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4" r:id="rId3"/>
    <p:sldId id="267" r:id="rId4"/>
    <p:sldId id="272" r:id="rId5"/>
    <p:sldId id="271" r:id="rId6"/>
    <p:sldId id="273" r:id="rId7"/>
    <p:sldId id="275" r:id="rId8"/>
    <p:sldId id="281" r:id="rId9"/>
    <p:sldId id="277" r:id="rId10"/>
    <p:sldId id="257" r:id="rId11"/>
    <p:sldId id="260" r:id="rId12"/>
    <p:sldId id="279" r:id="rId13"/>
    <p:sldId id="259" r:id="rId14"/>
    <p:sldId id="282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718F-A4F0-4CA0-9DC5-C95557E32B84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39005-0BB7-4E6A-9AEF-F2251D17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9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39005-0BB7-4E6A-9AEF-F2251D1739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减肥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50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跑步的好处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3281" y="18795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自律</a:t>
            </a:r>
          </a:p>
        </p:txBody>
      </p:sp>
      <p:sp>
        <p:nvSpPr>
          <p:cNvPr id="4" name="矩形 3"/>
          <p:cNvSpPr/>
          <p:nvPr/>
        </p:nvSpPr>
        <p:spPr>
          <a:xfrm>
            <a:off x="3043281" y="24027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减压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043281" y="292599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提神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43281" y="34492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健康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31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跑步</a:t>
            </a:r>
            <a:r>
              <a:rPr lang="zh-CN" altLang="en-US" dirty="0"/>
              <a:t>听</a:t>
            </a:r>
            <a:r>
              <a:rPr lang="zh-CN" altLang="en-US" dirty="0" smtClean="0"/>
              <a:t>音乐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175" y="1846197"/>
            <a:ext cx="10981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从随身听被发明出来之后，就开始有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跑者跑步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时戴耳机听音乐，而关于这个做法的争论也就从那时开始了。据了解，有超过</a:t>
            </a:r>
            <a:r>
              <a:rPr lang="en-US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成的跑者会选择跑步时戴耳机。实际上，跑步时戴耳机有利有弊，跑者们可以根据自己的实际情况做出决定。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5174" y="29790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：提升</a:t>
            </a:r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情绪</a:t>
            </a:r>
            <a:endParaRPr lang="en-US" altLang="zh-CN" b="1" dirty="0" smtClean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：保持稳定的</a:t>
            </a:r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节奏，</a:t>
            </a:r>
            <a:r>
              <a:rPr lang="zh-CN" altLang="en-US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配速</a:t>
            </a:r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歌单</a:t>
            </a:r>
            <a:endParaRPr lang="en-US" altLang="zh-CN" b="1" dirty="0" smtClean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</a:t>
            </a:r>
            <a:r>
              <a:rPr lang="zh-CN" altLang="en-US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：跑步更</a:t>
            </a:r>
            <a:r>
              <a:rPr lang="zh-CN" altLang="en-US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轻松</a:t>
            </a:r>
            <a:endParaRPr lang="zh-CN" altLang="en-US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174" y="4765131"/>
            <a:ext cx="1076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跑步音乐如果选择得当，可以让你的脚步和音乐保持步调一致。而通过编排不同的音乐配合跑步，还可以当成是一种训练计划来设置运动强度和运动量。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1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3281" y="774093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速度：慢即是快，节奏很重要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043281" y="1441117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跑鞋</a:t>
            </a:r>
            <a:r>
              <a:rPr lang="zh-CN" altLang="en-US" sz="2800" dirty="0"/>
              <a:t>鞋底硬好还是软</a:t>
            </a:r>
            <a:r>
              <a:rPr lang="zh-CN" altLang="en-US" sz="2800" dirty="0" smtClean="0"/>
              <a:t>好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43281" y="210814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跑步机</a:t>
            </a:r>
          </a:p>
        </p:txBody>
      </p:sp>
      <p:sp>
        <p:nvSpPr>
          <p:cNvPr id="8" name="矩形 7"/>
          <p:cNvSpPr/>
          <p:nvPr/>
        </p:nvSpPr>
        <p:spPr>
          <a:xfrm>
            <a:off x="3029633" y="277516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小区要大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043281" y="344218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你就是一头驴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056929" y="41092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结伴还是单跑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540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/>
          <a:lstStyle/>
          <a:p>
            <a:r>
              <a:rPr lang="zh-CN" altLang="en-US" dirty="0"/>
              <a:t>体重大的人跑步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07529" y="1893206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1. </a:t>
            </a:r>
            <a:r>
              <a:rPr lang="zh-CN" altLang="en-US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先减重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7529" y="2330859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2</a:t>
            </a:r>
            <a:r>
              <a:rPr lang="en-US" altLang="zh-CN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跑步姿势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7529" y="2768512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3</a:t>
            </a:r>
            <a:r>
              <a:rPr lang="en-US" altLang="zh-CN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跑鞋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7529" y="3206165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4</a:t>
            </a:r>
            <a:r>
              <a:rPr lang="en-US" altLang="zh-CN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降低强度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2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7382" y="56937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1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慢跑鞋和马拉松鞋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706" y="1122080"/>
            <a:ext cx="10898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跑鞋并不是越软越好。因为跑步过程中，脚的触地过程是相对重复。简单一点说，脚所受到的力是具有一定的规律。这么一来，跑鞋生产商就可以就不同部位所受到的力的不同，针对性的放置支撑或者减震材料。所以好的跑鞋都不是单纯的整个脚掌的软或者硬，而是针对不同部位来做出的不同材料的放置，让足部在运动过程中得到恰当的支撑和缓震，从而保护膝盖和脊柱不受到周期性应力的伤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04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0"/>
            <a:ext cx="7066856" cy="6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5661" y="381845"/>
            <a:ext cx="116551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九、竞赛办法</a:t>
            </a: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三）起跑方式：分区起跑。按报名选手在中国马拉松信息平台上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日前（含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日）公布的马拉松项目或半程马拉松项目的最好成绩作为分区依据，参赛选手进入指定区域集结。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组委会在每个分区前设置检录计时地毯，选手须严格按照分区入场。在比赛发令后，选手先通过所在分区的检录地毯，再通过起点计时地毯的成绩方为有效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（五）计时办法：</a:t>
            </a:r>
          </a:p>
          <a:p>
            <a:pPr fontAlgn="base"/>
            <a:r>
              <a:rPr lang="en-US" altLang="zh-CN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、本次比赛对全程马拉松项目和半程马拉松项目采用感应计时办法，感应计时芯片将在选手通过起点开始计时（净计时），欢乐跑不计时。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、在起点、每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公里点、折返点和终点设有计时地毯，选手在跑进过程中，均必须依次通过所有的地面计时地毯。在关门时间内完成比赛但缺少任何一个计时点的成绩，将不予排名。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、计时芯片将在参赛物品领取现场与号码布等参赛物品同时发放，本次比赛采用一次性计时芯片，不收取芯片押金，赛后不回收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(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）存取衣：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选手在起点指定区域按号段寄存衣物，到达终点后，到对应号段区域领取本人衣物。组委会不会对参赛者放置在存衣包内的物品进行检查，因此，不受理参赛者在领取存衣包时对相关物品状态的投诉，不对其丢失及损坏承担赔偿责任。我们建议不要在存衣包内存放手机、证件等贵重物品和现金。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比赛当天在起点，组委会对参赛选手寄存衣将于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7:15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停止服务，请选手做好时间安排。半程马拉松项目参赛选手在比赛当日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11:30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前，马拉松项目参赛选手在比赛当日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14:30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前到终点指定区域领取个人存放物品。如超过时间没有领取的，可于赛后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个工作日内联系组委会邮寄，邮寄费用由选手本人承担。逾期不领取者，组委会将按无人领取处理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41119"/>
              </p:ext>
            </p:extLst>
          </p:nvPr>
        </p:nvGraphicFramePr>
        <p:xfrm>
          <a:off x="2349639" y="883414"/>
          <a:ext cx="7110585" cy="4379664"/>
        </p:xfrm>
        <a:graphic>
          <a:graphicData uri="http://schemas.openxmlformats.org/drawingml/2006/table">
            <a:tbl>
              <a:tblPr/>
              <a:tblGrid>
                <a:gridCol w="2370195"/>
                <a:gridCol w="2370195"/>
                <a:gridCol w="2370195"/>
              </a:tblGrid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1">
                          <a:solidFill>
                            <a:srgbClr val="858585"/>
                          </a:solidFill>
                          <a:effectLst/>
                        </a:rPr>
                        <a:t>项目</a:t>
                      </a:r>
                      <a:endParaRPr lang="zh-CN" altLang="en-US" sz="1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1">
                          <a:solidFill>
                            <a:srgbClr val="858585"/>
                          </a:solidFill>
                          <a:effectLst/>
                        </a:rPr>
                        <a:t>距离</a:t>
                      </a:r>
                      <a:endParaRPr lang="zh-CN" altLang="en-US" sz="1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1">
                          <a:solidFill>
                            <a:srgbClr val="858585"/>
                          </a:solidFill>
                          <a:effectLst/>
                        </a:rPr>
                        <a:t>关门时间</a:t>
                      </a:r>
                      <a:endParaRPr lang="zh-CN" altLang="en-US" sz="1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欢乐跑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8:30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和</a:t>
                      </a:r>
                    </a:p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8:35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10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9:10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9:55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10:35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21.0975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10:45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rowSpan="5">
                  <a:txBody>
                    <a:bodyPr/>
                    <a:lstStyle/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25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11:20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12:00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35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12:45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40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13:30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>
                          <a:solidFill>
                            <a:srgbClr val="858585"/>
                          </a:solidFill>
                          <a:effectLst/>
                        </a:rPr>
                        <a:t>42.195</a:t>
                      </a:r>
                      <a:r>
                        <a:rPr lang="zh-CN" altLang="en-US" sz="1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800" b="0" dirty="0">
                          <a:solidFill>
                            <a:srgbClr val="858585"/>
                          </a:solidFill>
                          <a:effectLst/>
                        </a:rPr>
                        <a:t>13:45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4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4273" y="364152"/>
            <a:ext cx="10222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十、参赛办法</a:t>
            </a:r>
          </a:p>
          <a:p>
            <a:pPr fontAlgn="base"/>
            <a:endParaRPr lang="en-US" altLang="zh-CN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一）参赛选手年龄要求：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、马拉松项目年龄限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日前出生）。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、半程马拉松项目年龄限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日前出生）。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、欢乐跑项目年龄限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（三）报名办法 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、马拉松项目限报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15000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人，半程马拉松项目限报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人。马拉松和半程马拉松项目报名人数超过限报名额后，参赛资格获取将采取抽签加候补的办法。欢乐跑项目限报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人，额满即止。</a:t>
            </a:r>
          </a:p>
          <a:p>
            <a:pPr fontAlgn="base"/>
            <a:endParaRPr lang="en-US" altLang="zh-CN" b="0" i="0" dirty="0" smtClean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（四）报名费</a:t>
            </a:r>
            <a:endParaRPr lang="en-US" altLang="zh-CN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zh-CN" altLang="en-US" b="0" i="0" dirty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1708"/>
              </p:ext>
            </p:extLst>
          </p:nvPr>
        </p:nvGraphicFramePr>
        <p:xfrm>
          <a:off x="967639" y="3946703"/>
          <a:ext cx="7172325" cy="1828800"/>
        </p:xfrm>
        <a:graphic>
          <a:graphicData uri="http://schemas.openxmlformats.org/drawingml/2006/table">
            <a:tbl>
              <a:tblPr/>
              <a:tblGrid>
                <a:gridCol w="2390775"/>
                <a:gridCol w="2390775"/>
                <a:gridCol w="239077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 dirty="0">
                          <a:solidFill>
                            <a:srgbClr val="858585"/>
                          </a:solidFill>
                          <a:effectLst/>
                        </a:rPr>
                        <a:t>项目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 dirty="0">
                          <a:solidFill>
                            <a:srgbClr val="858585"/>
                          </a:solidFill>
                          <a:effectLst/>
                        </a:rPr>
                        <a:t>中国籍（含港澳台）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外国籍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150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150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欢乐跑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80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16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b="0" dirty="0">
                          <a:solidFill>
                            <a:srgbClr val="858585"/>
                          </a:solidFill>
                          <a:effectLst/>
                        </a:rPr>
                        <a:t>全程公益马拉松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1500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solidFill>
                            <a:srgbClr val="858585"/>
                          </a:solidFill>
                          <a:effectLst/>
                        </a:rPr>
                        <a:t>300</a:t>
                      </a:r>
                      <a:r>
                        <a:rPr lang="zh-CN" altLang="en-US" b="0" dirty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b="0" dirty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b="0" dirty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98358"/>
            <a:ext cx="8902890" cy="1091820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/>
              <a:t>领物须知</a:t>
            </a:r>
          </a:p>
        </p:txBody>
      </p:sp>
      <p:sp>
        <p:nvSpPr>
          <p:cNvPr id="4" name="矩形 3"/>
          <p:cNvSpPr/>
          <p:nvPr/>
        </p:nvSpPr>
        <p:spPr>
          <a:xfrm>
            <a:off x="154675" y="1290178"/>
            <a:ext cx="120373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（一）参赛物品领取时间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14:00-20:00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9:00-20:00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9:00-21:00</a:t>
            </a: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（二）参赛物品领取地点</a:t>
            </a: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西安市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大明宫国家遗址公园御道广场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（三）领物凭证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身份证件原件，中国大陆籍选手须持有效期内的居民身份证原件；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中国香港、中国澳门籍选手须持港澳居民往来大陆通行证原件；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中国台湾籍选手须持台湾居民往来大陆通行证；</a:t>
            </a:r>
          </a:p>
          <a:p>
            <a:pPr fontAlgn="base"/>
            <a:r>
              <a:rPr lang="en-US" altLang="zh-CN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非中国籍选手须持护照原件。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无上述证件原件者，将拒绝为其发放参赛物品。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（四）领物说明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参赛物品须选手本人领取，领物现场将利用人脸识别技术对选手身份进行逐一校验，人、证不一致的选手组委会将拒绝为其发放参赛物品</a:t>
            </a:r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六）参赛手环说明</a:t>
            </a:r>
          </a:p>
          <a:p>
            <a:pPr fontAlgn="base"/>
            <a:r>
              <a:rPr lang="zh-CN" altLang="en-US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手环是选手参加比赛、领取完赛纪念品的重要凭证，工作人员将在物品发放时为选手现场佩戴参赛手环，选手不得自行取下、损坏、转让参赛手环，否则组委会有权拒绝选手进入起跑区，组委会有权拒绝为手环有明显破损痕迹的选手发放完赛纪念品。</a:t>
            </a:r>
            <a:endParaRPr lang="zh-CN" altLang="en-US" b="0" i="0" dirty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.sinaimg.cn/sports/crawl/491/w550h741/20180905/c5QH-hitesuy3763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8" y="162708"/>
            <a:ext cx="4793824" cy="64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马拉松评定标准</a:t>
            </a:r>
            <a:endParaRPr lang="zh-CN" altLang="en-US" dirty="0"/>
          </a:p>
        </p:txBody>
      </p:sp>
      <p:pic>
        <p:nvPicPr>
          <p:cNvPr id="1026" name="Picture 2" descr="http://5b0988e595225.cdn.sohucs.com/images/20180207/d0aec22b81b94cfead4e46a22e632a0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84" y="1640219"/>
            <a:ext cx="79438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6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我可以参加马拉松吗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07529" y="1893206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1.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开始跑步有多长的时间了？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825" y="2433637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2.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可以跑多少公里？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4825" y="2986576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3.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做过体检吗？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210" y="3539515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4.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参加过任何路跑比赛吗？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4825" y="407994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5.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有时间训练吗？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2955" y="4605070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6.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比赛当天的所有状况都考虑进去吗？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8892" y="5145501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7.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做好功课了吗？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83899" y="5684977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8. </a:t>
            </a:r>
            <a:r>
              <a:rPr lang="zh-CN" altLang="zh-CN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为什么想跑马拉松？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1211</Words>
  <Application>Microsoft Office PowerPoint</Application>
  <PresentationFormat>宽屏</PresentationFormat>
  <Paragraphs>124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Hiragino Sans GB</vt:lpstr>
      <vt:lpstr>Microsoft Yahei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领物须知</vt:lpstr>
      <vt:lpstr>PowerPoint 演示文稿</vt:lpstr>
      <vt:lpstr>马拉松评定标准</vt:lpstr>
      <vt:lpstr>我可以参加马拉松吗</vt:lpstr>
      <vt:lpstr>减肥 NO</vt:lpstr>
      <vt:lpstr>跑步的好处</vt:lpstr>
      <vt:lpstr>跑步听音乐</vt:lpstr>
      <vt:lpstr>PowerPoint 演示文稿</vt:lpstr>
      <vt:lpstr>体重大的人跑步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</dc:title>
  <dc:creator>Windows 用户</dc:creator>
  <cp:lastModifiedBy>Windows 用户</cp:lastModifiedBy>
  <cp:revision>107</cp:revision>
  <dcterms:created xsi:type="dcterms:W3CDTF">2018-08-23T22:55:09Z</dcterms:created>
  <dcterms:modified xsi:type="dcterms:W3CDTF">2018-09-06T00:18:07Z</dcterms:modified>
</cp:coreProperties>
</file>