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9" r:id="rId6"/>
    <p:sldId id="260" r:id="rId7"/>
    <p:sldId id="270" r:id="rId8"/>
    <p:sldId id="262" r:id="rId9"/>
    <p:sldId id="263" r:id="rId10"/>
    <p:sldId id="264" r:id="rId11"/>
    <p:sldId id="271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38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5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0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54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5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3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2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07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4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72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5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D4185-B2D7-4C60-BF7C-5F4C40857339}" type="datetimeFigureOut">
              <a:rPr lang="zh-CN" altLang="en-US" smtClean="0"/>
              <a:t>2017/9/19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B61F-64B6-4041-A50B-DDB323709E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56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2114" y="163774"/>
            <a:ext cx="9144000" cy="1162548"/>
          </a:xfrm>
        </p:spPr>
        <p:txBody>
          <a:bodyPr/>
          <a:lstStyle/>
          <a:p>
            <a:r>
              <a:rPr lang="zh-CN" altLang="en-US" dirty="0" smtClean="0"/>
              <a:t>薛定谔的猫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1528" y="1758325"/>
            <a:ext cx="111047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0" i="0" u="none" strike="noStrike" dirty="0" smtClean="0">
                <a:effectLst/>
                <a:latin typeface="arial" panose="020B0604020202020204" pitchFamily="34" charset="0"/>
              </a:rPr>
              <a:t>奥地利</a:t>
            </a:r>
            <a:r>
              <a:rPr lang="zh-CN" altLang="en-US" sz="4400" b="0" i="0" dirty="0" smtClean="0">
                <a:effectLst/>
                <a:latin typeface="arial" panose="020B0604020202020204" pitchFamily="34" charset="0"/>
              </a:rPr>
              <a:t>著名</a:t>
            </a:r>
            <a:r>
              <a:rPr lang="zh-CN" altLang="en-US" sz="4400" b="0" i="0" u="none" strike="noStrike" dirty="0" smtClean="0">
                <a:effectLst/>
                <a:latin typeface="arial" panose="020B0604020202020204" pitchFamily="34" charset="0"/>
              </a:rPr>
              <a:t>物理学家薛定谔</a:t>
            </a:r>
            <a:r>
              <a:rPr lang="zh-CN" altLang="en-US" sz="4400" b="0" i="0" dirty="0" smtClean="0">
                <a:effectLst/>
                <a:latin typeface="arial" panose="020B0604020202020204" pitchFamily="34" charset="0"/>
              </a:rPr>
              <a:t>提出的一个思想实验</a:t>
            </a:r>
            <a:r>
              <a:rPr lang="zh-CN" altLang="en-US" sz="4400" b="0" i="0" dirty="0" smtClean="0">
                <a:effectLst/>
                <a:latin typeface="arial" panose="020B0604020202020204" pitchFamily="34" charset="0"/>
              </a:rPr>
              <a:t>，</a:t>
            </a:r>
            <a:endParaRPr lang="en-US" altLang="zh-CN" sz="4400" b="0" i="0" dirty="0" smtClean="0">
              <a:effectLst/>
              <a:latin typeface="arial" panose="020B0604020202020204" pitchFamily="34" charset="0"/>
            </a:endParaRPr>
          </a:p>
          <a:p>
            <a:endParaRPr lang="en-US" altLang="zh-CN" sz="4400" b="0" i="0" dirty="0" smtClean="0">
              <a:effectLst/>
              <a:latin typeface="arial" panose="020B0604020202020204" pitchFamily="34" charset="0"/>
            </a:endParaRPr>
          </a:p>
          <a:p>
            <a:r>
              <a:rPr lang="zh-CN" altLang="en-US" sz="4400" b="0" i="0" dirty="0" smtClean="0">
                <a:effectLst/>
                <a:latin typeface="arial" panose="020B0604020202020204" pitchFamily="34" charset="0"/>
              </a:rPr>
              <a:t>延伸</a:t>
            </a:r>
            <a:r>
              <a:rPr lang="zh-CN" altLang="en-US" sz="4400" b="0" i="0" dirty="0" smtClean="0">
                <a:effectLst/>
                <a:latin typeface="arial" panose="020B0604020202020204" pitchFamily="34" charset="0"/>
              </a:rPr>
              <a:t>出了</a:t>
            </a:r>
            <a:r>
              <a:rPr lang="zh-CN" altLang="en-US" sz="4400" b="0" i="0" u="none" strike="noStrike" dirty="0" smtClean="0">
                <a:effectLst/>
                <a:latin typeface="arial" panose="020B0604020202020204" pitchFamily="34" charset="0"/>
              </a:rPr>
              <a:t>平行</a:t>
            </a:r>
            <a:r>
              <a:rPr lang="zh-CN" altLang="en-US" sz="4400" b="0" i="0" u="none" strike="noStrike" dirty="0" smtClean="0">
                <a:effectLst/>
                <a:latin typeface="arial" panose="020B0604020202020204" pitchFamily="34" charset="0"/>
              </a:rPr>
              <a:t>宇宙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040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6728" y="565329"/>
            <a:ext cx="113549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 smtClean="0"/>
              <a:t>在</a:t>
            </a:r>
            <a:r>
              <a:rPr lang="zh-CN" altLang="en-US" sz="4800" dirty="0" smtClean="0"/>
              <a:t>一个封闭的大箱子里，放一只猫。箱子里有个放射性装置，里面的放射性物质在一小时之内，可能衰变，也可能不衰变。如果衰变，那它就会触发一个装置，装置打碎瓶子，瓶子里面有杀猫毒气。 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15220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6728" y="565329"/>
            <a:ext cx="113549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在你打开箱子看之前，那个放射性物质处在“衰变”和“没有衰变”的量子叠加态 </a:t>
            </a:r>
            <a:r>
              <a:rPr lang="en-US" altLang="zh-CN" sz="4800" dirty="0"/>
              <a:t>—— </a:t>
            </a:r>
            <a:r>
              <a:rPr lang="zh-CN" altLang="en-US" sz="4800" dirty="0"/>
              <a:t>既衰变了，也没有衰变。那么请问，在你打开箱子看之前，那只猫 </a:t>
            </a:r>
            <a:r>
              <a:rPr lang="en-US" altLang="zh-CN" sz="4800" dirty="0"/>
              <a:t>—— </a:t>
            </a:r>
            <a:r>
              <a:rPr lang="zh-CN" altLang="en-US" sz="4800" dirty="0"/>
              <a:t>一个宏观的物体 </a:t>
            </a:r>
            <a:r>
              <a:rPr lang="en-US" altLang="zh-CN" sz="4800" dirty="0"/>
              <a:t>—— </a:t>
            </a:r>
            <a:r>
              <a:rPr lang="zh-CN" altLang="en-US" sz="4800" dirty="0"/>
              <a:t>难道也处在量子叠加态吗？什么叫“猫既是死的，也是活的？</a:t>
            </a:r>
            <a:endParaRPr lang="zh-CN" altLang="en-US" sz="4800" dirty="0"/>
          </a:p>
        </p:txBody>
      </p:sp>
      <p:sp>
        <p:nvSpPr>
          <p:cNvPr id="5" name="矩形 4"/>
          <p:cNvSpPr/>
          <p:nvPr/>
        </p:nvSpPr>
        <p:spPr>
          <a:xfrm>
            <a:off x="436728" y="5308980"/>
            <a:ext cx="112548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 smtClean="0"/>
              <a:t>这个思想实验把微观的量子不确定性和宏观世界直接联系在了一起。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317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3205" y="354841"/>
            <a:ext cx="1093185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 smtClean="0"/>
              <a:t>薛定谔的“滚”？</a:t>
            </a:r>
            <a:endParaRPr lang="en-US" altLang="zh-CN" sz="4400" dirty="0" smtClean="0"/>
          </a:p>
          <a:p>
            <a:r>
              <a:rPr lang="zh-CN" altLang="en-US" sz="4400" dirty="0" smtClean="0"/>
              <a:t>当你的女朋友对你说出“滚”时，即进入了薛定谔的“滚”的状态。在这时，女朋友可能是想让你抱住她，也可能是让你真的滚。在你作出实际的动作之前，女朋友处于既要你紧紧抱住她，又要你真的有多远滚多远的叠加状态，你能预见到这两种状态但又永远无法确定女朋友到底要闹哪样，直到你进行下一步行动。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048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8241" y="733147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/>
              <a:t>量子力学</a:t>
            </a:r>
          </a:p>
        </p:txBody>
      </p:sp>
      <p:sp>
        <p:nvSpPr>
          <p:cNvPr id="4" name="矩形 3"/>
          <p:cNvSpPr/>
          <p:nvPr/>
        </p:nvSpPr>
        <p:spPr>
          <a:xfrm>
            <a:off x="546921" y="2534650"/>
            <a:ext cx="114698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latin typeface="arial" panose="020B0604020202020204" pitchFamily="34" charset="0"/>
              </a:rPr>
              <a:t>研究物质世界微观粒子运动规律的物理学分支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377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5036" y="228179"/>
            <a:ext cx="26597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/>
              <a:t>双缝实验</a:t>
            </a:r>
            <a:endParaRPr lang="zh-CN" altLang="en-US" sz="4800" b="1" dirty="0"/>
          </a:p>
        </p:txBody>
      </p:sp>
      <p:sp>
        <p:nvSpPr>
          <p:cNvPr id="4" name="矩形 3"/>
          <p:cNvSpPr/>
          <p:nvPr/>
        </p:nvSpPr>
        <p:spPr>
          <a:xfrm>
            <a:off x="465036" y="1191104"/>
            <a:ext cx="114494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/>
              <a:t>比如说双缝实验。下面图中中间的屏幕上有两个缝，光子从缝隙中穿过，打在后面的屏幕上形成干涉条纹。这种条纹之所以能出现，必须是两个光子同时从两个缝隙出发，中间发生干涉，才能出现。就好像水波一样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  <a:p>
            <a:r>
              <a:rPr lang="zh-CN" altLang="en-US" sz="4000" dirty="0"/>
              <a:t>如上图，对水波来说，之所以会有明暗相间的干涉条纹出现，是因为两个波叠加，有时候加强了，有时候抵消了。</a:t>
            </a:r>
            <a:r>
              <a:rPr lang="en-US" altLang="zh-CN" sz="4000" dirty="0"/>
              <a:t>—— </a:t>
            </a:r>
            <a:r>
              <a:rPr lang="zh-CN" altLang="en-US" sz="4000" dirty="0"/>
              <a:t>你需要“ 两个 ”波，才行。 </a:t>
            </a:r>
          </a:p>
        </p:txBody>
      </p:sp>
    </p:spTree>
    <p:extLst>
      <p:ext uri="{BB962C8B-B14F-4D97-AF65-F5344CB8AC3E}">
        <p14:creationId xmlns:p14="http://schemas.microsoft.com/office/powerpoint/2010/main" val="14458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3032" y="383935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/>
              <a:t>叠加态</a:t>
            </a:r>
          </a:p>
        </p:txBody>
      </p:sp>
      <p:sp>
        <p:nvSpPr>
          <p:cNvPr id="3" name="矩形 2"/>
          <p:cNvSpPr/>
          <p:nvPr/>
        </p:nvSpPr>
        <p:spPr>
          <a:xfrm>
            <a:off x="423032" y="1269242"/>
            <a:ext cx="1134133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 smtClean="0"/>
              <a:t>只</a:t>
            </a:r>
            <a:r>
              <a:rPr lang="zh-CN" altLang="en-US" sz="4400" dirty="0"/>
              <a:t>发射*一个*</a:t>
            </a:r>
            <a:r>
              <a:rPr lang="zh-CN" altLang="en-US" sz="4400" dirty="0" smtClean="0"/>
              <a:t>光子</a:t>
            </a:r>
            <a:r>
              <a:rPr lang="en-US" altLang="zh-CN" sz="4400" dirty="0" smtClean="0"/>
              <a:t>,</a:t>
            </a:r>
            <a:r>
              <a:rPr lang="zh-CN" altLang="en-US" sz="4400" dirty="0" smtClean="0"/>
              <a:t>结果</a:t>
            </a:r>
            <a:r>
              <a:rPr lang="zh-CN" altLang="en-US" sz="4400" dirty="0"/>
              <a:t>还是干涉条纹！这就不对了。我们发射的是一个不可分割的光子，它跟谁干涉产生的条纹呢？答案只能是它自己跟自己干涉 —— 它同时通过了两个缝</a:t>
            </a:r>
            <a:r>
              <a:rPr lang="zh-CN" altLang="en-US" sz="4400" dirty="0" smtClean="0"/>
              <a:t>！这</a:t>
            </a:r>
            <a:r>
              <a:rPr lang="zh-CN" altLang="en-US" sz="4400" dirty="0"/>
              <a:t>一个粒子，怎么可能同时经过两个门，还自己遇见了自己，并且产生了干涉条纹呢？这就是量子力学中的“叠加态”。粒子，既在这里，也在那里</a:t>
            </a:r>
            <a:r>
              <a:rPr lang="zh-CN" altLang="en-US" sz="4400" dirty="0" smtClean="0"/>
              <a:t>。</a:t>
            </a:r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366910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7372" y="191069"/>
            <a:ext cx="1134133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当</a:t>
            </a:r>
            <a:r>
              <a:rPr lang="zh-CN" altLang="en-US" sz="4000" dirty="0"/>
              <a:t>你观测的时候，有一定的几率观测到正的，一定的几率观测到负的。在你观测之前，它既是正的也是负的。注意，这个“既是……，也是……”和“或者是……，或者是……”有本质的区别</a:t>
            </a:r>
            <a:r>
              <a:rPr lang="zh-CN" altLang="en-US" sz="4000" dirty="0" smtClean="0"/>
              <a:t>。</a:t>
            </a:r>
            <a:r>
              <a:rPr lang="zh-CN" altLang="en-US" sz="4000" dirty="0"/>
              <a:t> “既从左边的缝通过，又从右边的缝通过” —— 才有干涉条纹。在观测之前，你不能确定它在哪里。你一观测，叠加态塌缩了，你才得到一个确定</a:t>
            </a:r>
            <a:r>
              <a:rPr lang="zh-CN" altLang="en-US" sz="4000" dirty="0" smtClean="0"/>
              <a:t>的状态。</a:t>
            </a:r>
            <a:endParaRPr lang="en-US" altLang="zh-CN" sz="4000" dirty="0" smtClean="0"/>
          </a:p>
          <a:p>
            <a:r>
              <a:rPr lang="zh-CN" altLang="en-US" sz="4000" dirty="0"/>
              <a:t>微观世界里的东西，在被观测之前，可以没有一个固定的状态，是几种状态的叠加态 —— 也就是“既……，又……”</a:t>
            </a:r>
            <a:r>
              <a:rPr lang="zh-CN" altLang="en-US" sz="4000" dirty="0" smtClean="0"/>
              <a:t>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28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9306" y="1113767"/>
            <a:ext cx="1170977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在观测之前，你不能确定它在哪里。你一观测，叠加态塌缩了，你才得到一个确定的状态。 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r>
              <a:rPr lang="zh-CN" altLang="en-US" sz="4000" dirty="0" smtClean="0"/>
              <a:t>比如</a:t>
            </a:r>
            <a:r>
              <a:rPr lang="zh-CN" altLang="en-US" sz="4000" dirty="0" smtClean="0"/>
              <a:t>你要测量一个电子，为了测量，你必须把一个光子打到这个电子身上，看光子怎么反弹回来。可是微观世界里的东西都很“弱”，你用光子这么一打，电子的轨道和速度就被你干扰了，所以你的测量这个动作本身其实就已经改变了电子，那你这个测量肯定就是不准的。</a:t>
            </a:r>
            <a:endParaRPr lang="en-US" altLang="zh-CN" sz="4000" dirty="0" smtClean="0"/>
          </a:p>
          <a:p>
            <a:r>
              <a:rPr lang="zh-CN" altLang="en-US" sz="4000" dirty="0" smtClean="0"/>
              <a:t> </a:t>
            </a:r>
            <a:endParaRPr lang="zh-CN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259306" y="282770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/>
              <a:t>测不准</a:t>
            </a:r>
            <a:endParaRPr lang="en-US" altLang="zh-CN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10325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9306" y="1402548"/>
            <a:ext cx="117097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“你爱我吗？” —— 你这个测量动作本身就可能改变ta，也许ta之前并不爱你，你这一问，ta以为你爱ta，结果ta当场爱上你了。</a:t>
            </a:r>
            <a:endParaRPr lang="zh-CN" altLang="en-US" sz="4800" dirty="0"/>
          </a:p>
        </p:txBody>
      </p:sp>
      <p:sp>
        <p:nvSpPr>
          <p:cNvPr id="6" name="矩形 5"/>
          <p:cNvSpPr/>
          <p:nvPr/>
        </p:nvSpPr>
        <p:spPr>
          <a:xfrm>
            <a:off x="259306" y="282770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/>
              <a:t>测不准</a:t>
            </a:r>
            <a:endParaRPr lang="en-US" altLang="zh-CN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153052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039" y="187235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 smtClean="0"/>
              <a:t>不存在</a:t>
            </a:r>
            <a:endParaRPr lang="zh-CN" altLang="en-US" sz="4800" b="1" dirty="0"/>
          </a:p>
        </p:txBody>
      </p:sp>
      <p:sp>
        <p:nvSpPr>
          <p:cNvPr id="4" name="矩形 3"/>
          <p:cNvSpPr/>
          <p:nvPr/>
        </p:nvSpPr>
        <p:spPr>
          <a:xfrm>
            <a:off x="373039" y="1272992"/>
            <a:ext cx="1118661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/>
              <a:t>如果仅仅是“测不准”，那就是“或者在这里或者在那里”，只不过我测不准，或者我的测量改变了原本的结果而已。但量子力学是“既在这里又在那里” —— 不仅仅你测不准，而是观测之前根本就*不存在*一个特定的位置。</a:t>
            </a:r>
          </a:p>
        </p:txBody>
      </p:sp>
    </p:spTree>
    <p:extLst>
      <p:ext uri="{BB962C8B-B14F-4D97-AF65-F5344CB8AC3E}">
        <p14:creationId xmlns:p14="http://schemas.microsoft.com/office/powerpoint/2010/main" val="32027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4110" y="970045"/>
            <a:ext cx="112594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在</a:t>
            </a:r>
            <a:r>
              <a:rPr lang="zh-CN" altLang="en-US" sz="3600" dirty="0" smtClean="0">
                <a:solidFill>
                  <a:srgbClr val="FF0000"/>
                </a:solidFill>
              </a:rPr>
              <a:t>量子力学框架内，你根本就不应该</a:t>
            </a:r>
            <a:r>
              <a:rPr lang="zh-CN" altLang="en-US" sz="3600" dirty="0" smtClean="0">
                <a:solidFill>
                  <a:srgbClr val="FF0000"/>
                </a:solidFill>
              </a:rPr>
              <a:t>问。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r>
              <a:rPr lang="zh-CN" altLang="en-US" sz="3600" dirty="0" smtClean="0"/>
              <a:t>下面这张图，左边是我们传统上对电子位置的想象 </a:t>
            </a:r>
            <a:r>
              <a:rPr lang="en-US" altLang="zh-CN" sz="3600" dirty="0" smtClean="0"/>
              <a:t>—— </a:t>
            </a:r>
            <a:r>
              <a:rPr lang="zh-CN" altLang="en-US" sz="3600" dirty="0" smtClean="0"/>
              <a:t>它就好像一个行星绕着太阳转一样，在一个轨道上绕着原子核转。这个图像是错误的。电子根本就没有什么轨道，根本就没有什么“位置”。 正确图像是右边这个，电子是一片“云” </a:t>
            </a:r>
            <a:r>
              <a:rPr lang="en-US" altLang="zh-CN" sz="3600" dirty="0" smtClean="0"/>
              <a:t>—— </a:t>
            </a:r>
            <a:r>
              <a:rPr lang="zh-CN" altLang="en-US" sz="3600" dirty="0" smtClean="0"/>
              <a:t>在你测量它之前，它*同时*出现在原子核附近的所有地方。这就是微观世界。我们在宏观世界的一些概念，位置、速度，甚至时间，在微观世界都要重新反思。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364110" y="323714"/>
            <a:ext cx="8494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这个原子中的这个电子现在到底在哪里？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540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835</Words>
  <Application>Microsoft Office PowerPoint</Application>
  <PresentationFormat>宽屏</PresentationFormat>
  <Paragraphs>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Arial</vt:lpstr>
      <vt:lpstr>Calibri</vt:lpstr>
      <vt:lpstr>Calibri Light</vt:lpstr>
      <vt:lpstr>Office 主题</vt:lpstr>
      <vt:lpstr>薛定谔的猫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106</cp:revision>
  <dcterms:created xsi:type="dcterms:W3CDTF">2017-09-18T11:57:20Z</dcterms:created>
  <dcterms:modified xsi:type="dcterms:W3CDTF">2017-09-19T15:18:08Z</dcterms:modified>
</cp:coreProperties>
</file>