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86" r:id="rId3"/>
    <p:sldId id="287" r:id="rId4"/>
    <p:sldId id="290" r:id="rId5"/>
    <p:sldId id="288" r:id="rId6"/>
    <p:sldId id="289" r:id="rId7"/>
    <p:sldId id="267" r:id="rId8"/>
    <p:sldId id="271" r:id="rId9"/>
    <p:sldId id="272" r:id="rId10"/>
    <p:sldId id="269" r:id="rId11"/>
    <p:sldId id="261" r:id="rId12"/>
    <p:sldId id="262" r:id="rId13"/>
    <p:sldId id="274" r:id="rId14"/>
    <p:sldId id="283" r:id="rId15"/>
    <p:sldId id="284" r:id="rId16"/>
    <p:sldId id="275" r:id="rId17"/>
    <p:sldId id="268" r:id="rId18"/>
    <p:sldId id="279" r:id="rId19"/>
    <p:sldId id="270" r:id="rId20"/>
    <p:sldId id="294" r:id="rId21"/>
    <p:sldId id="295" r:id="rId22"/>
    <p:sldId id="293" r:id="rId23"/>
    <p:sldId id="282" r:id="rId24"/>
    <p:sldId id="281" r:id="rId25"/>
    <p:sldId id="291" r:id="rId26"/>
    <p:sldId id="260" r:id="rId27"/>
    <p:sldId id="266" r:id="rId28"/>
    <p:sldId id="297" r:id="rId29"/>
    <p:sldId id="298" r:id="rId30"/>
    <p:sldId id="296" r:id="rId31"/>
    <p:sldId id="265" r:id="rId32"/>
    <p:sldId id="263" r:id="rId33"/>
    <p:sldId id="264" r:id="rId34"/>
    <p:sldId id="28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71"/>
  </p:normalViewPr>
  <p:slideViewPr>
    <p:cSldViewPr snapToGrid="0">
      <p:cViewPr varScale="1">
        <p:scale>
          <a:sx n="70" d="100"/>
          <a:sy n="70" d="100"/>
        </p:scale>
        <p:origin x="5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766DB88-BE5F-4C06-B747-077D0AAE5C22}" type="datetimeFigureOut">
              <a:rPr lang="en-US" smtClean="0"/>
              <a:t>3/1/2018</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9868791C-C735-45B7-AD12-989D7C903BF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766DB88-BE5F-4C06-B747-077D0AAE5C22}"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8791C-C735-45B7-AD12-989D7C903B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766DB88-BE5F-4C06-B747-077D0AAE5C22}"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8791C-C735-45B7-AD12-989D7C903BF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766DB88-BE5F-4C06-B747-077D0AAE5C22}"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8791C-C735-45B7-AD12-989D7C903BF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766DB88-BE5F-4C06-B747-077D0AAE5C22}"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8791C-C735-45B7-AD12-989D7C903BF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766DB88-BE5F-4C06-B747-077D0AAE5C22}"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8791C-C735-45B7-AD12-989D7C903BF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766DB88-BE5F-4C06-B747-077D0AAE5C22}"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8791C-C735-45B7-AD12-989D7C903BF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766DB88-BE5F-4C06-B747-077D0AAE5C22}"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8791C-C735-45B7-AD12-989D7C903BFD}"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766DB88-BE5F-4C06-B747-077D0AAE5C22}"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8791C-C735-45B7-AD12-989D7C903BF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766DB88-BE5F-4C06-B747-077D0AAE5C22}"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8791C-C735-45B7-AD12-989D7C903BF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766DB88-BE5F-4C06-B747-077D0AAE5C22}"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8791C-C735-45B7-AD12-989D7C903BF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7766DB88-BE5F-4C06-B747-077D0AAE5C22}"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8791C-C735-45B7-AD12-989D7C903BF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7766DB88-BE5F-4C06-B747-077D0AAE5C22}" type="datetimeFigureOut">
              <a:rPr lang="en-US" smtClean="0"/>
              <a:t>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8791C-C735-45B7-AD12-989D7C903BF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766DB88-BE5F-4C06-B747-077D0AAE5C22}" type="datetimeFigureOut">
              <a:rPr lang="en-US" smtClean="0"/>
              <a:t>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8791C-C735-45B7-AD12-989D7C903BF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766DB88-BE5F-4C06-B747-077D0AAE5C22}" type="datetimeFigureOut">
              <a:rPr lang="en-US" smtClean="0"/>
              <a:t>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8791C-C735-45B7-AD12-989D7C903BF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766DB88-BE5F-4C06-B747-077D0AAE5C22}"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8791C-C735-45B7-AD12-989D7C903BF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766DB88-BE5F-4C06-B747-077D0AAE5C22}"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8791C-C735-45B7-AD12-989D7C903BF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66DB88-BE5F-4C06-B747-077D0AAE5C22}" type="datetimeFigureOut">
              <a:rPr lang="en-US" smtClean="0"/>
              <a:t>3/1/2018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68791C-C735-45B7-AD12-989D7C903BFD}" type="slidenum">
              <a:rPr lang="en-US" smtClean="0"/>
              <a:t>‹#›</a:t>
            </a:fld>
            <a:endParaRPr lang="en-US"/>
          </a:p>
        </p:txBody>
      </p:sp>
    </p:spTree>
    <p:extLst>
      <p:ext uri="{BB962C8B-B14F-4D97-AF65-F5344CB8AC3E}">
        <p14:creationId xmlns:p14="http://schemas.microsoft.com/office/powerpoint/2010/main" val="916796760"/>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2883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5b0988e595225.cdn.sohucs.com/images/20180213/ec96cbac55b64408948ea41b8c7763f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43" y="385573"/>
            <a:ext cx="10268111" cy="6096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8815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47289" y="1783080"/>
            <a:ext cx="4013200" cy="2246769"/>
          </a:xfrm>
          <a:prstGeom prst="rect">
            <a:avLst/>
          </a:prstGeom>
        </p:spPr>
        <p:txBody>
          <a:bodyPr wrap="square">
            <a:spAutoFit/>
          </a:bodyPr>
          <a:lstStyle/>
          <a:p>
            <a:r>
              <a:rPr lang="zh-CN" altLang="en-US" sz="2800" dirty="0" smtClean="0"/>
              <a:t>机油增多</a:t>
            </a:r>
            <a:endParaRPr lang="en-US" altLang="zh-CN" sz="2800" dirty="0" smtClean="0"/>
          </a:p>
          <a:p>
            <a:endParaRPr lang="en-US" altLang="zh-CN" sz="2800" dirty="0" smtClean="0"/>
          </a:p>
          <a:p>
            <a:r>
              <a:rPr lang="zh-CN" altLang="en-US" sz="2800" dirty="0" smtClean="0"/>
              <a:t>机油有汽油味</a:t>
            </a:r>
            <a:endParaRPr lang="en-US" altLang="zh-CN" sz="2800" dirty="0" smtClean="0"/>
          </a:p>
          <a:p>
            <a:r>
              <a:rPr lang="en-US" altLang="zh-CN" sz="2800" dirty="0" smtClean="0"/>
              <a:t/>
            </a:r>
            <a:br>
              <a:rPr lang="en-US" altLang="zh-CN" sz="2800" dirty="0" smtClean="0"/>
            </a:br>
            <a:r>
              <a:rPr lang="zh-CN" altLang="en-US" sz="2800" dirty="0" smtClean="0"/>
              <a:t>机油乳化 </a:t>
            </a:r>
            <a:endParaRPr lang="en-US" sz="2800" dirty="0"/>
          </a:p>
        </p:txBody>
      </p:sp>
      <p:sp>
        <p:nvSpPr>
          <p:cNvPr id="5" name="标题 1"/>
          <p:cNvSpPr>
            <a:spLocks noGrp="1"/>
          </p:cNvSpPr>
          <p:nvPr>
            <p:ph type="ctrTitle"/>
          </p:nvPr>
        </p:nvSpPr>
        <p:spPr>
          <a:xfrm>
            <a:off x="2810931" y="562708"/>
            <a:ext cx="6286137" cy="891657"/>
          </a:xfrm>
        </p:spPr>
        <p:txBody>
          <a:bodyPr>
            <a:noAutofit/>
          </a:bodyPr>
          <a:lstStyle/>
          <a:p>
            <a:pPr algn="ctr"/>
            <a:r>
              <a:rPr lang="en-US" dirty="0"/>
              <a:t>	</a:t>
            </a:r>
            <a:r>
              <a:rPr lang="zh-CN" altLang="en-US" dirty="0" smtClean="0"/>
              <a:t>投诉的问题</a:t>
            </a:r>
            <a:endParaRPr lang="en-US" dirty="0"/>
          </a:p>
        </p:txBody>
      </p:sp>
    </p:spTree>
    <p:extLst>
      <p:ext uri="{BB962C8B-B14F-4D97-AF65-F5344CB8AC3E}">
        <p14:creationId xmlns:p14="http://schemas.microsoft.com/office/powerpoint/2010/main" val="2675002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13278" y="485315"/>
            <a:ext cx="6714113" cy="934678"/>
          </a:xfrm>
        </p:spPr>
        <p:txBody>
          <a:bodyPr>
            <a:noAutofit/>
          </a:bodyPr>
          <a:lstStyle/>
          <a:p>
            <a:pPr algn="l"/>
            <a:r>
              <a:rPr lang="zh-CN" altLang="en-US" dirty="0" smtClean="0"/>
              <a:t>机油稀释或乳化的危害</a:t>
            </a:r>
            <a:endParaRPr lang="en-US" dirty="0"/>
          </a:p>
        </p:txBody>
      </p:sp>
      <p:sp>
        <p:nvSpPr>
          <p:cNvPr id="3" name="矩形 2"/>
          <p:cNvSpPr/>
          <p:nvPr/>
        </p:nvSpPr>
        <p:spPr>
          <a:xfrm>
            <a:off x="4313278" y="1752724"/>
            <a:ext cx="7725192" cy="523220"/>
          </a:xfrm>
          <a:prstGeom prst="rect">
            <a:avLst/>
          </a:prstGeom>
        </p:spPr>
        <p:txBody>
          <a:bodyPr wrap="none">
            <a:spAutoFit/>
          </a:bodyPr>
          <a:lstStyle/>
          <a:p>
            <a:r>
              <a:rPr lang="zh-CN" altLang="en-US" sz="2800" dirty="0" smtClean="0">
                <a:latin typeface="PingFang SC"/>
              </a:rPr>
              <a:t>发动机需要机油润滑，</a:t>
            </a:r>
            <a:r>
              <a:rPr lang="zh-CN" altLang="en-US" sz="2800" dirty="0">
                <a:latin typeface="PingFang SC"/>
              </a:rPr>
              <a:t>来抵御活塞与缸壁的摩擦</a:t>
            </a:r>
            <a:endParaRPr lang="zh-CN" altLang="en-US" sz="2800" dirty="0"/>
          </a:p>
        </p:txBody>
      </p:sp>
      <p:sp>
        <p:nvSpPr>
          <p:cNvPr id="4" name="矩形 3"/>
          <p:cNvSpPr/>
          <p:nvPr/>
        </p:nvSpPr>
        <p:spPr>
          <a:xfrm>
            <a:off x="4313278" y="2608675"/>
            <a:ext cx="6096000" cy="954107"/>
          </a:xfrm>
          <a:prstGeom prst="rect">
            <a:avLst/>
          </a:prstGeom>
        </p:spPr>
        <p:txBody>
          <a:bodyPr>
            <a:spAutoFit/>
          </a:bodyPr>
          <a:lstStyle/>
          <a:p>
            <a:r>
              <a:rPr lang="zh-CN" altLang="en-US" sz="2800" dirty="0" smtClean="0">
                <a:latin typeface="PingFang SC"/>
              </a:rPr>
              <a:t>机油稀释会减少润滑效果，增大发动机的磨损，减少发动机寿命</a:t>
            </a:r>
            <a:endParaRPr lang="zh-CN" altLang="en-US" sz="2800" dirty="0"/>
          </a:p>
        </p:txBody>
      </p:sp>
    </p:spTree>
    <p:extLst>
      <p:ext uri="{BB962C8B-B14F-4D97-AF65-F5344CB8AC3E}">
        <p14:creationId xmlns:p14="http://schemas.microsoft.com/office/powerpoint/2010/main" val="1366926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59287" y="3926572"/>
            <a:ext cx="6096000" cy="584775"/>
          </a:xfrm>
          <a:prstGeom prst="rect">
            <a:avLst/>
          </a:prstGeom>
        </p:spPr>
        <p:txBody>
          <a:bodyPr>
            <a:spAutoFit/>
          </a:bodyPr>
          <a:lstStyle/>
          <a:p>
            <a:r>
              <a:rPr lang="en-US" altLang="zh-CN" sz="3200" b="0" i="0" dirty="0" smtClean="0">
                <a:effectLst/>
                <a:latin typeface="arial" panose="020B0604020202020204" pitchFamily="34" charset="0"/>
              </a:rPr>
              <a:t>2</a:t>
            </a:r>
            <a:r>
              <a:rPr lang="zh-CN" altLang="en-US" sz="3200" b="0" i="0" dirty="0" smtClean="0">
                <a:effectLst/>
                <a:latin typeface="arial" panose="020B0604020202020204" pitchFamily="34" charset="0"/>
              </a:rPr>
              <a:t>月</a:t>
            </a:r>
            <a:r>
              <a:rPr lang="en-US" altLang="zh-CN" sz="3200" b="0" i="0" dirty="0" smtClean="0">
                <a:effectLst/>
                <a:latin typeface="arial" panose="020B0604020202020204" pitchFamily="34" charset="0"/>
              </a:rPr>
              <a:t>12</a:t>
            </a:r>
            <a:r>
              <a:rPr lang="zh-CN" altLang="en-US" sz="3200" b="0" i="0" dirty="0" smtClean="0">
                <a:effectLst/>
                <a:latin typeface="arial" panose="020B0604020202020204" pitchFamily="34" charset="0"/>
              </a:rPr>
              <a:t>日 </a:t>
            </a:r>
            <a:r>
              <a:rPr lang="zh-CN" altLang="en-US" sz="3200" dirty="0" smtClean="0">
                <a:latin typeface="arial" panose="020B0604020202020204" pitchFamily="34" charset="0"/>
              </a:rPr>
              <a:t>最终解决方案</a:t>
            </a:r>
            <a:endParaRPr lang="en-US" altLang="zh-CN" sz="3200" b="0" i="0" dirty="0" smtClean="0">
              <a:effectLst/>
              <a:latin typeface="arial" panose="020B0604020202020204" pitchFamily="34" charset="0"/>
            </a:endParaRPr>
          </a:p>
        </p:txBody>
      </p:sp>
      <p:sp>
        <p:nvSpPr>
          <p:cNvPr id="6" name="矩形 5"/>
          <p:cNvSpPr/>
          <p:nvPr/>
        </p:nvSpPr>
        <p:spPr>
          <a:xfrm>
            <a:off x="4659287" y="2874053"/>
            <a:ext cx="6096000" cy="584775"/>
          </a:xfrm>
          <a:prstGeom prst="rect">
            <a:avLst/>
          </a:prstGeom>
        </p:spPr>
        <p:txBody>
          <a:bodyPr>
            <a:spAutoFit/>
          </a:bodyPr>
          <a:lstStyle/>
          <a:p>
            <a:r>
              <a:rPr lang="en-US" altLang="zh-CN" sz="3200" b="0" i="0" dirty="0" smtClean="0">
                <a:effectLst/>
                <a:latin typeface="arial" panose="020B0604020202020204" pitchFamily="34" charset="0"/>
              </a:rPr>
              <a:t>2</a:t>
            </a:r>
            <a:r>
              <a:rPr lang="zh-CN" altLang="en-US" sz="3200" b="0" i="0" dirty="0" smtClean="0">
                <a:effectLst/>
                <a:latin typeface="arial" panose="020B0604020202020204" pitchFamily="34" charset="0"/>
              </a:rPr>
              <a:t>月</a:t>
            </a:r>
            <a:r>
              <a:rPr lang="en-US" altLang="zh-CN" sz="3200" b="0" i="0" dirty="0" smtClean="0">
                <a:effectLst/>
                <a:latin typeface="arial" panose="020B0604020202020204" pitchFamily="34" charset="0"/>
              </a:rPr>
              <a:t>2</a:t>
            </a:r>
            <a:r>
              <a:rPr lang="zh-CN" altLang="en-US" sz="3200" b="0" i="0" dirty="0" smtClean="0">
                <a:effectLst/>
                <a:latin typeface="arial" panose="020B0604020202020204" pitchFamily="34" charset="0"/>
              </a:rPr>
              <a:t>日 延保</a:t>
            </a:r>
            <a:endParaRPr lang="en-US" sz="3200" dirty="0"/>
          </a:p>
        </p:txBody>
      </p:sp>
      <p:sp>
        <p:nvSpPr>
          <p:cNvPr id="4" name="标题 1"/>
          <p:cNvSpPr>
            <a:spLocks noGrp="1"/>
          </p:cNvSpPr>
          <p:nvPr>
            <p:ph type="ctrTitle"/>
          </p:nvPr>
        </p:nvSpPr>
        <p:spPr>
          <a:xfrm>
            <a:off x="4631990" y="364004"/>
            <a:ext cx="4812455" cy="1067209"/>
          </a:xfrm>
        </p:spPr>
        <p:txBody>
          <a:bodyPr>
            <a:normAutofit/>
          </a:bodyPr>
          <a:lstStyle/>
          <a:p>
            <a:pPr algn="l"/>
            <a:r>
              <a:rPr lang="zh-CN" altLang="en-US" dirty="0" smtClean="0"/>
              <a:t>东本如何应对</a:t>
            </a:r>
            <a:endParaRPr lang="en-US" dirty="0"/>
          </a:p>
        </p:txBody>
      </p:sp>
      <p:sp>
        <p:nvSpPr>
          <p:cNvPr id="7" name="矩形 6"/>
          <p:cNvSpPr/>
          <p:nvPr/>
        </p:nvSpPr>
        <p:spPr>
          <a:xfrm>
            <a:off x="4659287" y="1821535"/>
            <a:ext cx="6096000" cy="584775"/>
          </a:xfrm>
          <a:prstGeom prst="rect">
            <a:avLst/>
          </a:prstGeom>
        </p:spPr>
        <p:txBody>
          <a:bodyPr>
            <a:spAutoFit/>
          </a:bodyPr>
          <a:lstStyle/>
          <a:p>
            <a:r>
              <a:rPr lang="zh-CN" altLang="en-US" sz="3200" b="0" i="0" dirty="0" smtClean="0">
                <a:effectLst/>
                <a:latin typeface="arial" panose="020B0604020202020204" pitchFamily="34" charset="0"/>
              </a:rPr>
              <a:t>思域在哪里</a:t>
            </a:r>
            <a:endParaRPr lang="en-US" sz="3200" dirty="0"/>
          </a:p>
        </p:txBody>
      </p:sp>
    </p:spTree>
    <p:extLst>
      <p:ext uri="{BB962C8B-B14F-4D97-AF65-F5344CB8AC3E}">
        <p14:creationId xmlns:p14="http://schemas.microsoft.com/office/powerpoint/2010/main" val="3772752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5560039" y="464025"/>
            <a:ext cx="1473388" cy="885303"/>
          </a:xfrm>
        </p:spPr>
        <p:txBody>
          <a:bodyPr>
            <a:normAutofit/>
          </a:bodyPr>
          <a:lstStyle/>
          <a:p>
            <a:pPr algn="l"/>
            <a:r>
              <a:rPr lang="zh-CN" altLang="en-US" dirty="0" smtClean="0"/>
              <a:t>总结</a:t>
            </a:r>
            <a:endParaRPr lang="en-US" dirty="0"/>
          </a:p>
        </p:txBody>
      </p:sp>
      <p:sp>
        <p:nvSpPr>
          <p:cNvPr id="2" name="矩形 1"/>
          <p:cNvSpPr/>
          <p:nvPr/>
        </p:nvSpPr>
        <p:spPr>
          <a:xfrm>
            <a:off x="4159347" y="1595021"/>
            <a:ext cx="7673261" cy="5262979"/>
          </a:xfrm>
          <a:prstGeom prst="rect">
            <a:avLst/>
          </a:prstGeom>
        </p:spPr>
        <p:txBody>
          <a:bodyPr wrap="square">
            <a:spAutoFit/>
          </a:bodyPr>
          <a:lstStyle/>
          <a:p>
            <a:r>
              <a:rPr lang="en-US" altLang="zh-CN" sz="2800" dirty="0" smtClean="0">
                <a:latin typeface="arial" panose="020B0604020202020204" pitchFamily="34" charset="0"/>
              </a:rPr>
              <a:t>1.</a:t>
            </a:r>
            <a:r>
              <a:rPr lang="zh-CN" altLang="en-US" sz="2800" dirty="0" smtClean="0">
                <a:latin typeface="arial" panose="020B0604020202020204" pitchFamily="34" charset="0"/>
              </a:rPr>
              <a:t>机油超上限</a:t>
            </a:r>
            <a:r>
              <a:rPr lang="en-US" altLang="zh-CN" sz="2800" dirty="0" smtClean="0">
                <a:latin typeface="arial" panose="020B0604020202020204" pitchFamily="34" charset="0"/>
              </a:rPr>
              <a:t>30mm</a:t>
            </a:r>
            <a:r>
              <a:rPr lang="zh-CN" altLang="en-US" sz="2800" dirty="0" smtClean="0">
                <a:latin typeface="arial" panose="020B0604020202020204" pitchFamily="34" charset="0"/>
              </a:rPr>
              <a:t>之前，不会出现发动机性能不良</a:t>
            </a:r>
            <a:endParaRPr lang="en-US" altLang="zh-CN" sz="2800" dirty="0" smtClean="0">
              <a:latin typeface="arial" panose="020B0604020202020204" pitchFamily="34" charset="0"/>
            </a:endParaRPr>
          </a:p>
          <a:p>
            <a:endParaRPr lang="en-US" altLang="zh-CN" sz="2800" dirty="0" smtClean="0">
              <a:latin typeface="arial" panose="020B0604020202020204" pitchFamily="34" charset="0"/>
            </a:endParaRPr>
          </a:p>
          <a:p>
            <a:r>
              <a:rPr lang="en-US" altLang="zh-CN" sz="2800" dirty="0" smtClean="0">
                <a:latin typeface="arial" panose="020B0604020202020204" pitchFamily="34" charset="0"/>
              </a:rPr>
              <a:t>2.</a:t>
            </a:r>
            <a:r>
              <a:rPr lang="zh-CN" altLang="en-US" sz="2800" dirty="0" smtClean="0">
                <a:latin typeface="arial" panose="020B0604020202020204" pitchFamily="34" charset="0"/>
              </a:rPr>
              <a:t>机油超上限</a:t>
            </a:r>
            <a:r>
              <a:rPr lang="en-US" altLang="zh-CN" sz="2800" dirty="0" smtClean="0">
                <a:latin typeface="arial" panose="020B0604020202020204" pitchFamily="34" charset="0"/>
              </a:rPr>
              <a:t>21mm</a:t>
            </a:r>
            <a:r>
              <a:rPr lang="zh-CN" altLang="en-US" sz="2800" dirty="0" smtClean="0">
                <a:latin typeface="arial" panose="020B0604020202020204" pitchFamily="34" charset="0"/>
              </a:rPr>
              <a:t>，会报发动机故障灯，请速到</a:t>
            </a:r>
            <a:r>
              <a:rPr lang="en-US" altLang="zh-CN" sz="2800" dirty="0" smtClean="0">
                <a:latin typeface="arial" panose="020B0604020202020204" pitchFamily="34" charset="0"/>
              </a:rPr>
              <a:t>4s</a:t>
            </a:r>
            <a:r>
              <a:rPr lang="zh-CN" altLang="en-US" sz="2800" dirty="0" smtClean="0">
                <a:latin typeface="arial" panose="020B0604020202020204" pitchFamily="34" charset="0"/>
              </a:rPr>
              <a:t>店检查</a:t>
            </a:r>
            <a:endParaRPr lang="en-US" altLang="zh-CN" sz="2800" dirty="0" smtClean="0">
              <a:latin typeface="arial" panose="020B0604020202020204" pitchFamily="34" charset="0"/>
            </a:endParaRPr>
          </a:p>
          <a:p>
            <a:endParaRPr lang="en-US" altLang="zh-CN" sz="2800" dirty="0">
              <a:latin typeface="arial" panose="020B0604020202020204" pitchFamily="34" charset="0"/>
            </a:endParaRPr>
          </a:p>
          <a:p>
            <a:r>
              <a:rPr lang="en-US" altLang="zh-CN" sz="2800" dirty="0" smtClean="0">
                <a:latin typeface="arial" panose="020B0604020202020204" pitchFamily="34" charset="0"/>
              </a:rPr>
              <a:t>3.</a:t>
            </a:r>
            <a:r>
              <a:rPr lang="zh-CN" altLang="en-US" sz="2800" dirty="0" smtClean="0">
                <a:latin typeface="arial" panose="020B0604020202020204" pitchFamily="34" charset="0"/>
              </a:rPr>
              <a:t>对齐齐哈尔投诉车发动机测试，没有出现发动机磨损和损伤</a:t>
            </a:r>
            <a:endParaRPr lang="en-US" altLang="zh-CN" sz="2800" dirty="0" smtClean="0">
              <a:latin typeface="arial" panose="020B0604020202020204" pitchFamily="34" charset="0"/>
            </a:endParaRPr>
          </a:p>
          <a:p>
            <a:endParaRPr lang="en-US" altLang="zh-CN" sz="2800" dirty="0" smtClean="0">
              <a:latin typeface="arial" panose="020B0604020202020204" pitchFamily="34" charset="0"/>
            </a:endParaRPr>
          </a:p>
          <a:p>
            <a:r>
              <a:rPr lang="en-US" altLang="zh-CN" sz="2800" dirty="0" smtClean="0">
                <a:latin typeface="arial" panose="020B0604020202020204" pitchFamily="34" charset="0"/>
              </a:rPr>
              <a:t>4.</a:t>
            </a:r>
            <a:r>
              <a:rPr lang="zh-CN" altLang="en-US" sz="2800" dirty="0" smtClean="0">
                <a:latin typeface="arial" panose="020B0604020202020204" pitchFamily="34" charset="0"/>
              </a:rPr>
              <a:t>高转速下进行的耐久测试，也</a:t>
            </a:r>
            <a:r>
              <a:rPr lang="zh-CN" altLang="en-US" sz="2800" dirty="0">
                <a:latin typeface="arial" panose="020B0604020202020204" pitchFamily="34" charset="0"/>
              </a:rPr>
              <a:t>没有出现发动机磨损和损伤</a:t>
            </a:r>
            <a:endParaRPr lang="en-US" altLang="zh-CN" sz="2800" dirty="0">
              <a:latin typeface="arial" panose="020B0604020202020204" pitchFamily="34" charset="0"/>
            </a:endParaRPr>
          </a:p>
          <a:p>
            <a:endParaRPr lang="en-US" altLang="zh-CN" sz="2800" dirty="0"/>
          </a:p>
        </p:txBody>
      </p:sp>
    </p:spTree>
    <p:extLst>
      <p:ext uri="{BB962C8B-B14F-4D97-AF65-F5344CB8AC3E}">
        <p14:creationId xmlns:p14="http://schemas.microsoft.com/office/powerpoint/2010/main" val="1651244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5546391" y="404948"/>
            <a:ext cx="1473388" cy="1067209"/>
          </a:xfrm>
        </p:spPr>
        <p:txBody>
          <a:bodyPr>
            <a:normAutofit/>
          </a:bodyPr>
          <a:lstStyle/>
          <a:p>
            <a:pPr algn="l"/>
            <a:r>
              <a:rPr lang="zh-CN" altLang="en-US" dirty="0" smtClean="0"/>
              <a:t>对策</a:t>
            </a:r>
            <a:endParaRPr lang="en-US" dirty="0"/>
          </a:p>
        </p:txBody>
      </p:sp>
      <p:sp>
        <p:nvSpPr>
          <p:cNvPr id="2" name="矩形 1"/>
          <p:cNvSpPr/>
          <p:nvPr/>
        </p:nvSpPr>
        <p:spPr>
          <a:xfrm>
            <a:off x="4159348" y="1759692"/>
            <a:ext cx="7632318" cy="3108543"/>
          </a:xfrm>
          <a:prstGeom prst="rect">
            <a:avLst/>
          </a:prstGeom>
        </p:spPr>
        <p:txBody>
          <a:bodyPr wrap="square">
            <a:spAutoFit/>
          </a:bodyPr>
          <a:lstStyle/>
          <a:p>
            <a:r>
              <a:rPr lang="en-US" altLang="zh-CN" sz="2800" dirty="0">
                <a:latin typeface="arial" panose="020B0604020202020204" pitchFamily="34" charset="0"/>
              </a:rPr>
              <a:t>1.ECU</a:t>
            </a:r>
            <a:r>
              <a:rPr lang="zh-CN" altLang="en-US" sz="2800" dirty="0">
                <a:latin typeface="arial" panose="020B0604020202020204" pitchFamily="34" charset="0"/>
              </a:rPr>
              <a:t>的升级，</a:t>
            </a:r>
            <a:r>
              <a:rPr lang="en-US" altLang="zh-CN" sz="2800" dirty="0">
                <a:latin typeface="arial" panose="020B0604020202020204" pitchFamily="34" charset="0"/>
              </a:rPr>
              <a:t>2</a:t>
            </a:r>
            <a:r>
              <a:rPr lang="zh-CN" altLang="en-US" sz="2800" dirty="0">
                <a:latin typeface="arial" panose="020B0604020202020204" pitchFamily="34" charset="0"/>
              </a:rPr>
              <a:t>月末召回</a:t>
            </a:r>
            <a:r>
              <a:rPr lang="en-US" altLang="zh-CN" sz="2800" dirty="0">
                <a:latin typeface="arial" panose="020B0604020202020204" pitchFamily="34" charset="0"/>
              </a:rPr>
              <a:t>CR-V</a:t>
            </a:r>
            <a:r>
              <a:rPr lang="zh-CN" altLang="en-US" sz="2800" dirty="0">
                <a:latin typeface="arial" panose="020B0604020202020204" pitchFamily="34" charset="0"/>
              </a:rPr>
              <a:t>，</a:t>
            </a:r>
            <a:r>
              <a:rPr lang="en-US" altLang="zh-CN" sz="2800" dirty="0">
                <a:latin typeface="arial" panose="020B0604020202020204" pitchFamily="34" charset="0"/>
              </a:rPr>
              <a:t>3</a:t>
            </a:r>
            <a:r>
              <a:rPr lang="zh-CN" altLang="en-US" sz="2800" dirty="0">
                <a:latin typeface="arial" panose="020B0604020202020204" pitchFamily="34" charset="0"/>
              </a:rPr>
              <a:t>月初召回思域</a:t>
            </a:r>
            <a:r>
              <a:rPr lang="zh-CN" altLang="en-US" sz="2800" dirty="0" smtClean="0">
                <a:latin typeface="arial" panose="020B0604020202020204" pitchFamily="34" charset="0"/>
              </a:rPr>
              <a:t>；</a:t>
            </a:r>
            <a:endParaRPr lang="en-US" altLang="zh-CN" sz="2800" dirty="0" smtClean="0">
              <a:latin typeface="arial" panose="020B0604020202020204" pitchFamily="34" charset="0"/>
            </a:endParaRPr>
          </a:p>
          <a:p>
            <a:endParaRPr lang="en-US" altLang="zh-CN" sz="2800" dirty="0">
              <a:latin typeface="arial" panose="020B0604020202020204" pitchFamily="34" charset="0"/>
            </a:endParaRPr>
          </a:p>
          <a:p>
            <a:r>
              <a:rPr lang="en-US" altLang="zh-CN" sz="2800" dirty="0">
                <a:latin typeface="arial" panose="020B0604020202020204" pitchFamily="34" charset="0"/>
              </a:rPr>
              <a:t>2.</a:t>
            </a:r>
            <a:r>
              <a:rPr lang="zh-CN" altLang="en-US" sz="2800" dirty="0">
                <a:latin typeface="arial" panose="020B0604020202020204" pitchFamily="34" charset="0"/>
              </a:rPr>
              <a:t>修正机油尺的刻度线，上限、下限不变更，只是增加确认机油增量的刻线</a:t>
            </a:r>
            <a:r>
              <a:rPr lang="zh-CN" altLang="en-US" sz="2800" dirty="0" smtClean="0">
                <a:latin typeface="arial" panose="020B0604020202020204" pitchFamily="34" charset="0"/>
              </a:rPr>
              <a:t>；</a:t>
            </a:r>
            <a:endParaRPr lang="en-US" altLang="zh-CN" sz="2800" dirty="0" smtClean="0">
              <a:latin typeface="arial" panose="020B0604020202020204" pitchFamily="34" charset="0"/>
            </a:endParaRPr>
          </a:p>
          <a:p>
            <a:endParaRPr lang="en-US" altLang="zh-CN" sz="2800" dirty="0">
              <a:latin typeface="arial" panose="020B0604020202020204" pitchFamily="34" charset="0"/>
            </a:endParaRPr>
          </a:p>
          <a:p>
            <a:r>
              <a:rPr lang="en-US" altLang="zh-CN" sz="2800" dirty="0">
                <a:latin typeface="arial" panose="020B0604020202020204" pitchFamily="34" charset="0"/>
              </a:rPr>
              <a:t>3.</a:t>
            </a:r>
            <a:r>
              <a:rPr lang="zh-CN" altLang="en-US" sz="2800" dirty="0">
                <a:latin typeface="arial" panose="020B0604020202020204" pitchFamily="34" charset="0"/>
              </a:rPr>
              <a:t>修订用户手册。</a:t>
            </a:r>
            <a:endParaRPr lang="en-US" altLang="zh-CN" sz="2800" dirty="0"/>
          </a:p>
        </p:txBody>
      </p:sp>
    </p:spTree>
    <p:extLst>
      <p:ext uri="{BB962C8B-B14F-4D97-AF65-F5344CB8AC3E}">
        <p14:creationId xmlns:p14="http://schemas.microsoft.com/office/powerpoint/2010/main" val="4970223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214846" y="404948"/>
            <a:ext cx="9144000" cy="1067209"/>
          </a:xfrm>
        </p:spPr>
        <p:txBody>
          <a:bodyPr>
            <a:normAutofit/>
          </a:bodyPr>
          <a:lstStyle/>
          <a:p>
            <a:r>
              <a:rPr lang="en-US" altLang="zh-CN" dirty="0">
                <a:solidFill>
                  <a:srgbClr val="333333"/>
                </a:solidFill>
                <a:latin typeface="arial" panose="020B0604020202020204" pitchFamily="34" charset="0"/>
              </a:rPr>
              <a:t>2</a:t>
            </a:r>
            <a:r>
              <a:rPr lang="zh-CN" altLang="en-US" dirty="0">
                <a:solidFill>
                  <a:srgbClr val="333333"/>
                </a:solidFill>
                <a:latin typeface="arial" panose="020B0604020202020204" pitchFamily="34" charset="0"/>
              </a:rPr>
              <a:t>月</a:t>
            </a:r>
            <a:r>
              <a:rPr lang="en-US" altLang="zh-CN" dirty="0">
                <a:solidFill>
                  <a:srgbClr val="333333"/>
                </a:solidFill>
                <a:latin typeface="arial" panose="020B0604020202020204" pitchFamily="34" charset="0"/>
              </a:rPr>
              <a:t>12</a:t>
            </a:r>
            <a:r>
              <a:rPr lang="zh-CN" altLang="en-US" dirty="0">
                <a:solidFill>
                  <a:srgbClr val="333333"/>
                </a:solidFill>
                <a:latin typeface="arial" panose="020B0604020202020204" pitchFamily="34" charset="0"/>
              </a:rPr>
              <a:t>日</a:t>
            </a:r>
            <a:endParaRPr lang="en-US" dirty="0"/>
          </a:p>
        </p:txBody>
      </p:sp>
      <p:pic>
        <p:nvPicPr>
          <p:cNvPr id="1026" name="Picture 2" descr="http://image.bitautoimg.com/appimage/media/20180213/w640_h470_711fce40f1064cb5be8924c7d06c52df.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411" y="1472157"/>
            <a:ext cx="6430869" cy="472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49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5b0988e595225.cdn.sohucs.com/images/20180213/6b3b626eceb94e94a52e770932306b6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336" y="360952"/>
            <a:ext cx="6096000" cy="608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042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36272" y="527888"/>
            <a:ext cx="6891369" cy="830997"/>
          </a:xfrm>
          <a:prstGeom prst="rect">
            <a:avLst/>
          </a:prstGeom>
        </p:spPr>
        <p:txBody>
          <a:bodyPr wrap="square">
            <a:spAutoFit/>
          </a:bodyPr>
          <a:lstStyle/>
          <a:p>
            <a:r>
              <a:rPr lang="zh-CN" altLang="en-US" sz="4800" dirty="0" smtClean="0"/>
              <a:t>为什么会有这样的问题</a:t>
            </a:r>
            <a:endParaRPr lang="en-US" sz="4800" dirty="0"/>
          </a:p>
        </p:txBody>
      </p:sp>
      <p:sp>
        <p:nvSpPr>
          <p:cNvPr id="4" name="矩形 3"/>
          <p:cNvSpPr/>
          <p:nvPr/>
        </p:nvSpPr>
        <p:spPr>
          <a:xfrm>
            <a:off x="4579050" y="1687545"/>
            <a:ext cx="4013200" cy="2246769"/>
          </a:xfrm>
          <a:prstGeom prst="rect">
            <a:avLst/>
          </a:prstGeom>
        </p:spPr>
        <p:txBody>
          <a:bodyPr wrap="square">
            <a:spAutoFit/>
          </a:bodyPr>
          <a:lstStyle/>
          <a:p>
            <a:r>
              <a:rPr lang="zh-CN" altLang="en-US" sz="2800" dirty="0" smtClean="0"/>
              <a:t>机油增多</a:t>
            </a:r>
            <a:endParaRPr lang="en-US" altLang="zh-CN" sz="2800" dirty="0" smtClean="0"/>
          </a:p>
          <a:p>
            <a:endParaRPr lang="en-US" altLang="zh-CN" sz="2800" dirty="0" smtClean="0"/>
          </a:p>
          <a:p>
            <a:r>
              <a:rPr lang="zh-CN" altLang="en-US" sz="2800" dirty="0" smtClean="0"/>
              <a:t>机油有汽油味</a:t>
            </a:r>
            <a:endParaRPr lang="en-US" altLang="zh-CN" sz="2800" dirty="0" smtClean="0"/>
          </a:p>
          <a:p>
            <a:r>
              <a:rPr lang="en-US" altLang="zh-CN" sz="2800" dirty="0" smtClean="0"/>
              <a:t/>
            </a:r>
            <a:br>
              <a:rPr lang="en-US" altLang="zh-CN" sz="2800" dirty="0" smtClean="0"/>
            </a:br>
            <a:r>
              <a:rPr lang="zh-CN" altLang="en-US" sz="2800" dirty="0" smtClean="0"/>
              <a:t>机油乳化 </a:t>
            </a:r>
            <a:endParaRPr lang="en-US" sz="2800" dirty="0"/>
          </a:p>
        </p:txBody>
      </p:sp>
    </p:spTree>
    <p:extLst>
      <p:ext uri="{BB962C8B-B14F-4D97-AF65-F5344CB8AC3E}">
        <p14:creationId xmlns:p14="http://schemas.microsoft.com/office/powerpoint/2010/main" val="222024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678870" y="357794"/>
            <a:ext cx="9144000" cy="939893"/>
          </a:xfrm>
        </p:spPr>
        <p:txBody>
          <a:bodyPr>
            <a:normAutofit/>
          </a:bodyPr>
          <a:lstStyle/>
          <a:p>
            <a:r>
              <a:rPr lang="zh-CN" altLang="en-US" dirty="0"/>
              <a:t>汽车发动机工作原理</a:t>
            </a:r>
            <a:endParaRPr lang="en-US" dirty="0"/>
          </a:p>
        </p:txBody>
      </p:sp>
      <p:sp>
        <p:nvSpPr>
          <p:cNvPr id="2" name="矩形 1"/>
          <p:cNvSpPr/>
          <p:nvPr/>
        </p:nvSpPr>
        <p:spPr>
          <a:xfrm>
            <a:off x="321025" y="753886"/>
            <a:ext cx="4430636" cy="369332"/>
          </a:xfrm>
          <a:prstGeom prst="rect">
            <a:avLst/>
          </a:prstGeom>
        </p:spPr>
        <p:txBody>
          <a:bodyPr wrap="none">
            <a:spAutoFit/>
          </a:bodyPr>
          <a:lstStyle/>
          <a:p>
            <a:r>
              <a:rPr lang="en-US" dirty="0"/>
              <a:t>http://www.sohu.com/a/132211157_372777</a:t>
            </a:r>
          </a:p>
        </p:txBody>
      </p:sp>
      <p:pic>
        <p:nvPicPr>
          <p:cNvPr id="5" name="Picture 2" descr="http://img.mp.itc.cn/upload/20170406/74b421a0ae9f4c1e8e280a230c727c6c_th.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659" y="1519310"/>
            <a:ext cx="7651693" cy="5111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457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14443" y="1115279"/>
            <a:ext cx="2236510" cy="540000"/>
          </a:xfrm>
          <a:prstGeom prst="rect">
            <a:avLst/>
          </a:prstGeom>
        </p:spPr>
        <p:txBody>
          <a:bodyPr wrap="none">
            <a:spAutoFit/>
          </a:bodyPr>
          <a:lstStyle/>
          <a:p>
            <a:r>
              <a:rPr lang="zh-CN" altLang="en-US" sz="3200" dirty="0"/>
              <a:t>本田宗一郎</a:t>
            </a:r>
          </a:p>
        </p:txBody>
      </p:sp>
      <p:sp>
        <p:nvSpPr>
          <p:cNvPr id="3" name="矩形 2"/>
          <p:cNvSpPr/>
          <p:nvPr/>
        </p:nvSpPr>
        <p:spPr>
          <a:xfrm>
            <a:off x="7214443" y="1977367"/>
            <a:ext cx="1415772" cy="540000"/>
          </a:xfrm>
          <a:prstGeom prst="rect">
            <a:avLst/>
          </a:prstGeom>
        </p:spPr>
        <p:txBody>
          <a:bodyPr wrap="none">
            <a:spAutoFit/>
          </a:bodyPr>
          <a:lstStyle/>
          <a:p>
            <a:r>
              <a:rPr lang="zh-CN" altLang="en-US" sz="3200" dirty="0" smtClean="0"/>
              <a:t>活塞环</a:t>
            </a:r>
            <a:endParaRPr lang="zh-CN" altLang="en-US" sz="3200" dirty="0"/>
          </a:p>
        </p:txBody>
      </p:sp>
      <p:sp>
        <p:nvSpPr>
          <p:cNvPr id="4" name="矩形 3"/>
          <p:cNvSpPr/>
          <p:nvPr/>
        </p:nvSpPr>
        <p:spPr>
          <a:xfrm>
            <a:off x="7200795" y="2812159"/>
            <a:ext cx="3038011" cy="540000"/>
          </a:xfrm>
          <a:prstGeom prst="rect">
            <a:avLst/>
          </a:prstGeom>
        </p:spPr>
        <p:txBody>
          <a:bodyPr wrap="none">
            <a:spAutoFit/>
          </a:bodyPr>
          <a:lstStyle/>
          <a:p>
            <a:r>
              <a:rPr lang="zh-CN" altLang="en-US" sz="3200" dirty="0" smtClean="0"/>
              <a:t>自行车 </a:t>
            </a:r>
            <a:r>
              <a:rPr lang="en-US" altLang="zh-CN" sz="3200" dirty="0" smtClean="0"/>
              <a:t>+ </a:t>
            </a:r>
            <a:r>
              <a:rPr lang="zh-CN" altLang="en-US" sz="3200" dirty="0" smtClean="0"/>
              <a:t>发动机</a:t>
            </a:r>
            <a:endParaRPr lang="zh-CN" altLang="en-US" sz="3200" dirty="0"/>
          </a:p>
        </p:txBody>
      </p:sp>
      <p:sp>
        <p:nvSpPr>
          <p:cNvPr id="5" name="矩形 4"/>
          <p:cNvSpPr/>
          <p:nvPr/>
        </p:nvSpPr>
        <p:spPr>
          <a:xfrm>
            <a:off x="7214443" y="3660599"/>
            <a:ext cx="1415772" cy="540000"/>
          </a:xfrm>
          <a:prstGeom prst="rect">
            <a:avLst/>
          </a:prstGeom>
        </p:spPr>
        <p:txBody>
          <a:bodyPr wrap="none">
            <a:spAutoFit/>
          </a:bodyPr>
          <a:lstStyle/>
          <a:p>
            <a:r>
              <a:rPr lang="zh-CN" altLang="en-US" sz="3200" dirty="0" smtClean="0"/>
              <a:t>摩托车</a:t>
            </a:r>
            <a:endParaRPr lang="zh-CN" altLang="en-US" sz="3200" dirty="0"/>
          </a:p>
        </p:txBody>
      </p:sp>
      <p:sp>
        <p:nvSpPr>
          <p:cNvPr id="6" name="矩形 5"/>
          <p:cNvSpPr/>
          <p:nvPr/>
        </p:nvSpPr>
        <p:spPr>
          <a:xfrm>
            <a:off x="7232717" y="4563620"/>
            <a:ext cx="1005403" cy="540000"/>
          </a:xfrm>
          <a:prstGeom prst="rect">
            <a:avLst/>
          </a:prstGeom>
        </p:spPr>
        <p:txBody>
          <a:bodyPr wrap="none">
            <a:spAutoFit/>
          </a:bodyPr>
          <a:lstStyle/>
          <a:p>
            <a:r>
              <a:rPr lang="zh-CN" altLang="en-US" sz="3200" dirty="0" smtClean="0"/>
              <a:t>汽车</a:t>
            </a:r>
            <a:endParaRPr lang="zh-CN" altLang="en-US" sz="3200" dirty="0"/>
          </a:p>
        </p:txBody>
      </p:sp>
    </p:spTree>
    <p:extLst>
      <p:ext uri="{BB962C8B-B14F-4D97-AF65-F5344CB8AC3E}">
        <p14:creationId xmlns:p14="http://schemas.microsoft.com/office/powerpoint/2010/main" val="2211635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23416" y="822111"/>
            <a:ext cx="10845420" cy="5262979"/>
          </a:xfrm>
          <a:prstGeom prst="rect">
            <a:avLst/>
          </a:prstGeom>
        </p:spPr>
        <p:txBody>
          <a:bodyPr wrap="square">
            <a:spAutoFit/>
          </a:bodyPr>
          <a:lstStyle/>
          <a:p>
            <a:r>
              <a:rPr lang="zh-CN" altLang="en-US" sz="2800" dirty="0">
                <a:latin typeface="PingFang SC"/>
              </a:rPr>
              <a:t>进气行程，活塞从气缸内上止点移动至下止点时，进气门打开，排气门关闭，新鲜的空气和汽油混合气被吸入气缸内</a:t>
            </a:r>
            <a:r>
              <a:rPr lang="zh-CN" altLang="en-US" sz="2800" dirty="0" smtClean="0">
                <a:latin typeface="PingFang SC"/>
              </a:rPr>
              <a:t>。</a:t>
            </a:r>
            <a:endParaRPr lang="en-US" altLang="zh-CN" sz="2800" dirty="0" smtClean="0">
              <a:latin typeface="PingFang SC"/>
            </a:endParaRPr>
          </a:p>
          <a:p>
            <a:endParaRPr lang="zh-CN" altLang="en-US" sz="2800" dirty="0">
              <a:latin typeface="PingFang SC"/>
            </a:endParaRPr>
          </a:p>
          <a:p>
            <a:r>
              <a:rPr lang="zh-CN" altLang="en-US" sz="2800" dirty="0">
                <a:latin typeface="PingFang SC"/>
              </a:rPr>
              <a:t>压缩行程，进排气门关闭，活塞从下止点移动至上止点，将混合气体压缩至气缸顶部，以提高混合气的温度，为做功行程做准备</a:t>
            </a:r>
            <a:r>
              <a:rPr lang="zh-CN" altLang="en-US" sz="2800" dirty="0" smtClean="0">
                <a:latin typeface="PingFang SC"/>
              </a:rPr>
              <a:t>。</a:t>
            </a:r>
            <a:endParaRPr lang="en-US" altLang="zh-CN" sz="2800" dirty="0" smtClean="0">
              <a:latin typeface="PingFang SC"/>
            </a:endParaRPr>
          </a:p>
          <a:p>
            <a:endParaRPr lang="zh-CN" altLang="en-US" sz="2800" dirty="0">
              <a:latin typeface="PingFang SC"/>
            </a:endParaRPr>
          </a:p>
          <a:p>
            <a:r>
              <a:rPr lang="zh-CN" altLang="en-US" sz="2800" dirty="0">
                <a:latin typeface="PingFang SC"/>
              </a:rPr>
              <a:t>做功行程，火花塞将压缩的气体点燃，混合气体在气缸内发生“爆炸”产生巨大压力，将活塞从上止点推至下止点，通过连杆推动曲轴旋转</a:t>
            </a:r>
            <a:r>
              <a:rPr lang="zh-CN" altLang="en-US" sz="2800" dirty="0" smtClean="0">
                <a:latin typeface="PingFang SC"/>
              </a:rPr>
              <a:t>。</a:t>
            </a:r>
            <a:endParaRPr lang="en-US" altLang="zh-CN" sz="2800" dirty="0" smtClean="0">
              <a:latin typeface="PingFang SC"/>
            </a:endParaRPr>
          </a:p>
          <a:p>
            <a:endParaRPr lang="zh-CN" altLang="en-US" sz="2800" dirty="0">
              <a:latin typeface="PingFang SC"/>
            </a:endParaRPr>
          </a:p>
          <a:p>
            <a:r>
              <a:rPr lang="zh-CN" altLang="en-US" sz="2800" dirty="0">
                <a:latin typeface="PingFang SC"/>
              </a:rPr>
              <a:t>排气行程，活塞从下止点移至上止点，此时进气门关闭，排气门打开，将燃烧后的废气通过排气歧管排出气缸外。</a:t>
            </a:r>
          </a:p>
        </p:txBody>
      </p:sp>
    </p:spTree>
    <p:extLst>
      <p:ext uri="{BB962C8B-B14F-4D97-AF65-F5344CB8AC3E}">
        <p14:creationId xmlns:p14="http://schemas.microsoft.com/office/powerpoint/2010/main" val="10821164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244" y="532262"/>
            <a:ext cx="4020776" cy="6031165"/>
          </a:xfrm>
          <a:prstGeom prst="rect">
            <a:avLst/>
          </a:prstGeom>
        </p:spPr>
      </p:pic>
    </p:spTree>
    <p:extLst>
      <p:ext uri="{BB962C8B-B14F-4D97-AF65-F5344CB8AC3E}">
        <p14:creationId xmlns:p14="http://schemas.microsoft.com/office/powerpoint/2010/main" val="39074482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36273" y="1586415"/>
            <a:ext cx="7239911" cy="954107"/>
          </a:xfrm>
          <a:prstGeom prst="rect">
            <a:avLst/>
          </a:prstGeom>
        </p:spPr>
        <p:txBody>
          <a:bodyPr wrap="square">
            <a:spAutoFit/>
          </a:bodyPr>
          <a:lstStyle/>
          <a:p>
            <a:r>
              <a:rPr lang="zh-CN" altLang="en-US" sz="2800" dirty="0" smtClean="0">
                <a:latin typeface="Microsoft Yahei" charset="-122"/>
              </a:rPr>
              <a:t>汽油</a:t>
            </a:r>
            <a:r>
              <a:rPr lang="zh-CN" altLang="en-US" sz="2800" dirty="0">
                <a:latin typeface="Microsoft Yahei" charset="-122"/>
              </a:rPr>
              <a:t>的确会少量的混入机油中，并让机油带有一定的汽油味，这是正常的</a:t>
            </a:r>
            <a:endParaRPr lang="zh-CN" altLang="en-US" sz="2800" dirty="0"/>
          </a:p>
        </p:txBody>
      </p:sp>
      <p:sp>
        <p:nvSpPr>
          <p:cNvPr id="6" name="矩形 5"/>
          <p:cNvSpPr/>
          <p:nvPr/>
        </p:nvSpPr>
        <p:spPr>
          <a:xfrm>
            <a:off x="4436272" y="527888"/>
            <a:ext cx="6891369" cy="830997"/>
          </a:xfrm>
          <a:prstGeom prst="rect">
            <a:avLst/>
          </a:prstGeom>
        </p:spPr>
        <p:txBody>
          <a:bodyPr wrap="square">
            <a:spAutoFit/>
          </a:bodyPr>
          <a:lstStyle/>
          <a:p>
            <a:r>
              <a:rPr lang="zh-CN" altLang="en-US" sz="4800" dirty="0" smtClean="0"/>
              <a:t>机油有汽油味</a:t>
            </a:r>
            <a:endParaRPr lang="en-US" sz="4800" dirty="0"/>
          </a:p>
        </p:txBody>
      </p:sp>
      <p:sp>
        <p:nvSpPr>
          <p:cNvPr id="3" name="矩形 2"/>
          <p:cNvSpPr/>
          <p:nvPr/>
        </p:nvSpPr>
        <p:spPr>
          <a:xfrm>
            <a:off x="4436272" y="2768052"/>
            <a:ext cx="7082438" cy="1384995"/>
          </a:xfrm>
          <a:prstGeom prst="rect">
            <a:avLst/>
          </a:prstGeom>
        </p:spPr>
        <p:txBody>
          <a:bodyPr wrap="square">
            <a:spAutoFit/>
          </a:bodyPr>
          <a:lstStyle/>
          <a:p>
            <a:r>
              <a:rPr lang="zh-CN" altLang="en-US" sz="2800" dirty="0">
                <a:latin typeface="Microsoft Yahei" charset="-122"/>
              </a:rPr>
              <a:t>喷油嘴喷出的汽油多多少少都会有一些沾在汽缸壁上被活塞环刮到曲轴箱里混入机油。这个在内燃机上是普遍存在的正常情况</a:t>
            </a:r>
          </a:p>
        </p:txBody>
      </p:sp>
    </p:spTree>
    <p:extLst>
      <p:ext uri="{BB962C8B-B14F-4D97-AF65-F5344CB8AC3E}">
        <p14:creationId xmlns:p14="http://schemas.microsoft.com/office/powerpoint/2010/main" val="4090739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77902" y="650718"/>
            <a:ext cx="4013200" cy="707886"/>
          </a:xfrm>
          <a:prstGeom prst="rect">
            <a:avLst/>
          </a:prstGeom>
        </p:spPr>
        <p:txBody>
          <a:bodyPr wrap="square">
            <a:spAutoFit/>
          </a:bodyPr>
          <a:lstStyle/>
          <a:p>
            <a:r>
              <a:rPr lang="zh-CN" altLang="en-US" sz="4000" dirty="0" smtClean="0"/>
              <a:t>机油增多 </a:t>
            </a:r>
            <a:endParaRPr lang="en-US" altLang="zh-CN" sz="4000" dirty="0"/>
          </a:p>
        </p:txBody>
      </p:sp>
      <p:sp>
        <p:nvSpPr>
          <p:cNvPr id="2" name="矩形 1"/>
          <p:cNvSpPr/>
          <p:nvPr/>
        </p:nvSpPr>
        <p:spPr>
          <a:xfrm>
            <a:off x="4377902" y="1674842"/>
            <a:ext cx="4134465" cy="523220"/>
          </a:xfrm>
          <a:prstGeom prst="rect">
            <a:avLst/>
          </a:prstGeom>
        </p:spPr>
        <p:txBody>
          <a:bodyPr wrap="none">
            <a:spAutoFit/>
          </a:bodyPr>
          <a:lstStyle/>
          <a:p>
            <a:r>
              <a:rPr lang="zh-CN" altLang="en-US" sz="2800" dirty="0" smtClean="0">
                <a:latin typeface="PingFang SC"/>
              </a:rPr>
              <a:t>机油</a:t>
            </a:r>
            <a:r>
              <a:rPr lang="zh-CN" altLang="en-US" sz="2800" dirty="0">
                <a:latin typeface="PingFang SC"/>
              </a:rPr>
              <a:t>混入汽油是普遍</a:t>
            </a:r>
            <a:r>
              <a:rPr lang="zh-CN" altLang="en-US" sz="2800" dirty="0" smtClean="0">
                <a:latin typeface="PingFang SC"/>
              </a:rPr>
              <a:t>现象</a:t>
            </a:r>
            <a:endParaRPr lang="zh-CN" altLang="en-US" sz="2800" dirty="0"/>
          </a:p>
        </p:txBody>
      </p:sp>
      <p:sp>
        <p:nvSpPr>
          <p:cNvPr id="3" name="矩形 2"/>
          <p:cNvSpPr/>
          <p:nvPr/>
        </p:nvSpPr>
        <p:spPr>
          <a:xfrm>
            <a:off x="4377902" y="3108080"/>
            <a:ext cx="7263638" cy="1200329"/>
          </a:xfrm>
          <a:prstGeom prst="rect">
            <a:avLst/>
          </a:prstGeom>
        </p:spPr>
        <p:txBody>
          <a:bodyPr wrap="square">
            <a:spAutoFit/>
          </a:bodyPr>
          <a:lstStyle/>
          <a:p>
            <a:r>
              <a:rPr lang="zh-CN" altLang="en-US" dirty="0">
                <a:latin typeface="PingFang SC"/>
              </a:rPr>
              <a:t>既然机油会正常损耗，那为什么每次保养时，机油尺的刻度的变化又不那么大呢？这自然是因为有汽油混入了其中，由于曲轴箱窜气等原因，可燃混合气和燃烧产物会经活塞环由汽缸窜入曲轴箱内，填补部分机油的空缺，所以在机油中闻到汽油味也是常见的现象。</a:t>
            </a:r>
            <a:endParaRPr lang="zh-CN" altLang="en-US" dirty="0"/>
          </a:p>
        </p:txBody>
      </p:sp>
      <p:sp>
        <p:nvSpPr>
          <p:cNvPr id="5" name="矩形 4"/>
          <p:cNvSpPr/>
          <p:nvPr/>
        </p:nvSpPr>
        <p:spPr>
          <a:xfrm>
            <a:off x="4377902" y="2367339"/>
            <a:ext cx="3416320" cy="523220"/>
          </a:xfrm>
          <a:prstGeom prst="rect">
            <a:avLst/>
          </a:prstGeom>
        </p:spPr>
        <p:txBody>
          <a:bodyPr wrap="none">
            <a:spAutoFit/>
          </a:bodyPr>
          <a:lstStyle/>
          <a:p>
            <a:r>
              <a:rPr lang="zh-CN" altLang="en-US" sz="2800" dirty="0">
                <a:latin typeface="PingFang SC"/>
              </a:rPr>
              <a:t>机油减少是普遍现象</a:t>
            </a:r>
            <a:endParaRPr lang="zh-CN" altLang="en-US" sz="2800" dirty="0"/>
          </a:p>
        </p:txBody>
      </p:sp>
      <p:sp>
        <p:nvSpPr>
          <p:cNvPr id="7" name="矩形 6"/>
          <p:cNvSpPr/>
          <p:nvPr/>
        </p:nvSpPr>
        <p:spPr>
          <a:xfrm>
            <a:off x="4377902" y="4430130"/>
            <a:ext cx="3775393" cy="523220"/>
          </a:xfrm>
          <a:prstGeom prst="rect">
            <a:avLst/>
          </a:prstGeom>
        </p:spPr>
        <p:txBody>
          <a:bodyPr wrap="none">
            <a:spAutoFit/>
          </a:bodyPr>
          <a:lstStyle/>
          <a:p>
            <a:r>
              <a:rPr lang="zh-CN" altLang="en-US" sz="2800" dirty="0" smtClean="0">
                <a:latin typeface="PingFang SC"/>
              </a:rPr>
              <a:t>本田有效控制机油减少</a:t>
            </a:r>
            <a:endParaRPr lang="zh-CN" altLang="en-US" sz="2800" dirty="0"/>
          </a:p>
        </p:txBody>
      </p:sp>
    </p:spTree>
    <p:extLst>
      <p:ext uri="{BB962C8B-B14F-4D97-AF65-F5344CB8AC3E}">
        <p14:creationId xmlns:p14="http://schemas.microsoft.com/office/powerpoint/2010/main" val="10454273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09664" y="691661"/>
            <a:ext cx="4013200" cy="707886"/>
          </a:xfrm>
          <a:prstGeom prst="rect">
            <a:avLst/>
          </a:prstGeom>
        </p:spPr>
        <p:txBody>
          <a:bodyPr wrap="square">
            <a:spAutoFit/>
          </a:bodyPr>
          <a:lstStyle/>
          <a:p>
            <a:r>
              <a:rPr lang="zh-CN" altLang="en-US" sz="4000" dirty="0"/>
              <a:t>机油乳化 </a:t>
            </a:r>
            <a:endParaRPr lang="en-US" altLang="zh-CN" sz="4000" dirty="0"/>
          </a:p>
        </p:txBody>
      </p:sp>
      <p:sp>
        <p:nvSpPr>
          <p:cNvPr id="3" name="矩形 2"/>
          <p:cNvSpPr/>
          <p:nvPr/>
        </p:nvSpPr>
        <p:spPr>
          <a:xfrm>
            <a:off x="4309664" y="1755336"/>
            <a:ext cx="7352453" cy="954107"/>
          </a:xfrm>
          <a:prstGeom prst="rect">
            <a:avLst/>
          </a:prstGeom>
        </p:spPr>
        <p:txBody>
          <a:bodyPr wrap="square">
            <a:spAutoFit/>
          </a:bodyPr>
          <a:lstStyle/>
          <a:p>
            <a:r>
              <a:rPr lang="zh-CN" altLang="en-US" sz="2800" smtClean="0">
                <a:latin typeface="PingFang SC" charset="-122"/>
              </a:rPr>
              <a:t>一</a:t>
            </a:r>
            <a:r>
              <a:rPr lang="zh-CN" altLang="en-US" sz="2800" dirty="0">
                <a:latin typeface="PingFang SC" charset="-122"/>
              </a:rPr>
              <a:t>种液体以极微小液滴均匀地分散在互不相溶的另一种液体中形成的一种现象</a:t>
            </a:r>
            <a:endParaRPr lang="zh-CN" altLang="en-US" sz="2800" dirty="0"/>
          </a:p>
        </p:txBody>
      </p:sp>
      <p:sp>
        <p:nvSpPr>
          <p:cNvPr id="5" name="矩形 4"/>
          <p:cNvSpPr/>
          <p:nvPr/>
        </p:nvSpPr>
        <p:spPr>
          <a:xfrm>
            <a:off x="4309662" y="3188343"/>
            <a:ext cx="7352453" cy="954107"/>
          </a:xfrm>
          <a:prstGeom prst="rect">
            <a:avLst/>
          </a:prstGeom>
        </p:spPr>
        <p:txBody>
          <a:bodyPr wrap="square">
            <a:spAutoFit/>
          </a:bodyPr>
          <a:lstStyle/>
          <a:p>
            <a:r>
              <a:rPr lang="zh-CN" altLang="en-US" sz="2800" dirty="0" smtClean="0">
                <a:latin typeface="PingFang SC" charset="-122"/>
              </a:rPr>
              <a:t>机油与汽油</a:t>
            </a:r>
            <a:r>
              <a:rPr lang="zh-CN" altLang="en-US" sz="2800" dirty="0"/>
              <a:t>同属有机物，相似相溶，并不能达到形成乳化的条件</a:t>
            </a:r>
          </a:p>
        </p:txBody>
      </p:sp>
    </p:spTree>
    <p:extLst>
      <p:ext uri="{BB962C8B-B14F-4D97-AF65-F5344CB8AC3E}">
        <p14:creationId xmlns:p14="http://schemas.microsoft.com/office/powerpoint/2010/main" val="19833166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97019" y="2261155"/>
            <a:ext cx="1627112" cy="1862048"/>
          </a:xfrm>
          <a:prstGeom prst="rect">
            <a:avLst/>
          </a:prstGeom>
        </p:spPr>
        <p:txBody>
          <a:bodyPr wrap="square">
            <a:spAutoFit/>
          </a:bodyPr>
          <a:lstStyle/>
          <a:p>
            <a:r>
              <a:rPr lang="zh-CN" altLang="en-US" sz="11500" dirty="0"/>
              <a:t>水</a:t>
            </a:r>
            <a:endParaRPr lang="en-US" altLang="zh-CN" sz="11500" dirty="0"/>
          </a:p>
        </p:txBody>
      </p:sp>
    </p:spTree>
    <p:extLst>
      <p:ext uri="{BB962C8B-B14F-4D97-AF65-F5344CB8AC3E}">
        <p14:creationId xmlns:p14="http://schemas.microsoft.com/office/powerpoint/2010/main" val="103243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486364" y="476272"/>
            <a:ext cx="5855846" cy="908865"/>
          </a:xfrm>
        </p:spPr>
        <p:txBody>
          <a:bodyPr/>
          <a:lstStyle/>
          <a:p>
            <a:r>
              <a:rPr lang="zh-CN" altLang="en-US" dirty="0" smtClean="0"/>
              <a:t>水从哪里来</a:t>
            </a:r>
            <a:endParaRPr lang="en-US" dirty="0"/>
          </a:p>
        </p:txBody>
      </p:sp>
      <p:sp>
        <p:nvSpPr>
          <p:cNvPr id="4" name="矩形 3"/>
          <p:cNvSpPr/>
          <p:nvPr/>
        </p:nvSpPr>
        <p:spPr>
          <a:xfrm>
            <a:off x="4486364" y="2992822"/>
            <a:ext cx="5929828" cy="523220"/>
          </a:xfrm>
          <a:prstGeom prst="rect">
            <a:avLst/>
          </a:prstGeom>
        </p:spPr>
        <p:txBody>
          <a:bodyPr wrap="none">
            <a:spAutoFit/>
          </a:bodyPr>
          <a:lstStyle/>
          <a:p>
            <a:r>
              <a:rPr lang="zh-CN" altLang="en-US" sz="2800" dirty="0">
                <a:latin typeface="PingFang SC"/>
              </a:rPr>
              <a:t>极</a:t>
            </a:r>
            <a:r>
              <a:rPr lang="zh-CN" altLang="en-US" sz="2800" dirty="0" smtClean="0">
                <a:latin typeface="PingFang SC"/>
              </a:rPr>
              <a:t>寒气候，行驶短</a:t>
            </a:r>
            <a:r>
              <a:rPr lang="en-US" altLang="zh-CN" sz="2800" dirty="0" smtClean="0">
                <a:latin typeface="PingFang SC"/>
              </a:rPr>
              <a:t>, </a:t>
            </a:r>
            <a:r>
              <a:rPr lang="zh-CN" altLang="en-US" sz="2800" dirty="0" smtClean="0">
                <a:latin typeface="PingFang SC"/>
              </a:rPr>
              <a:t>升温慢，没挥发</a:t>
            </a:r>
            <a:endParaRPr lang="en-US" sz="2800" dirty="0"/>
          </a:p>
        </p:txBody>
      </p:sp>
      <p:sp>
        <p:nvSpPr>
          <p:cNvPr id="7" name="矩形 6"/>
          <p:cNvSpPr/>
          <p:nvPr/>
        </p:nvSpPr>
        <p:spPr>
          <a:xfrm>
            <a:off x="4530689" y="4179224"/>
            <a:ext cx="5139548" cy="523220"/>
          </a:xfrm>
          <a:prstGeom prst="rect">
            <a:avLst/>
          </a:prstGeom>
        </p:spPr>
        <p:txBody>
          <a:bodyPr wrap="none">
            <a:spAutoFit/>
          </a:bodyPr>
          <a:lstStyle/>
          <a:p>
            <a:r>
              <a:rPr lang="zh-CN" altLang="en-US" sz="2800" dirty="0"/>
              <a:t>乙醇</a:t>
            </a:r>
            <a:r>
              <a:rPr lang="zh-CN" altLang="en-US" sz="2800" dirty="0" smtClean="0"/>
              <a:t>汽油</a:t>
            </a:r>
            <a:r>
              <a:rPr lang="en-US" altLang="zh-CN" sz="2800" dirty="0" smtClean="0"/>
              <a:t>(</a:t>
            </a:r>
            <a:r>
              <a:rPr lang="en-US" altLang="zh-CN" sz="2800" dirty="0"/>
              <a:t>90%</a:t>
            </a:r>
            <a:r>
              <a:rPr lang="zh-CN" altLang="en-US" sz="2800" dirty="0"/>
              <a:t>的汽油</a:t>
            </a:r>
            <a:r>
              <a:rPr lang="en-US" altLang="zh-CN" sz="2800" dirty="0"/>
              <a:t>+10%</a:t>
            </a:r>
            <a:r>
              <a:rPr lang="zh-CN" altLang="en-US" sz="2800" dirty="0"/>
              <a:t>乙醇</a:t>
            </a:r>
            <a:r>
              <a:rPr lang="en-US" altLang="zh-CN" sz="2800" dirty="0" smtClean="0"/>
              <a:t>)</a:t>
            </a:r>
            <a:r>
              <a:rPr lang="zh-CN" altLang="en-US" sz="2800" dirty="0" smtClean="0"/>
              <a:t> </a:t>
            </a:r>
            <a:endParaRPr lang="zh-CN" altLang="en-US" sz="2800" dirty="0"/>
          </a:p>
        </p:txBody>
      </p:sp>
      <p:sp>
        <p:nvSpPr>
          <p:cNvPr id="9" name="矩形 8"/>
          <p:cNvSpPr/>
          <p:nvPr/>
        </p:nvSpPr>
        <p:spPr>
          <a:xfrm>
            <a:off x="4530689" y="1806420"/>
            <a:ext cx="4134465" cy="523220"/>
          </a:xfrm>
          <a:prstGeom prst="rect">
            <a:avLst/>
          </a:prstGeom>
        </p:spPr>
        <p:txBody>
          <a:bodyPr wrap="none">
            <a:spAutoFit/>
          </a:bodyPr>
          <a:lstStyle/>
          <a:p>
            <a:r>
              <a:rPr lang="zh-CN" altLang="en-US" sz="2800" dirty="0">
                <a:latin typeface="PingFang SC"/>
              </a:rPr>
              <a:t>燃烧做功后剩下</a:t>
            </a:r>
            <a:r>
              <a:rPr lang="zh-CN" altLang="en-US" sz="2800" dirty="0" smtClean="0">
                <a:latin typeface="PingFang SC"/>
              </a:rPr>
              <a:t>的水蒸气</a:t>
            </a:r>
            <a:endParaRPr lang="zh-CN" altLang="en-US" sz="2800" dirty="0">
              <a:latin typeface="PingFang SC"/>
            </a:endParaRPr>
          </a:p>
        </p:txBody>
      </p:sp>
    </p:spTree>
    <p:extLst>
      <p:ext uri="{BB962C8B-B14F-4D97-AF65-F5344CB8AC3E}">
        <p14:creationId xmlns:p14="http://schemas.microsoft.com/office/powerpoint/2010/main" val="42357272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5b0988e595225.cdn.sohucs.com/images/20170823/2bf03f68de5644129e5bb11390734f3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38" y="460105"/>
            <a:ext cx="10372299" cy="5834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0855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472716" y="442743"/>
            <a:ext cx="6950460" cy="1080271"/>
          </a:xfrm>
        </p:spPr>
        <p:txBody>
          <a:bodyPr>
            <a:normAutofit/>
          </a:bodyPr>
          <a:lstStyle/>
          <a:p>
            <a:r>
              <a:rPr lang="zh-CN" altLang="en-US" dirty="0"/>
              <a:t>本田到底有没有设计</a:t>
            </a:r>
            <a:r>
              <a:rPr lang="zh-CN" altLang="en-US" dirty="0" smtClean="0"/>
              <a:t>缺陷</a:t>
            </a:r>
            <a:endParaRPr lang="en-US" dirty="0"/>
          </a:p>
        </p:txBody>
      </p:sp>
      <p:sp>
        <p:nvSpPr>
          <p:cNvPr id="5" name="矩形 4"/>
          <p:cNvSpPr/>
          <p:nvPr/>
        </p:nvSpPr>
        <p:spPr>
          <a:xfrm>
            <a:off x="4472716" y="2665063"/>
            <a:ext cx="6096000" cy="1200329"/>
          </a:xfrm>
          <a:prstGeom prst="rect">
            <a:avLst/>
          </a:prstGeom>
        </p:spPr>
        <p:txBody>
          <a:bodyPr>
            <a:spAutoFit/>
          </a:bodyPr>
          <a:lstStyle/>
          <a:p>
            <a:r>
              <a:rPr lang="zh-CN" altLang="en-US" dirty="0">
                <a:latin typeface="Microsoft Yahei" panose="020B0503020204020204" pitchFamily="34" charset="-122"/>
                <a:ea typeface="Microsoft Yahei" panose="020B0503020204020204" pitchFamily="34" charset="-122"/>
              </a:rPr>
              <a:t>答案是肯定的，但不是什么汽油过量侵入曲轴箱。接下来就要看本田公关团队的应对措施了。是承认设计缺陷，打自己脸；还是继续怪罪乙醇汽油，打两桶油的脸；还是怪我们车友冬天不会开本田车，打车主脸；</a:t>
            </a:r>
            <a:endParaRPr lang="zh-CN" altLang="en-US" dirty="0"/>
          </a:p>
        </p:txBody>
      </p:sp>
      <p:sp>
        <p:nvSpPr>
          <p:cNvPr id="8" name="矩形 7"/>
          <p:cNvSpPr/>
          <p:nvPr/>
        </p:nvSpPr>
        <p:spPr>
          <a:xfrm>
            <a:off x="4472716" y="1832428"/>
            <a:ext cx="6288901" cy="523220"/>
          </a:xfrm>
          <a:prstGeom prst="rect">
            <a:avLst/>
          </a:prstGeom>
        </p:spPr>
        <p:txBody>
          <a:bodyPr wrap="none">
            <a:spAutoFit/>
          </a:bodyPr>
          <a:lstStyle/>
          <a:p>
            <a:r>
              <a:rPr lang="zh-CN" altLang="en-US" sz="2800" dirty="0" smtClean="0"/>
              <a:t>提升动力，两</a:t>
            </a:r>
            <a:r>
              <a:rPr lang="zh-CN" altLang="en-US" sz="2800" dirty="0"/>
              <a:t>次</a:t>
            </a:r>
            <a:r>
              <a:rPr lang="zh-CN" altLang="en-US" sz="2800" dirty="0" smtClean="0"/>
              <a:t>“预喷油”</a:t>
            </a:r>
            <a:r>
              <a:rPr lang="zh-CN" altLang="en-US" sz="2800" b="0" i="0" dirty="0" smtClean="0">
                <a:effectLst/>
                <a:latin typeface="PingFang SC"/>
              </a:rPr>
              <a:t>，挥发不了</a:t>
            </a:r>
            <a:endParaRPr lang="en-US" sz="2800" dirty="0"/>
          </a:p>
        </p:txBody>
      </p:sp>
      <p:sp>
        <p:nvSpPr>
          <p:cNvPr id="9" name="矩形 8"/>
          <p:cNvSpPr/>
          <p:nvPr/>
        </p:nvSpPr>
        <p:spPr>
          <a:xfrm>
            <a:off x="4472715" y="3983253"/>
            <a:ext cx="5899583" cy="1323439"/>
          </a:xfrm>
          <a:prstGeom prst="rect">
            <a:avLst/>
          </a:prstGeom>
        </p:spPr>
        <p:txBody>
          <a:bodyPr wrap="square">
            <a:spAutoFit/>
          </a:bodyPr>
          <a:lstStyle/>
          <a:p>
            <a:r>
              <a:rPr lang="en-US" altLang="zh-CN" sz="2000" dirty="0">
                <a:latin typeface="PingFang SC"/>
              </a:rPr>
              <a:t>1.5T</a:t>
            </a:r>
            <a:r>
              <a:rPr lang="zh-CN" altLang="en-US" sz="2000" dirty="0">
                <a:latin typeface="PingFang SC"/>
              </a:rPr>
              <a:t>发动机的最大功率是最高的，马力是最大的。也就是说，本田要把</a:t>
            </a:r>
            <a:r>
              <a:rPr lang="en-US" altLang="zh-CN" sz="2000" dirty="0">
                <a:latin typeface="PingFang SC"/>
              </a:rPr>
              <a:t>1.5L</a:t>
            </a:r>
            <a:r>
              <a:rPr lang="zh-CN" altLang="en-US" sz="2000" dirty="0">
                <a:latin typeface="PingFang SC"/>
              </a:rPr>
              <a:t>排量的发动机压榨出最大能量，那么这样就必须要增加喷油量和进气量，以达到最高效的输出动力</a:t>
            </a:r>
            <a:endParaRPr lang="zh-CN" altLang="en-US" sz="2000" dirty="0"/>
          </a:p>
        </p:txBody>
      </p:sp>
    </p:spTree>
    <p:extLst>
      <p:ext uri="{BB962C8B-B14F-4D97-AF65-F5344CB8AC3E}">
        <p14:creationId xmlns:p14="http://schemas.microsoft.com/office/powerpoint/2010/main" val="36205848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5b0988e595225.cdn.sohucs.com/images/20180127/2c3c962ded48449c9e5fdd626d97a249.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415" y="736980"/>
            <a:ext cx="10750846" cy="571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703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771494" y="787738"/>
            <a:ext cx="4652236" cy="830997"/>
          </a:xfrm>
          <a:prstGeom prst="rect">
            <a:avLst/>
          </a:prstGeom>
        </p:spPr>
        <p:txBody>
          <a:bodyPr wrap="none">
            <a:spAutoFit/>
          </a:bodyPr>
          <a:lstStyle/>
          <a:p>
            <a:r>
              <a:rPr lang="en-US" altLang="zh-CN" sz="4800" dirty="0"/>
              <a:t>1970 </a:t>
            </a:r>
            <a:r>
              <a:rPr lang="zh-CN" altLang="en-US" sz="4800" dirty="0"/>
              <a:t>马斯基法规</a:t>
            </a:r>
          </a:p>
        </p:txBody>
      </p:sp>
      <p:sp>
        <p:nvSpPr>
          <p:cNvPr id="8" name="矩形 7"/>
          <p:cNvSpPr/>
          <p:nvPr/>
        </p:nvSpPr>
        <p:spPr>
          <a:xfrm>
            <a:off x="4887378" y="1806602"/>
            <a:ext cx="6248890" cy="523220"/>
          </a:xfrm>
          <a:prstGeom prst="rect">
            <a:avLst/>
          </a:prstGeom>
        </p:spPr>
        <p:txBody>
          <a:bodyPr wrap="none">
            <a:spAutoFit/>
          </a:bodyPr>
          <a:lstStyle/>
          <a:p>
            <a:r>
              <a:rPr lang="en-US" altLang="zh-CN" sz="2800" dirty="0" smtClean="0">
                <a:latin typeface="arial" panose="020B0604020202020204" pitchFamily="34" charset="0"/>
              </a:rPr>
              <a:t>1972 </a:t>
            </a:r>
            <a:r>
              <a:rPr lang="en-US" altLang="zh-CN" sz="2800" dirty="0" smtClean="0"/>
              <a:t>CVCC </a:t>
            </a:r>
            <a:r>
              <a:rPr lang="zh-CN" altLang="en-US" sz="2800" dirty="0" smtClean="0"/>
              <a:t>率先</a:t>
            </a:r>
            <a:r>
              <a:rPr lang="zh-CN" altLang="en-US" sz="2800" dirty="0"/>
              <a:t>通过的美国马斯基法规</a:t>
            </a:r>
          </a:p>
        </p:txBody>
      </p:sp>
      <p:sp>
        <p:nvSpPr>
          <p:cNvPr id="9" name="矩形 8"/>
          <p:cNvSpPr/>
          <p:nvPr/>
        </p:nvSpPr>
        <p:spPr>
          <a:xfrm>
            <a:off x="4887378" y="2510728"/>
            <a:ext cx="2698175" cy="523220"/>
          </a:xfrm>
          <a:prstGeom prst="rect">
            <a:avLst/>
          </a:prstGeom>
        </p:spPr>
        <p:txBody>
          <a:bodyPr wrap="none">
            <a:spAutoFit/>
          </a:bodyPr>
          <a:lstStyle/>
          <a:p>
            <a:r>
              <a:rPr lang="zh-CN" altLang="en-US" sz="2800" dirty="0" smtClean="0">
                <a:latin typeface="arial" panose="020B0604020202020204" pitchFamily="34" charset="0"/>
              </a:rPr>
              <a:t>第一代思域诞生</a:t>
            </a:r>
            <a:endParaRPr lang="zh-CN" altLang="en-US" sz="2800" dirty="0"/>
          </a:p>
        </p:txBody>
      </p:sp>
      <p:sp>
        <p:nvSpPr>
          <p:cNvPr id="10" name="矩形 9"/>
          <p:cNvSpPr/>
          <p:nvPr/>
        </p:nvSpPr>
        <p:spPr>
          <a:xfrm>
            <a:off x="4920614" y="3201206"/>
            <a:ext cx="1803699" cy="523220"/>
          </a:xfrm>
          <a:prstGeom prst="rect">
            <a:avLst/>
          </a:prstGeom>
        </p:spPr>
        <p:txBody>
          <a:bodyPr wrap="none">
            <a:spAutoFit/>
          </a:bodyPr>
          <a:lstStyle/>
          <a:p>
            <a:r>
              <a:rPr lang="en-US" altLang="zh-CN" sz="2800" dirty="0" smtClean="0">
                <a:latin typeface="arial" panose="020B0604020202020204" pitchFamily="34" charset="0"/>
              </a:rPr>
              <a:t>1976 </a:t>
            </a:r>
            <a:r>
              <a:rPr lang="zh-CN" altLang="en-US" sz="2800" dirty="0" smtClean="0">
                <a:latin typeface="arial" panose="020B0604020202020204" pitchFamily="34" charset="0"/>
              </a:rPr>
              <a:t>雅阁</a:t>
            </a:r>
            <a:endParaRPr lang="zh-CN" altLang="en-US" sz="2800" dirty="0"/>
          </a:p>
        </p:txBody>
      </p:sp>
    </p:spTree>
    <p:extLst>
      <p:ext uri="{BB962C8B-B14F-4D97-AF65-F5344CB8AC3E}">
        <p14:creationId xmlns:p14="http://schemas.microsoft.com/office/powerpoint/2010/main" val="29087817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8460" y="573206"/>
            <a:ext cx="9144000" cy="972648"/>
          </a:xfrm>
        </p:spPr>
        <p:txBody>
          <a:bodyPr/>
          <a:lstStyle/>
          <a:p>
            <a:r>
              <a:rPr lang="zh-CN" altLang="en-US" dirty="0" smtClean="0"/>
              <a:t>其他车为什么没有</a:t>
            </a:r>
            <a:endParaRPr lang="en-US" dirty="0"/>
          </a:p>
        </p:txBody>
      </p:sp>
      <p:sp>
        <p:nvSpPr>
          <p:cNvPr id="7" name="矩形 6"/>
          <p:cNvSpPr/>
          <p:nvPr/>
        </p:nvSpPr>
        <p:spPr>
          <a:xfrm>
            <a:off x="5022335" y="1777316"/>
            <a:ext cx="4134465" cy="523220"/>
          </a:xfrm>
          <a:prstGeom prst="rect">
            <a:avLst/>
          </a:prstGeom>
        </p:spPr>
        <p:txBody>
          <a:bodyPr wrap="none">
            <a:spAutoFit/>
          </a:bodyPr>
          <a:lstStyle/>
          <a:p>
            <a:r>
              <a:rPr lang="zh-CN" altLang="en-US" sz="2800" b="0" i="0" dirty="0" smtClean="0">
                <a:effectLst/>
                <a:latin typeface="PingFang SC"/>
              </a:rPr>
              <a:t>大众一烧一增，不多不少</a:t>
            </a:r>
            <a:endParaRPr lang="en-US" sz="2800" dirty="0"/>
          </a:p>
        </p:txBody>
      </p:sp>
    </p:spTree>
    <p:extLst>
      <p:ext uri="{BB962C8B-B14F-4D97-AF65-F5344CB8AC3E}">
        <p14:creationId xmlns:p14="http://schemas.microsoft.com/office/powerpoint/2010/main" val="10952869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ic3.zhimg.com/80/75b91d57b94773eb4caeafbf60ccd70e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756" y="-604513"/>
            <a:ext cx="6858000" cy="950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11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43311" y="736729"/>
            <a:ext cx="2031325" cy="830997"/>
          </a:xfrm>
          <a:prstGeom prst="rect">
            <a:avLst/>
          </a:prstGeom>
        </p:spPr>
        <p:txBody>
          <a:bodyPr wrap="none">
            <a:spAutoFit/>
          </a:bodyPr>
          <a:lstStyle/>
          <a:p>
            <a:r>
              <a:rPr lang="zh-CN" altLang="en-US" sz="4800" dirty="0" smtClean="0"/>
              <a:t>怎么办</a:t>
            </a:r>
            <a:endParaRPr lang="en-US" sz="4800" dirty="0"/>
          </a:p>
        </p:txBody>
      </p:sp>
      <p:sp>
        <p:nvSpPr>
          <p:cNvPr id="3" name="矩形 2"/>
          <p:cNvSpPr/>
          <p:nvPr/>
        </p:nvSpPr>
        <p:spPr>
          <a:xfrm>
            <a:off x="5038845" y="1921460"/>
            <a:ext cx="1620957" cy="523220"/>
          </a:xfrm>
          <a:prstGeom prst="rect">
            <a:avLst/>
          </a:prstGeom>
        </p:spPr>
        <p:txBody>
          <a:bodyPr wrap="none">
            <a:spAutoFit/>
          </a:bodyPr>
          <a:lstStyle/>
          <a:p>
            <a:r>
              <a:rPr lang="en-US" altLang="zh-CN" sz="2800" b="0" i="0" dirty="0" smtClean="0">
                <a:effectLst/>
                <a:latin typeface="PingFang SC"/>
              </a:rPr>
              <a:t>1.</a:t>
            </a:r>
            <a:r>
              <a:rPr lang="zh-CN" altLang="en-US" sz="2800" b="0" i="0" dirty="0" smtClean="0">
                <a:effectLst/>
                <a:latin typeface="PingFang SC"/>
              </a:rPr>
              <a:t>换机油</a:t>
            </a:r>
            <a:endParaRPr lang="en-US" sz="2800" dirty="0"/>
          </a:p>
        </p:txBody>
      </p:sp>
      <p:sp>
        <p:nvSpPr>
          <p:cNvPr id="7" name="矩形 6"/>
          <p:cNvSpPr/>
          <p:nvPr/>
        </p:nvSpPr>
        <p:spPr>
          <a:xfrm>
            <a:off x="5038845" y="2798414"/>
            <a:ext cx="6288901" cy="523220"/>
          </a:xfrm>
          <a:prstGeom prst="rect">
            <a:avLst/>
          </a:prstGeom>
        </p:spPr>
        <p:txBody>
          <a:bodyPr wrap="none">
            <a:spAutoFit/>
          </a:bodyPr>
          <a:lstStyle/>
          <a:p>
            <a:r>
              <a:rPr lang="en-US" altLang="zh-CN" sz="2800" b="0" i="0" dirty="0" smtClean="0">
                <a:effectLst/>
                <a:latin typeface="PingFang SC"/>
              </a:rPr>
              <a:t>2.</a:t>
            </a:r>
            <a:r>
              <a:rPr lang="zh-CN" altLang="en-US" sz="2800" b="0" i="0" dirty="0" smtClean="0">
                <a:effectLst/>
                <a:latin typeface="PingFang SC"/>
              </a:rPr>
              <a:t>尽量不在寒冷的地方使用，不跑短途</a:t>
            </a:r>
            <a:endParaRPr lang="en-US" sz="2800" dirty="0"/>
          </a:p>
        </p:txBody>
      </p:sp>
      <p:sp>
        <p:nvSpPr>
          <p:cNvPr id="5" name="矩形 4"/>
          <p:cNvSpPr/>
          <p:nvPr/>
        </p:nvSpPr>
        <p:spPr>
          <a:xfrm>
            <a:off x="5038844" y="3675368"/>
            <a:ext cx="2698175" cy="523220"/>
          </a:xfrm>
          <a:prstGeom prst="rect">
            <a:avLst/>
          </a:prstGeom>
        </p:spPr>
        <p:txBody>
          <a:bodyPr wrap="none">
            <a:spAutoFit/>
          </a:bodyPr>
          <a:lstStyle/>
          <a:p>
            <a:r>
              <a:rPr lang="en-US" altLang="zh-CN" sz="2800" b="0" i="0" dirty="0" smtClean="0">
                <a:effectLst/>
                <a:latin typeface="PingFang SC"/>
              </a:rPr>
              <a:t>3.</a:t>
            </a:r>
            <a:r>
              <a:rPr lang="zh-CN" altLang="en-US" sz="2800" b="0" i="0" dirty="0" smtClean="0">
                <a:effectLst/>
                <a:latin typeface="PingFang SC"/>
              </a:rPr>
              <a:t>使用普通汽油</a:t>
            </a:r>
            <a:endParaRPr lang="en-US" sz="2800" dirty="0"/>
          </a:p>
        </p:txBody>
      </p:sp>
    </p:spTree>
    <p:extLst>
      <p:ext uri="{BB962C8B-B14F-4D97-AF65-F5344CB8AC3E}">
        <p14:creationId xmlns:p14="http://schemas.microsoft.com/office/powerpoint/2010/main" val="1471613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11085" y="843117"/>
            <a:ext cx="8617131" cy="1754326"/>
          </a:xfrm>
          <a:prstGeom prst="rect">
            <a:avLst/>
          </a:prstGeom>
        </p:spPr>
        <p:txBody>
          <a:bodyPr wrap="square">
            <a:spAutoFit/>
          </a:bodyPr>
          <a:lstStyle/>
          <a:p>
            <a:r>
              <a:rPr lang="zh-CN" altLang="en-US" b="0" i="0" dirty="0" smtClean="0">
                <a:effectLst/>
                <a:latin typeface="PingFang SC"/>
              </a:rPr>
              <a:t>说话，本田作为一家有几十年发动机研发底蕴的品牌，竟然在产品测试和寒地测试过程中，没有发现这个问题的存在，这个错误犯得实在有点儿太低级，而显然这是一个技术缺陷。至于是否召回，不仅要看本田的勇气和诚意，更要看国家有关部门的态度。另外你要知道，本田的创始人本田宗一郎，在</a:t>
            </a:r>
            <a:r>
              <a:rPr lang="en-US" altLang="zh-CN" b="0" i="0" dirty="0" smtClean="0">
                <a:effectLst/>
                <a:latin typeface="PingFang SC"/>
              </a:rPr>
              <a:t>1934</a:t>
            </a:r>
            <a:r>
              <a:rPr lang="zh-CN" altLang="en-US" b="0" i="0" dirty="0" smtClean="0">
                <a:effectLst/>
                <a:latin typeface="PingFang SC"/>
              </a:rPr>
              <a:t>年创办了东海精机公司，主要是生产汽车的发动机活塞环，而一个靠做活塞环起家的品牌，燃油竟然能通过活塞环跑到机油当中，对于本田来说，真是一个莫大的讽刺！</a:t>
            </a:r>
            <a:endParaRPr lang="en-US" dirty="0"/>
          </a:p>
        </p:txBody>
      </p:sp>
    </p:spTree>
    <p:extLst>
      <p:ext uri="{BB962C8B-B14F-4D97-AF65-F5344CB8AC3E}">
        <p14:creationId xmlns:p14="http://schemas.microsoft.com/office/powerpoint/2010/main" val="22571691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299980" y="1978205"/>
            <a:ext cx="7349704" cy="523220"/>
          </a:xfrm>
          <a:prstGeom prst="rect">
            <a:avLst/>
          </a:prstGeom>
        </p:spPr>
        <p:txBody>
          <a:bodyPr wrap="none">
            <a:spAutoFit/>
          </a:bodyPr>
          <a:lstStyle/>
          <a:p>
            <a:r>
              <a:rPr lang="en-US" sz="2800" dirty="0" smtClean="0"/>
              <a:t>http://</a:t>
            </a:r>
            <a:r>
              <a:rPr lang="en-US" sz="2800" dirty="0" smtClean="0"/>
              <a:t>news.bitauto.com/hao/wenzhang/560499</a:t>
            </a:r>
            <a:endParaRPr lang="en-US" sz="2800" dirty="0"/>
          </a:p>
        </p:txBody>
      </p:sp>
      <p:sp>
        <p:nvSpPr>
          <p:cNvPr id="6" name="矩形 5"/>
          <p:cNvSpPr/>
          <p:nvPr/>
        </p:nvSpPr>
        <p:spPr>
          <a:xfrm>
            <a:off x="4299980" y="2513782"/>
            <a:ext cx="6800708" cy="523220"/>
          </a:xfrm>
          <a:prstGeom prst="rect">
            <a:avLst/>
          </a:prstGeom>
        </p:spPr>
        <p:txBody>
          <a:bodyPr wrap="none">
            <a:spAutoFit/>
          </a:bodyPr>
          <a:lstStyle/>
          <a:p>
            <a:r>
              <a:rPr lang="en-US" sz="2800" dirty="0" smtClean="0"/>
              <a:t>http://www.sohu.com/a/217419412_543764</a:t>
            </a:r>
            <a:endParaRPr lang="en-US" sz="2800" dirty="0"/>
          </a:p>
        </p:txBody>
      </p:sp>
      <p:sp>
        <p:nvSpPr>
          <p:cNvPr id="7" name="矩形 6"/>
          <p:cNvSpPr/>
          <p:nvPr/>
        </p:nvSpPr>
        <p:spPr>
          <a:xfrm>
            <a:off x="4299980" y="3049359"/>
            <a:ext cx="6800708" cy="523220"/>
          </a:xfrm>
          <a:prstGeom prst="rect">
            <a:avLst/>
          </a:prstGeom>
        </p:spPr>
        <p:txBody>
          <a:bodyPr wrap="none">
            <a:spAutoFit/>
          </a:bodyPr>
          <a:lstStyle/>
          <a:p>
            <a:r>
              <a:rPr lang="en-US" sz="2800" dirty="0" smtClean="0"/>
              <a:t>http://www.sohu.com/a/219340770_539716</a:t>
            </a:r>
            <a:endParaRPr lang="en-US" sz="2800" dirty="0"/>
          </a:p>
        </p:txBody>
      </p:sp>
      <p:sp>
        <p:nvSpPr>
          <p:cNvPr id="2" name="矩形 1"/>
          <p:cNvSpPr/>
          <p:nvPr/>
        </p:nvSpPr>
        <p:spPr>
          <a:xfrm>
            <a:off x="4299980" y="3601515"/>
            <a:ext cx="6800708" cy="523220"/>
          </a:xfrm>
          <a:prstGeom prst="rect">
            <a:avLst/>
          </a:prstGeom>
        </p:spPr>
        <p:txBody>
          <a:bodyPr wrap="none">
            <a:spAutoFit/>
          </a:bodyPr>
          <a:lstStyle/>
          <a:p>
            <a:r>
              <a:rPr lang="zh-CN" altLang="en-US" sz="2800" dirty="0"/>
              <a:t>http://www.sohu.com/a/219051759_108024</a:t>
            </a:r>
          </a:p>
        </p:txBody>
      </p:sp>
      <p:sp>
        <p:nvSpPr>
          <p:cNvPr id="3" name="矩形 2"/>
          <p:cNvSpPr/>
          <p:nvPr/>
        </p:nvSpPr>
        <p:spPr>
          <a:xfrm>
            <a:off x="4299980" y="4287521"/>
            <a:ext cx="6096000" cy="954107"/>
          </a:xfrm>
          <a:prstGeom prst="rect">
            <a:avLst/>
          </a:prstGeom>
        </p:spPr>
        <p:txBody>
          <a:bodyPr>
            <a:spAutoFit/>
          </a:bodyPr>
          <a:lstStyle/>
          <a:p>
            <a:r>
              <a:rPr lang="zh-CN" altLang="en-US" sz="2800" dirty="0"/>
              <a:t>https://baijiahao.baidu.com/s?id=1592259226496833547&amp;wfr=spider&amp;for=pc</a:t>
            </a:r>
          </a:p>
        </p:txBody>
      </p:sp>
    </p:spTree>
    <p:extLst>
      <p:ext uri="{BB962C8B-B14F-4D97-AF65-F5344CB8AC3E}">
        <p14:creationId xmlns:p14="http://schemas.microsoft.com/office/powerpoint/2010/main" val="1208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2" name="Picture 14" descr="https://timgsa.baidu.com/timg?image&amp;quality=80&amp;size=b9999_10000&amp;sec=1519923969280&amp;di=f521fb989f71e9836fdc2a5257b0f760&amp;imgtype=0&amp;src=http%3A%2F%2Fimg.sj33.cn%2Fuploads%2Fallimg%2F201401%2F7-14011911404O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04" y="2007804"/>
            <a:ext cx="4841556" cy="369341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ttps://timgsa.baidu.com/timg?image&amp;quality=80&amp;size=b9999_10000&amp;sec=1519924012282&amp;di=ea218d8447004341e7a57d25f628d188&amp;imgtype=0&amp;src=http%3A%2F%2Fimages.chizhouren.com%2Fforum%2F201409%2F30%2F091718lu76czwve7871xw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6961" y="1994156"/>
            <a:ext cx="3693415" cy="369341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732060" y="542076"/>
            <a:ext cx="1415772" cy="830997"/>
          </a:xfrm>
          <a:prstGeom prst="rect">
            <a:avLst/>
          </a:prstGeom>
        </p:spPr>
        <p:txBody>
          <a:bodyPr wrap="none">
            <a:spAutoFit/>
          </a:bodyPr>
          <a:lstStyle/>
          <a:p>
            <a:r>
              <a:rPr lang="zh-CN" altLang="en-US" sz="4800" dirty="0"/>
              <a:t>讴歌</a:t>
            </a:r>
          </a:p>
        </p:txBody>
      </p:sp>
    </p:spTree>
    <p:extLst>
      <p:ext uri="{BB962C8B-B14F-4D97-AF65-F5344CB8AC3E}">
        <p14:creationId xmlns:p14="http://schemas.microsoft.com/office/powerpoint/2010/main" val="2065164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2810931" y="562708"/>
            <a:ext cx="6286137" cy="891657"/>
          </a:xfrm>
        </p:spPr>
        <p:txBody>
          <a:bodyPr>
            <a:noAutofit/>
          </a:bodyPr>
          <a:lstStyle/>
          <a:p>
            <a:pPr algn="ctr"/>
            <a:r>
              <a:rPr lang="zh-CN" altLang="en-US" dirty="0" smtClean="0"/>
              <a:t>本田中国</a:t>
            </a:r>
            <a:endParaRPr lang="en-US" dirty="0"/>
          </a:p>
        </p:txBody>
      </p:sp>
      <p:sp>
        <p:nvSpPr>
          <p:cNvPr id="4" name="矩形 3"/>
          <p:cNvSpPr/>
          <p:nvPr/>
        </p:nvSpPr>
        <p:spPr>
          <a:xfrm>
            <a:off x="4606155" y="1579975"/>
            <a:ext cx="4588115" cy="523220"/>
          </a:xfrm>
          <a:prstGeom prst="rect">
            <a:avLst/>
          </a:prstGeom>
        </p:spPr>
        <p:txBody>
          <a:bodyPr wrap="none">
            <a:spAutoFit/>
          </a:bodyPr>
          <a:lstStyle/>
          <a:p>
            <a:r>
              <a:rPr lang="en-US" altLang="zh-CN" sz="2800" dirty="0" smtClean="0"/>
              <a:t>1985 </a:t>
            </a:r>
            <a:r>
              <a:rPr lang="zh-CN" altLang="en-US" sz="2800" dirty="0" smtClean="0"/>
              <a:t>广州标致，不幸的婚姻</a:t>
            </a:r>
            <a:endParaRPr lang="zh-CN" altLang="en-US" sz="2800" dirty="0"/>
          </a:p>
        </p:txBody>
      </p:sp>
      <p:sp>
        <p:nvSpPr>
          <p:cNvPr id="6" name="矩形 5"/>
          <p:cNvSpPr/>
          <p:nvPr/>
        </p:nvSpPr>
        <p:spPr>
          <a:xfrm>
            <a:off x="4606155" y="2224710"/>
            <a:ext cx="1715534" cy="523220"/>
          </a:xfrm>
          <a:prstGeom prst="rect">
            <a:avLst/>
          </a:prstGeom>
        </p:spPr>
        <p:txBody>
          <a:bodyPr wrap="none">
            <a:spAutoFit/>
          </a:bodyPr>
          <a:lstStyle/>
          <a:p>
            <a:r>
              <a:rPr lang="en-US" altLang="zh-CN" sz="2800" dirty="0" smtClean="0"/>
              <a:t>1996 </a:t>
            </a:r>
            <a:r>
              <a:rPr lang="zh-CN" altLang="en-US" sz="2800" dirty="0" smtClean="0"/>
              <a:t>离婚</a:t>
            </a:r>
            <a:endParaRPr lang="zh-CN" altLang="en-US" sz="2800" dirty="0"/>
          </a:p>
        </p:txBody>
      </p:sp>
      <p:sp>
        <p:nvSpPr>
          <p:cNvPr id="8" name="矩形 7"/>
          <p:cNvSpPr/>
          <p:nvPr/>
        </p:nvSpPr>
        <p:spPr>
          <a:xfrm>
            <a:off x="4606155" y="2869445"/>
            <a:ext cx="7460697" cy="523220"/>
          </a:xfrm>
          <a:prstGeom prst="rect">
            <a:avLst/>
          </a:prstGeom>
        </p:spPr>
        <p:txBody>
          <a:bodyPr wrap="none">
            <a:spAutoFit/>
          </a:bodyPr>
          <a:lstStyle/>
          <a:p>
            <a:r>
              <a:rPr lang="en-US" altLang="zh-CN" sz="2800" dirty="0" smtClean="0"/>
              <a:t>1998 </a:t>
            </a:r>
            <a:r>
              <a:rPr lang="zh-CN" altLang="en-US" sz="2800" dirty="0" smtClean="0"/>
              <a:t>宝马，奔驰，菲亚特，欧宝，现代，本田</a:t>
            </a:r>
            <a:endParaRPr lang="zh-CN" altLang="en-US" sz="2800" dirty="0"/>
          </a:p>
        </p:txBody>
      </p:sp>
      <p:sp>
        <p:nvSpPr>
          <p:cNvPr id="9" name="矩形 8"/>
          <p:cNvSpPr/>
          <p:nvPr/>
        </p:nvSpPr>
        <p:spPr>
          <a:xfrm>
            <a:off x="4624429" y="4140469"/>
            <a:ext cx="2244525" cy="523220"/>
          </a:xfrm>
          <a:prstGeom prst="rect">
            <a:avLst/>
          </a:prstGeom>
        </p:spPr>
        <p:txBody>
          <a:bodyPr wrap="none">
            <a:spAutoFit/>
          </a:bodyPr>
          <a:lstStyle/>
          <a:p>
            <a:r>
              <a:rPr lang="en-US" altLang="zh-CN" sz="2800" dirty="0" smtClean="0"/>
              <a:t>5</a:t>
            </a:r>
            <a:r>
              <a:rPr lang="zh-CN" altLang="en-US" sz="2800" dirty="0" smtClean="0"/>
              <a:t>月 广州本田</a:t>
            </a:r>
            <a:endParaRPr lang="zh-CN" altLang="en-US" sz="2800" dirty="0"/>
          </a:p>
        </p:txBody>
      </p:sp>
      <p:sp>
        <p:nvSpPr>
          <p:cNvPr id="10" name="矩形 9"/>
          <p:cNvSpPr/>
          <p:nvPr/>
        </p:nvSpPr>
        <p:spPr>
          <a:xfrm>
            <a:off x="4606155" y="5411494"/>
            <a:ext cx="2874505" cy="523220"/>
          </a:xfrm>
          <a:prstGeom prst="rect">
            <a:avLst/>
          </a:prstGeom>
        </p:spPr>
        <p:txBody>
          <a:bodyPr wrap="none">
            <a:spAutoFit/>
          </a:bodyPr>
          <a:lstStyle/>
          <a:p>
            <a:r>
              <a:rPr lang="en-US" altLang="zh-CN" sz="2800" dirty="0" smtClean="0"/>
              <a:t>1999  </a:t>
            </a:r>
            <a:r>
              <a:rPr lang="zh-CN" altLang="en-US" sz="2800" dirty="0" smtClean="0"/>
              <a:t>第一辆雅阁</a:t>
            </a:r>
            <a:endParaRPr lang="zh-CN" altLang="en-US" sz="2800" dirty="0"/>
          </a:p>
        </p:txBody>
      </p:sp>
      <p:sp>
        <p:nvSpPr>
          <p:cNvPr id="11" name="矩形 10"/>
          <p:cNvSpPr/>
          <p:nvPr/>
        </p:nvSpPr>
        <p:spPr>
          <a:xfrm>
            <a:off x="4606155" y="6143909"/>
            <a:ext cx="1667444" cy="523220"/>
          </a:xfrm>
          <a:prstGeom prst="rect">
            <a:avLst/>
          </a:prstGeom>
        </p:spPr>
        <p:txBody>
          <a:bodyPr wrap="none">
            <a:spAutoFit/>
          </a:bodyPr>
          <a:lstStyle/>
          <a:p>
            <a:r>
              <a:rPr lang="en-US" altLang="zh-CN" sz="2800" dirty="0" smtClean="0"/>
              <a:t>4s</a:t>
            </a:r>
            <a:r>
              <a:rPr lang="zh-CN" altLang="en-US" sz="2800" dirty="0" smtClean="0"/>
              <a:t>店 加价</a:t>
            </a:r>
            <a:endParaRPr lang="zh-CN" altLang="en-US" sz="2800" dirty="0"/>
          </a:p>
        </p:txBody>
      </p:sp>
      <p:sp>
        <p:nvSpPr>
          <p:cNvPr id="12" name="矩形 11"/>
          <p:cNvSpPr/>
          <p:nvPr/>
        </p:nvSpPr>
        <p:spPr>
          <a:xfrm>
            <a:off x="7370297" y="3612678"/>
            <a:ext cx="800219" cy="461665"/>
          </a:xfrm>
          <a:prstGeom prst="rect">
            <a:avLst/>
          </a:prstGeom>
        </p:spPr>
        <p:txBody>
          <a:bodyPr wrap="none">
            <a:spAutoFit/>
          </a:bodyPr>
          <a:lstStyle/>
          <a:p>
            <a:r>
              <a:rPr lang="zh-CN" altLang="en-US" sz="2400" dirty="0" smtClean="0"/>
              <a:t>雅阁</a:t>
            </a:r>
            <a:endParaRPr lang="zh-CN" altLang="en-US" sz="2400" dirty="0"/>
          </a:p>
        </p:txBody>
      </p:sp>
      <p:sp>
        <p:nvSpPr>
          <p:cNvPr id="13" name="矩形 12"/>
          <p:cNvSpPr/>
          <p:nvPr/>
        </p:nvSpPr>
        <p:spPr>
          <a:xfrm>
            <a:off x="7370297" y="4194870"/>
            <a:ext cx="3570208" cy="461665"/>
          </a:xfrm>
          <a:prstGeom prst="rect">
            <a:avLst/>
          </a:prstGeom>
        </p:spPr>
        <p:txBody>
          <a:bodyPr wrap="none">
            <a:spAutoFit/>
          </a:bodyPr>
          <a:lstStyle/>
          <a:p>
            <a:r>
              <a:rPr lang="zh-CN" altLang="en-US" sz="2400" dirty="0" smtClean="0"/>
              <a:t>先进车型，雅阁改进技术</a:t>
            </a:r>
            <a:endParaRPr lang="zh-CN" altLang="en-US" sz="2400" dirty="0"/>
          </a:p>
        </p:txBody>
      </p:sp>
      <p:sp>
        <p:nvSpPr>
          <p:cNvPr id="14" name="矩形 13"/>
          <p:cNvSpPr/>
          <p:nvPr/>
        </p:nvSpPr>
        <p:spPr>
          <a:xfrm>
            <a:off x="7370297" y="4820641"/>
            <a:ext cx="2339102" cy="461665"/>
          </a:xfrm>
          <a:prstGeom prst="rect">
            <a:avLst/>
          </a:prstGeom>
        </p:spPr>
        <p:txBody>
          <a:bodyPr wrap="none">
            <a:spAutoFit/>
          </a:bodyPr>
          <a:lstStyle/>
          <a:p>
            <a:r>
              <a:rPr lang="zh-CN" altLang="en-US" sz="2400" dirty="0" smtClean="0"/>
              <a:t>合理的商务条件</a:t>
            </a:r>
            <a:endParaRPr lang="zh-CN" altLang="en-US" sz="2400" dirty="0"/>
          </a:p>
        </p:txBody>
      </p:sp>
      <p:sp>
        <p:nvSpPr>
          <p:cNvPr id="16" name="左大括号 15"/>
          <p:cNvSpPr/>
          <p:nvPr/>
        </p:nvSpPr>
        <p:spPr>
          <a:xfrm>
            <a:off x="6782937" y="3739487"/>
            <a:ext cx="545911" cy="14330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824898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2810931" y="562708"/>
            <a:ext cx="6286137" cy="891657"/>
          </a:xfrm>
        </p:spPr>
        <p:txBody>
          <a:bodyPr>
            <a:noAutofit/>
          </a:bodyPr>
          <a:lstStyle/>
          <a:p>
            <a:pPr algn="ctr"/>
            <a:r>
              <a:rPr lang="zh-CN" altLang="en-US" dirty="0" smtClean="0"/>
              <a:t>东风本田</a:t>
            </a:r>
            <a:endParaRPr lang="en-US" dirty="0"/>
          </a:p>
        </p:txBody>
      </p:sp>
      <p:sp>
        <p:nvSpPr>
          <p:cNvPr id="4" name="矩形 3"/>
          <p:cNvSpPr/>
          <p:nvPr/>
        </p:nvSpPr>
        <p:spPr>
          <a:xfrm>
            <a:off x="4606155" y="1579975"/>
            <a:ext cx="4701928" cy="584775"/>
          </a:xfrm>
          <a:prstGeom prst="rect">
            <a:avLst/>
          </a:prstGeom>
        </p:spPr>
        <p:txBody>
          <a:bodyPr wrap="none">
            <a:spAutoFit/>
          </a:bodyPr>
          <a:lstStyle/>
          <a:p>
            <a:r>
              <a:rPr lang="en-US" altLang="zh-CN" sz="3200" dirty="0" smtClean="0"/>
              <a:t>2003 </a:t>
            </a:r>
            <a:r>
              <a:rPr lang="zh-CN" altLang="en-US" sz="2800" dirty="0" smtClean="0"/>
              <a:t>东风本田汽车有限公司</a:t>
            </a:r>
            <a:endParaRPr lang="zh-CN" altLang="en-US" sz="2800" dirty="0"/>
          </a:p>
        </p:txBody>
      </p:sp>
      <p:sp>
        <p:nvSpPr>
          <p:cNvPr id="6" name="矩形 5"/>
          <p:cNvSpPr/>
          <p:nvPr/>
        </p:nvSpPr>
        <p:spPr>
          <a:xfrm>
            <a:off x="4606155" y="3398418"/>
            <a:ext cx="1696170" cy="584775"/>
          </a:xfrm>
          <a:prstGeom prst="rect">
            <a:avLst/>
          </a:prstGeom>
        </p:spPr>
        <p:txBody>
          <a:bodyPr wrap="none">
            <a:spAutoFit/>
          </a:bodyPr>
          <a:lstStyle/>
          <a:p>
            <a:r>
              <a:rPr lang="en-US" altLang="zh-CN" sz="3200" dirty="0" smtClean="0"/>
              <a:t>2004 </a:t>
            </a:r>
            <a:r>
              <a:rPr lang="en-US" altLang="zh-CN" sz="2800" dirty="0" smtClean="0"/>
              <a:t>CRV</a:t>
            </a:r>
            <a:endParaRPr lang="zh-CN" altLang="en-US" sz="2800" dirty="0"/>
          </a:p>
        </p:txBody>
      </p:sp>
      <p:sp>
        <p:nvSpPr>
          <p:cNvPr id="15" name="矩形 14"/>
          <p:cNvSpPr/>
          <p:nvPr/>
        </p:nvSpPr>
        <p:spPr>
          <a:xfrm>
            <a:off x="4606155" y="4058143"/>
            <a:ext cx="1779654" cy="584775"/>
          </a:xfrm>
          <a:prstGeom prst="rect">
            <a:avLst/>
          </a:prstGeom>
        </p:spPr>
        <p:txBody>
          <a:bodyPr wrap="none">
            <a:spAutoFit/>
          </a:bodyPr>
          <a:lstStyle/>
          <a:p>
            <a:r>
              <a:rPr lang="en-US" altLang="zh-CN" sz="3200" dirty="0" smtClean="0"/>
              <a:t>2006 </a:t>
            </a:r>
            <a:r>
              <a:rPr lang="en-US" altLang="zh-CN" sz="2800" dirty="0" smtClean="0"/>
              <a:t>Civic</a:t>
            </a:r>
            <a:endParaRPr lang="zh-CN" altLang="en-US" sz="2800" dirty="0"/>
          </a:p>
        </p:txBody>
      </p:sp>
      <p:sp>
        <p:nvSpPr>
          <p:cNvPr id="16" name="矩形 15"/>
          <p:cNvSpPr/>
          <p:nvPr/>
        </p:nvSpPr>
        <p:spPr>
          <a:xfrm>
            <a:off x="4606155" y="4717868"/>
            <a:ext cx="2188420" cy="584775"/>
          </a:xfrm>
          <a:prstGeom prst="rect">
            <a:avLst/>
          </a:prstGeom>
        </p:spPr>
        <p:txBody>
          <a:bodyPr wrap="none">
            <a:spAutoFit/>
          </a:bodyPr>
          <a:lstStyle/>
          <a:p>
            <a:r>
              <a:rPr lang="en-US" altLang="zh-CN" sz="3200" dirty="0" smtClean="0"/>
              <a:t>2009 </a:t>
            </a:r>
            <a:r>
              <a:rPr lang="zh-CN" altLang="en-US" sz="2800" dirty="0"/>
              <a:t>思铂睿</a:t>
            </a:r>
          </a:p>
        </p:txBody>
      </p:sp>
      <p:sp>
        <p:nvSpPr>
          <p:cNvPr id="17" name="矩形 16"/>
          <p:cNvSpPr/>
          <p:nvPr/>
        </p:nvSpPr>
        <p:spPr>
          <a:xfrm>
            <a:off x="4650526" y="5462896"/>
            <a:ext cx="3283143" cy="523220"/>
          </a:xfrm>
          <a:prstGeom prst="rect">
            <a:avLst/>
          </a:prstGeom>
        </p:spPr>
        <p:txBody>
          <a:bodyPr wrap="none">
            <a:spAutoFit/>
          </a:bodyPr>
          <a:lstStyle/>
          <a:p>
            <a:r>
              <a:rPr lang="zh-CN" altLang="en-US" sz="2800" dirty="0" smtClean="0"/>
              <a:t>一个</a:t>
            </a:r>
            <a:r>
              <a:rPr lang="en-US" altLang="zh-CN" sz="2800" dirty="0" smtClean="0"/>
              <a:t>CRV</a:t>
            </a:r>
            <a:r>
              <a:rPr lang="zh-CN" altLang="en-US" sz="2800" dirty="0" smtClean="0"/>
              <a:t>养活一个厂</a:t>
            </a:r>
            <a:endParaRPr lang="zh-CN" altLang="en-US" sz="2400" dirty="0"/>
          </a:p>
        </p:txBody>
      </p:sp>
      <p:sp>
        <p:nvSpPr>
          <p:cNvPr id="2" name="矩形 1"/>
          <p:cNvSpPr/>
          <p:nvPr/>
        </p:nvSpPr>
        <p:spPr>
          <a:xfrm>
            <a:off x="4606155" y="2284058"/>
            <a:ext cx="6096000" cy="954107"/>
          </a:xfrm>
          <a:prstGeom prst="rect">
            <a:avLst/>
          </a:prstGeom>
        </p:spPr>
        <p:txBody>
          <a:bodyPr>
            <a:spAutoFit/>
          </a:bodyPr>
          <a:lstStyle/>
          <a:p>
            <a:pPr algn="ctr"/>
            <a:r>
              <a:rPr lang="zh-CN" altLang="en-US" sz="2800" dirty="0"/>
              <a:t>中华人民共和国国家发展和改革委员会令 第</a:t>
            </a:r>
            <a:r>
              <a:rPr lang="en-US" altLang="zh-CN" sz="2800" dirty="0"/>
              <a:t>8</a:t>
            </a:r>
            <a:r>
              <a:rPr lang="zh-CN" altLang="en-US" sz="2800" dirty="0"/>
              <a:t>号</a:t>
            </a:r>
            <a:r>
              <a:rPr lang="en-US" altLang="zh-CN" sz="2800" dirty="0"/>
              <a:t>《</a:t>
            </a:r>
            <a:r>
              <a:rPr lang="zh-CN" altLang="en-US" sz="2800" dirty="0"/>
              <a:t>汽车产业发展政策</a:t>
            </a:r>
            <a:r>
              <a:rPr lang="en-US" altLang="zh-CN" sz="2800" dirty="0"/>
              <a:t>》</a:t>
            </a:r>
            <a:endParaRPr lang="zh-CN" altLang="en-US" sz="2800" dirty="0"/>
          </a:p>
        </p:txBody>
      </p:sp>
    </p:spTree>
    <p:extLst>
      <p:ext uri="{BB962C8B-B14F-4D97-AF65-F5344CB8AC3E}">
        <p14:creationId xmlns:p14="http://schemas.microsoft.com/office/powerpoint/2010/main" val="3487168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5b0988e595225.cdn.sohucs.com/images/20180127/765b3f94685e4564af5585fa44235af9.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665" y="413143"/>
            <a:ext cx="9141602" cy="609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075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77562" y="165463"/>
            <a:ext cx="9745638" cy="6535651"/>
          </a:xfrm>
          <a:prstGeom prst="rect">
            <a:avLst/>
          </a:prstGeom>
        </p:spPr>
      </p:pic>
    </p:spTree>
    <p:extLst>
      <p:ext uri="{BB962C8B-B14F-4D97-AF65-F5344CB8AC3E}">
        <p14:creationId xmlns:p14="http://schemas.microsoft.com/office/powerpoint/2010/main" val="58049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132114" y="181893"/>
            <a:ext cx="9716397" cy="6509697"/>
          </a:xfrm>
          <a:prstGeom prst="rect">
            <a:avLst/>
          </a:prstGeom>
        </p:spPr>
      </p:pic>
    </p:spTree>
    <p:extLst>
      <p:ext uri="{BB962C8B-B14F-4D97-AF65-F5344CB8AC3E}">
        <p14:creationId xmlns:p14="http://schemas.microsoft.com/office/powerpoint/2010/main" val="26943045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天体">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287</TotalTime>
  <Words>986</Words>
  <Application>Microsoft Office PowerPoint</Application>
  <PresentationFormat>宽屏</PresentationFormat>
  <Paragraphs>100</Paragraphs>
  <Slides>34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Microsoft Yahei</vt:lpstr>
      <vt:lpstr>PingFang SC</vt:lpstr>
      <vt:lpstr>宋体</vt:lpstr>
      <vt:lpstr>Arial</vt:lpstr>
      <vt:lpstr>Arial</vt:lpstr>
      <vt:lpstr>Calibri</vt:lpstr>
      <vt:lpstr>Calibri Light</vt:lpstr>
      <vt:lpstr>天体</vt:lpstr>
      <vt:lpstr>PowerPoint 演示文稿</vt:lpstr>
      <vt:lpstr>PowerPoint 演示文稿</vt:lpstr>
      <vt:lpstr>PowerPoint 演示文稿</vt:lpstr>
      <vt:lpstr>PowerPoint 演示文稿</vt:lpstr>
      <vt:lpstr>本田中国</vt:lpstr>
      <vt:lpstr>东风本田</vt:lpstr>
      <vt:lpstr>PowerPoint 演示文稿</vt:lpstr>
      <vt:lpstr>PowerPoint 演示文稿</vt:lpstr>
      <vt:lpstr>PowerPoint 演示文稿</vt:lpstr>
      <vt:lpstr>PowerPoint 演示文稿</vt:lpstr>
      <vt:lpstr> 投诉的问题</vt:lpstr>
      <vt:lpstr>机油稀释或乳化的危害</vt:lpstr>
      <vt:lpstr>东本如何应对</vt:lpstr>
      <vt:lpstr>总结</vt:lpstr>
      <vt:lpstr>对策</vt:lpstr>
      <vt:lpstr>2月12日</vt:lpstr>
      <vt:lpstr>PowerPoint 演示文稿</vt:lpstr>
      <vt:lpstr>PowerPoint 演示文稿</vt:lpstr>
      <vt:lpstr>汽车发动机工作原理</vt:lpstr>
      <vt:lpstr>PowerPoint 演示文稿</vt:lpstr>
      <vt:lpstr>PowerPoint 演示文稿</vt:lpstr>
      <vt:lpstr>PowerPoint 演示文稿</vt:lpstr>
      <vt:lpstr>PowerPoint 演示文稿</vt:lpstr>
      <vt:lpstr>PowerPoint 演示文稿</vt:lpstr>
      <vt:lpstr>PowerPoint 演示文稿</vt:lpstr>
      <vt:lpstr>水从哪里来</vt:lpstr>
      <vt:lpstr>PowerPoint 演示文稿</vt:lpstr>
      <vt:lpstr>本田到底有没有设计缺陷</vt:lpstr>
      <vt:lpstr>PowerPoint 演示文稿</vt:lpstr>
      <vt:lpstr>其他车为什么没有</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2.6</dc:title>
  <dc:creator>Fred</dc:creator>
  <cp:lastModifiedBy>user</cp:lastModifiedBy>
  <cp:revision>277</cp:revision>
  <dcterms:created xsi:type="dcterms:W3CDTF">2018-02-27T04:10:06Z</dcterms:created>
  <dcterms:modified xsi:type="dcterms:W3CDTF">2018-03-01T15:43:17Z</dcterms:modified>
</cp:coreProperties>
</file>