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4" r:id="rId4"/>
    <p:sldId id="259" r:id="rId5"/>
    <p:sldId id="260" r:id="rId6"/>
    <p:sldId id="26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68784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155836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375344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226404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89757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120913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198623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394447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294339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121218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524149-9029-4720-AD42-8BAF81B46CBB}" type="datetimeFigureOut">
              <a:rPr lang="zh-CN" altLang="en-US" smtClean="0"/>
              <a:t>2018/1/25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229592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24149-9029-4720-AD42-8BAF81B46CBB}" type="datetimeFigureOut">
              <a:rPr lang="zh-CN" altLang="en-US" smtClean="0"/>
              <a:t>2018/1/25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46180-AF72-4D59-9D89-3DCC683965FE}" type="slidenum">
              <a:rPr lang="zh-CN" altLang="en-US" smtClean="0"/>
              <a:t>‹#›</a:t>
            </a:fld>
            <a:endParaRPr lang="zh-CN" altLang="en-US"/>
          </a:p>
        </p:txBody>
      </p:sp>
    </p:spTree>
    <p:extLst>
      <p:ext uri="{BB962C8B-B14F-4D97-AF65-F5344CB8AC3E}">
        <p14:creationId xmlns:p14="http://schemas.microsoft.com/office/powerpoint/2010/main" val="3657636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本田</a:t>
            </a:r>
            <a:endParaRPr lang="zh-CN" altLang="en-US" dirty="0"/>
          </a:p>
        </p:txBody>
      </p:sp>
    </p:spTree>
    <p:extLst>
      <p:ext uri="{BB962C8B-B14F-4D97-AF65-F5344CB8AC3E}">
        <p14:creationId xmlns:p14="http://schemas.microsoft.com/office/powerpoint/2010/main" val="23260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本田宗一郎</a:t>
            </a:r>
            <a:endParaRPr lang="zh-CN" altLang="en-US" dirty="0"/>
          </a:p>
        </p:txBody>
      </p:sp>
    </p:spTree>
    <p:extLst>
      <p:ext uri="{BB962C8B-B14F-4D97-AF65-F5344CB8AC3E}">
        <p14:creationId xmlns:p14="http://schemas.microsoft.com/office/powerpoint/2010/main" val="366532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3099" y="2190930"/>
            <a:ext cx="9125802" cy="1754326"/>
          </a:xfrm>
          <a:prstGeom prst="rect">
            <a:avLst/>
          </a:prstGeom>
        </p:spPr>
        <p:txBody>
          <a:bodyPr wrap="square">
            <a:spAutoFit/>
          </a:bodyPr>
          <a:lstStyle/>
          <a:p>
            <a:r>
              <a:rPr lang="zh-CN" altLang="en-US" dirty="0">
                <a:solidFill>
                  <a:srgbClr val="000000"/>
                </a:solidFill>
                <a:latin typeface="宋体" panose="02010600030101010101" pitchFamily="2" charset="-122"/>
              </a:rPr>
              <a:t>第四十八条   汽车整车、专用汽车、农用运输车和摩托车中外合资生产企业的中方股份比例不得低于</a:t>
            </a:r>
            <a:r>
              <a:rPr lang="en-US" altLang="zh-CN" dirty="0">
                <a:solidFill>
                  <a:srgbClr val="000000"/>
                </a:solidFill>
                <a:latin typeface="宋体" panose="02010600030101010101" pitchFamily="2" charset="-122"/>
              </a:rPr>
              <a:t>50%</a:t>
            </a:r>
            <a:r>
              <a:rPr lang="zh-CN" altLang="en-US" dirty="0">
                <a:solidFill>
                  <a:srgbClr val="000000"/>
                </a:solidFill>
                <a:latin typeface="宋体" panose="02010600030101010101" pitchFamily="2" charset="-122"/>
              </a:rPr>
              <a:t>。股票上市的汽车整车、专用汽车、农用运输车和摩托车股份公司对外出售法人股份时，中方法人之一必须相对控股且大于外资法人股之和。同一家外商可在国内建立两家（含两家）以下生产同类（乘用车类、商用车类、摩托车类）整车产品的合资企业，如与中方合资伙伴联合兼并国内其它汽车生产企业可不受两家的限制。境外具有法人资格的企业相对控股另一家企业，则视为同一家外商。</a:t>
            </a:r>
            <a:endParaRPr lang="zh-CN" altLang="en-US" dirty="0"/>
          </a:p>
        </p:txBody>
      </p:sp>
      <p:sp>
        <p:nvSpPr>
          <p:cNvPr id="3" name="矩形 2"/>
          <p:cNvSpPr/>
          <p:nvPr/>
        </p:nvSpPr>
        <p:spPr>
          <a:xfrm>
            <a:off x="1369326" y="1099613"/>
            <a:ext cx="9453349" cy="369332"/>
          </a:xfrm>
          <a:prstGeom prst="rect">
            <a:avLst/>
          </a:prstGeom>
        </p:spPr>
        <p:txBody>
          <a:bodyPr wrap="square">
            <a:spAutoFit/>
          </a:bodyPr>
          <a:lstStyle/>
          <a:p>
            <a:pPr algn="ctr"/>
            <a:r>
              <a:rPr lang="zh-CN" altLang="en-US" b="1" dirty="0">
                <a:solidFill>
                  <a:srgbClr val="3D3D3D"/>
                </a:solidFill>
                <a:latin typeface="宋体" panose="02010600030101010101" pitchFamily="2" charset="-122"/>
              </a:rPr>
              <a:t>中华人民共和国国家发展和改革委员会令 第</a:t>
            </a:r>
            <a:r>
              <a:rPr lang="en-US" altLang="zh-CN" b="1" dirty="0">
                <a:solidFill>
                  <a:srgbClr val="3D3D3D"/>
                </a:solidFill>
                <a:latin typeface="宋体" panose="02010600030101010101" pitchFamily="2" charset="-122"/>
              </a:rPr>
              <a:t>8</a:t>
            </a:r>
            <a:r>
              <a:rPr lang="zh-CN" altLang="en-US" b="1" dirty="0">
                <a:solidFill>
                  <a:srgbClr val="3D3D3D"/>
                </a:solidFill>
                <a:latin typeface="宋体" panose="02010600030101010101" pitchFamily="2" charset="-122"/>
              </a:rPr>
              <a:t>号</a:t>
            </a:r>
            <a:r>
              <a:rPr lang="en-US" altLang="zh-CN" b="1" dirty="0">
                <a:solidFill>
                  <a:srgbClr val="3D3D3D"/>
                </a:solidFill>
                <a:latin typeface="宋体" panose="02010600030101010101" pitchFamily="2" charset="-122"/>
              </a:rPr>
              <a:t>《</a:t>
            </a:r>
            <a:r>
              <a:rPr lang="zh-CN" altLang="en-US" b="1" dirty="0">
                <a:solidFill>
                  <a:srgbClr val="3D3D3D"/>
                </a:solidFill>
                <a:latin typeface="宋体" panose="02010600030101010101" pitchFamily="2" charset="-122"/>
              </a:rPr>
              <a:t>汽车产业发展政策</a:t>
            </a:r>
            <a:r>
              <a:rPr lang="en-US" altLang="zh-CN" b="1" dirty="0">
                <a:solidFill>
                  <a:srgbClr val="3D3D3D"/>
                </a:solidFill>
                <a:latin typeface="宋体" panose="02010600030101010101" pitchFamily="2" charset="-122"/>
              </a:rPr>
              <a:t>》</a:t>
            </a:r>
            <a:endParaRPr lang="zh-CN" altLang="en-US" dirty="0"/>
          </a:p>
        </p:txBody>
      </p:sp>
    </p:spTree>
    <p:extLst>
      <p:ext uri="{BB962C8B-B14F-4D97-AF65-F5344CB8AC3E}">
        <p14:creationId xmlns:p14="http://schemas.microsoft.com/office/powerpoint/2010/main" val="15302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908" y="702860"/>
            <a:ext cx="7269708" cy="5452281"/>
          </a:xfrm>
          <a:prstGeom prst="rect">
            <a:avLst/>
          </a:prstGeom>
        </p:spPr>
      </p:pic>
    </p:spTree>
    <p:extLst>
      <p:ext uri="{BB962C8B-B14F-4D97-AF65-F5344CB8AC3E}">
        <p14:creationId xmlns:p14="http://schemas.microsoft.com/office/powerpoint/2010/main" val="274969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1720840"/>
            <a:ext cx="6096000" cy="3416320"/>
          </a:xfrm>
          <a:prstGeom prst="rect">
            <a:avLst/>
          </a:prstGeom>
        </p:spPr>
        <p:txBody>
          <a:bodyPr>
            <a:spAutoFit/>
          </a:bodyPr>
          <a:lstStyle/>
          <a:p>
            <a:pPr algn="ctr"/>
            <a:r>
              <a:rPr lang="zh-CN" altLang="en-US" b="1" dirty="0">
                <a:solidFill>
                  <a:srgbClr val="3E3E3E"/>
                </a:solidFill>
                <a:latin typeface="Helvetica Neue"/>
              </a:rPr>
              <a:t>只要一直努力，终有一日会得到回报，</a:t>
            </a:r>
            <a:endParaRPr lang="zh-CN" altLang="en-US" dirty="0">
              <a:solidFill>
                <a:srgbClr val="3E3E3E"/>
              </a:solidFill>
              <a:latin typeface="Helvetica Neue"/>
            </a:endParaRPr>
          </a:p>
          <a:p>
            <a:pPr algn="ctr"/>
            <a:r>
              <a:rPr lang="zh-CN" altLang="en-US" b="1" dirty="0">
                <a:solidFill>
                  <a:srgbClr val="3E3E3E"/>
                </a:solidFill>
                <a:latin typeface="Helvetica Neue"/>
              </a:rPr>
              <a:t>只要坚持下来，梦想便会成真。</a:t>
            </a:r>
            <a:endParaRPr lang="zh-CN" altLang="en-US" dirty="0">
              <a:solidFill>
                <a:srgbClr val="3E3E3E"/>
              </a:solidFill>
              <a:latin typeface="Helvetica Neue"/>
            </a:endParaRPr>
          </a:p>
          <a:p>
            <a:pPr algn="ctr"/>
            <a:r>
              <a:rPr lang="zh-CN" altLang="en-US" b="1" dirty="0">
                <a:solidFill>
                  <a:srgbClr val="3E3E3E"/>
                </a:solidFill>
                <a:latin typeface="Helvetica Neue"/>
              </a:rPr>
              <a:t>这是幻想，多数情况下，正义不会取得胜利；</a:t>
            </a:r>
            <a:endParaRPr lang="zh-CN" altLang="en-US" dirty="0">
              <a:solidFill>
                <a:srgbClr val="3E3E3E"/>
              </a:solidFill>
              <a:latin typeface="Helvetica Neue"/>
            </a:endParaRPr>
          </a:p>
          <a:p>
            <a:pPr algn="ctr"/>
            <a:r>
              <a:rPr lang="zh-CN" altLang="en-US" b="1" dirty="0">
                <a:solidFill>
                  <a:srgbClr val="3E3E3E"/>
                </a:solidFill>
                <a:latin typeface="Helvetica Neue"/>
              </a:rPr>
              <a:t>多数情况下，梦想不会成真。</a:t>
            </a:r>
            <a:endParaRPr lang="zh-CN" altLang="en-US" dirty="0">
              <a:solidFill>
                <a:srgbClr val="3E3E3E"/>
              </a:solidFill>
              <a:latin typeface="Helvetica Neue"/>
            </a:endParaRPr>
          </a:p>
          <a:p>
            <a:pPr algn="ctr"/>
            <a:r>
              <a:rPr lang="zh-CN" altLang="en-US" b="1" dirty="0">
                <a:solidFill>
                  <a:srgbClr val="3E3E3E"/>
                </a:solidFill>
                <a:latin typeface="Helvetica Neue"/>
              </a:rPr>
              <a:t>在现实世界中，这些是常有的事。</a:t>
            </a:r>
            <a:endParaRPr lang="zh-CN" altLang="en-US" dirty="0">
              <a:solidFill>
                <a:srgbClr val="3E3E3E"/>
              </a:solidFill>
              <a:latin typeface="Helvetica Neue"/>
            </a:endParaRPr>
          </a:p>
          <a:p>
            <a:pPr algn="ctr"/>
            <a:r>
              <a:rPr lang="zh-CN" altLang="en-US" b="1" dirty="0">
                <a:solidFill>
                  <a:srgbClr val="3E3E3E"/>
                </a:solidFill>
                <a:latin typeface="Helvetica Neue"/>
              </a:rPr>
              <a:t>可是，这又怎么样？</a:t>
            </a:r>
            <a:endParaRPr lang="zh-CN" altLang="en-US" dirty="0">
              <a:solidFill>
                <a:srgbClr val="3E3E3E"/>
              </a:solidFill>
              <a:latin typeface="Helvetica Neue"/>
            </a:endParaRPr>
          </a:p>
          <a:p>
            <a:pPr algn="ctr"/>
            <a:r>
              <a:rPr lang="zh-CN" altLang="en-US" b="1" dirty="0">
                <a:solidFill>
                  <a:srgbClr val="3E3E3E"/>
                </a:solidFill>
                <a:latin typeface="Helvetica Neue"/>
              </a:rPr>
              <a:t>起点就在那里，技术开发有</a:t>
            </a:r>
            <a:r>
              <a:rPr lang="en-US" altLang="zh-CN" b="1" dirty="0">
                <a:solidFill>
                  <a:srgbClr val="3E3E3E"/>
                </a:solidFill>
                <a:latin typeface="Helvetica Neue"/>
              </a:rPr>
              <a:t>99%</a:t>
            </a:r>
            <a:r>
              <a:rPr lang="zh-CN" altLang="en-US" b="1" dirty="0">
                <a:solidFill>
                  <a:srgbClr val="3E3E3E"/>
                </a:solidFill>
                <a:latin typeface="Helvetica Neue"/>
              </a:rPr>
              <a:t>的可能失败，</a:t>
            </a:r>
            <a:endParaRPr lang="zh-CN" altLang="en-US" dirty="0">
              <a:solidFill>
                <a:srgbClr val="3E3E3E"/>
              </a:solidFill>
              <a:latin typeface="Helvetica Neue"/>
            </a:endParaRPr>
          </a:p>
          <a:p>
            <a:pPr algn="ctr"/>
            <a:r>
              <a:rPr lang="zh-CN" altLang="en-US" b="1" dirty="0">
                <a:solidFill>
                  <a:srgbClr val="3E3E3E"/>
                </a:solidFill>
                <a:latin typeface="Helvetica Neue"/>
              </a:rPr>
              <a:t>只要尝试新东西，就一定会摔跟头。</a:t>
            </a:r>
            <a:endParaRPr lang="zh-CN" altLang="en-US" dirty="0">
              <a:solidFill>
                <a:srgbClr val="3E3E3E"/>
              </a:solidFill>
              <a:latin typeface="Helvetica Neue"/>
            </a:endParaRPr>
          </a:p>
          <a:p>
            <a:pPr algn="ctr"/>
            <a:r>
              <a:rPr lang="zh-CN" altLang="en-US" b="1" dirty="0">
                <a:solidFill>
                  <a:srgbClr val="3E3E3E"/>
                </a:solidFill>
                <a:latin typeface="Helvetica Neue"/>
              </a:rPr>
              <a:t>很恼火，所以便连吃饭和睡觉的时间都不放过，反复去做。</a:t>
            </a:r>
            <a:endParaRPr lang="zh-CN" altLang="en-US" dirty="0">
              <a:solidFill>
                <a:srgbClr val="3E3E3E"/>
              </a:solidFill>
              <a:latin typeface="Helvetica Neue"/>
            </a:endParaRPr>
          </a:p>
          <a:p>
            <a:pPr algn="ctr"/>
            <a:r>
              <a:rPr lang="zh-CN" altLang="en-US" b="1" dirty="0">
                <a:solidFill>
                  <a:srgbClr val="3E3E3E"/>
                </a:solidFill>
                <a:latin typeface="Helvetica Neue"/>
              </a:rPr>
              <a:t>来吧，超越昨天为止的自己吧。</a:t>
            </a:r>
            <a:endParaRPr lang="zh-CN" altLang="en-US" dirty="0">
              <a:solidFill>
                <a:srgbClr val="3E3E3E"/>
              </a:solidFill>
              <a:latin typeface="Helvetica Neue"/>
            </a:endParaRPr>
          </a:p>
          <a:p>
            <a:pPr algn="ctr"/>
            <a:r>
              <a:rPr lang="zh-CN" altLang="en-US" b="1" dirty="0">
                <a:solidFill>
                  <a:srgbClr val="3E3E3E"/>
                </a:solidFill>
                <a:latin typeface="Helvetica Neue"/>
              </a:rPr>
              <a:t>超越昨天的</a:t>
            </a:r>
            <a:r>
              <a:rPr lang="en-US" altLang="zh-CN" b="1" dirty="0">
                <a:solidFill>
                  <a:srgbClr val="3E3E3E"/>
                </a:solidFill>
                <a:latin typeface="Helvetica Neue"/>
              </a:rPr>
              <a:t>Honda</a:t>
            </a:r>
            <a:r>
              <a:rPr lang="zh-CN" altLang="en-US" b="1" dirty="0">
                <a:solidFill>
                  <a:srgbClr val="3E3E3E"/>
                </a:solidFill>
                <a:latin typeface="Helvetica Neue"/>
              </a:rPr>
              <a:t>吧。</a:t>
            </a:r>
            <a:endParaRPr lang="zh-CN" altLang="en-US" dirty="0">
              <a:solidFill>
                <a:srgbClr val="3E3E3E"/>
              </a:solidFill>
              <a:latin typeface="Helvetica Neue"/>
            </a:endParaRPr>
          </a:p>
          <a:p>
            <a:pPr algn="ctr"/>
            <a:r>
              <a:rPr lang="zh-CN" altLang="en-US" b="1" dirty="0">
                <a:solidFill>
                  <a:srgbClr val="3E3E3E"/>
                </a:solidFill>
                <a:latin typeface="Helvetica Neue"/>
              </a:rPr>
              <a:t>怎么可能认输。</a:t>
            </a:r>
            <a:endParaRPr lang="zh-CN" altLang="en-US" b="0" i="0" dirty="0">
              <a:solidFill>
                <a:srgbClr val="3E3E3E"/>
              </a:solidFill>
              <a:effectLst/>
              <a:latin typeface="Helvetica Neue"/>
            </a:endParaRPr>
          </a:p>
        </p:txBody>
      </p:sp>
    </p:spTree>
    <p:extLst>
      <p:ext uri="{BB962C8B-B14F-4D97-AF65-F5344CB8AC3E}">
        <p14:creationId xmlns:p14="http://schemas.microsoft.com/office/powerpoint/2010/main" val="343717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4042" y="935841"/>
            <a:ext cx="6096000" cy="369332"/>
          </a:xfrm>
          <a:prstGeom prst="rect">
            <a:avLst/>
          </a:prstGeom>
        </p:spPr>
        <p:txBody>
          <a:bodyPr>
            <a:spAutoFit/>
          </a:bodyPr>
          <a:lstStyle/>
          <a:p>
            <a:r>
              <a:rPr lang="zh-CN" altLang="en-US" dirty="0" smtClean="0"/>
              <a:t>国家质检总局投诉榜</a:t>
            </a:r>
            <a:endParaRPr lang="zh-CN" altLang="en-US" dirty="0"/>
          </a:p>
        </p:txBody>
      </p:sp>
      <p:sp>
        <p:nvSpPr>
          <p:cNvPr id="4" name="矩形 3"/>
          <p:cNvSpPr/>
          <p:nvPr/>
        </p:nvSpPr>
        <p:spPr>
          <a:xfrm>
            <a:off x="1574042" y="1402140"/>
            <a:ext cx="6096000" cy="369332"/>
          </a:xfrm>
          <a:prstGeom prst="rect">
            <a:avLst/>
          </a:prstGeom>
        </p:spPr>
        <p:txBody>
          <a:bodyPr>
            <a:spAutoFit/>
          </a:bodyPr>
          <a:lstStyle/>
          <a:p>
            <a:r>
              <a:rPr lang="en-US" altLang="zh-CN" dirty="0" smtClean="0"/>
              <a:t>CRV </a:t>
            </a:r>
            <a:r>
              <a:rPr lang="zh-CN" altLang="en-US" smtClean="0"/>
              <a:t>被偷， 美国被偷汽车排行榜</a:t>
            </a:r>
            <a:endParaRPr lang="zh-CN" altLang="en-US" dirty="0"/>
          </a:p>
        </p:txBody>
      </p:sp>
    </p:spTree>
    <p:extLst>
      <p:ext uri="{BB962C8B-B14F-4D97-AF65-F5344CB8AC3E}">
        <p14:creationId xmlns:p14="http://schemas.microsoft.com/office/powerpoint/2010/main" val="26961560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152</Words>
  <Application>Microsoft Office PowerPoint</Application>
  <PresentationFormat>宽屏</PresentationFormat>
  <Paragraphs>18</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Helvetica Neue</vt:lpstr>
      <vt:lpstr>宋体</vt:lpstr>
      <vt:lpstr>Arial</vt:lpstr>
      <vt:lpstr>Calibri</vt:lpstr>
      <vt:lpstr>Calibri Light</vt:lpstr>
      <vt:lpstr>Office 主题</vt:lpstr>
      <vt:lpstr>本田</vt:lpstr>
      <vt:lpstr>本田宗一郎</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60</cp:revision>
  <dcterms:created xsi:type="dcterms:W3CDTF">2018-01-21T03:52:38Z</dcterms:created>
  <dcterms:modified xsi:type="dcterms:W3CDTF">2018-01-25T11:44:44Z</dcterms:modified>
</cp:coreProperties>
</file>