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3" r:id="rId7"/>
    <p:sldId id="268" r:id="rId8"/>
    <p:sldId id="264" r:id="rId9"/>
    <p:sldId id="269" r:id="rId10"/>
    <p:sldId id="265" r:id="rId11"/>
    <p:sldId id="266" r:id="rId12"/>
    <p:sldId id="270" r:id="rId13"/>
    <p:sldId id="261" r:id="rId14"/>
    <p:sldId id="271" r:id="rId15"/>
    <p:sldId id="262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437F-AC58-4C2D-AFC9-76A8E1D6BF5D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1C19-F732-4FA8-BFAC-3B6290E71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9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437F-AC58-4C2D-AFC9-76A8E1D6BF5D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1C19-F732-4FA8-BFAC-3B6290E71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82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437F-AC58-4C2D-AFC9-76A8E1D6BF5D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1C19-F732-4FA8-BFAC-3B6290E71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79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437F-AC58-4C2D-AFC9-76A8E1D6BF5D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1C19-F732-4FA8-BFAC-3B6290E71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9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437F-AC58-4C2D-AFC9-76A8E1D6BF5D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1C19-F732-4FA8-BFAC-3B6290E71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77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437F-AC58-4C2D-AFC9-76A8E1D6BF5D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1C19-F732-4FA8-BFAC-3B6290E71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28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437F-AC58-4C2D-AFC9-76A8E1D6BF5D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1C19-F732-4FA8-BFAC-3B6290E71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8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437F-AC58-4C2D-AFC9-76A8E1D6BF5D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1C19-F732-4FA8-BFAC-3B6290E71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6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437F-AC58-4C2D-AFC9-76A8E1D6BF5D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1C19-F732-4FA8-BFAC-3B6290E71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4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437F-AC58-4C2D-AFC9-76A8E1D6BF5D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1C19-F732-4FA8-BFAC-3B6290E71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69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437F-AC58-4C2D-AFC9-76A8E1D6BF5D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1C19-F732-4FA8-BFAC-3B6290E71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4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C437F-AC58-4C2D-AFC9-76A8E1D6BF5D}" type="datetimeFigureOut">
              <a:rPr lang="zh-CN" altLang="en-US" smtClean="0"/>
              <a:t>2017/8/17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1C19-F732-4FA8-BFAC-3B6290E71B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7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7522" y="1119115"/>
            <a:ext cx="9144000" cy="1189844"/>
          </a:xfrm>
        </p:spPr>
        <p:txBody>
          <a:bodyPr>
            <a:normAutofit/>
          </a:bodyPr>
          <a:lstStyle/>
          <a:p>
            <a:r>
              <a:rPr lang="zh-CN" altLang="en-US" sz="7200" dirty="0" smtClean="0"/>
              <a:t>拥堵费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4556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528548" y="218364"/>
            <a:ext cx="9144000" cy="755966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252525"/>
                </a:solidFill>
                <a:latin typeface="宋体" panose="02010600030101010101" pitchFamily="2" charset="-122"/>
              </a:rPr>
              <a:t>斯德哥尔摩</a:t>
            </a:r>
            <a:endParaRPr lang="zh-CN" altLang="en-US" sz="4800" dirty="0"/>
          </a:p>
        </p:txBody>
      </p:sp>
      <p:sp>
        <p:nvSpPr>
          <p:cNvPr id="8" name="矩形 7"/>
          <p:cNvSpPr/>
          <p:nvPr/>
        </p:nvSpPr>
        <p:spPr>
          <a:xfrm>
            <a:off x="409431" y="1069864"/>
            <a:ext cx="116824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2007</a:t>
            </a:r>
            <a:r>
              <a:rPr lang="zh-CN" altLang="en-US" sz="4000" dirty="0">
                <a:solidFill>
                  <a:srgbClr val="FF0000"/>
                </a:solidFill>
              </a:rPr>
              <a:t>年</a:t>
            </a:r>
            <a:r>
              <a:rPr lang="zh-CN" altLang="en-US" sz="4000" dirty="0"/>
              <a:t>，瑞典首都斯德哥尔摩以</a:t>
            </a:r>
            <a:r>
              <a:rPr lang="zh-CN" altLang="en-US" sz="4000" dirty="0">
                <a:solidFill>
                  <a:srgbClr val="FF0000"/>
                </a:solidFill>
              </a:rPr>
              <a:t>全民公决</a:t>
            </a:r>
            <a:r>
              <a:rPr lang="zh-CN" altLang="en-US" sz="4000" dirty="0"/>
              <a:t>方式确立拥堵费政策，并从</a:t>
            </a:r>
            <a:r>
              <a:rPr lang="en-US" altLang="zh-CN" sz="4000" dirty="0"/>
              <a:t>2007</a:t>
            </a:r>
            <a:r>
              <a:rPr lang="zh-CN" altLang="en-US" sz="4000" dirty="0"/>
              <a:t>年</a:t>
            </a:r>
            <a:r>
              <a:rPr lang="en-US" altLang="zh-CN" sz="4000" dirty="0"/>
              <a:t>8</a:t>
            </a:r>
            <a:r>
              <a:rPr lang="zh-CN" altLang="en-US" sz="4000" dirty="0"/>
              <a:t>月</a:t>
            </a:r>
            <a:r>
              <a:rPr lang="en-US" altLang="zh-CN" sz="4000" dirty="0"/>
              <a:t>1</a:t>
            </a:r>
            <a:r>
              <a:rPr lang="zh-CN" altLang="en-US" sz="4000" dirty="0"/>
              <a:t>日起实行。斯德哥尔摩被认为是拥堵费效果最成功的城市，因为其在收费的同时大力加强公共交通建设，并形成</a:t>
            </a:r>
            <a:r>
              <a:rPr lang="zh-CN" altLang="en-US" sz="4000" dirty="0">
                <a:solidFill>
                  <a:srgbClr val="FF0000"/>
                </a:solidFill>
              </a:rPr>
              <a:t>绿色出行</a:t>
            </a:r>
            <a:r>
              <a:rPr lang="zh-CN" altLang="en-US" sz="4000" dirty="0"/>
              <a:t>概念，可谓以拥堵费为辅，以改善为本。在正式收费前，政府先进行了</a:t>
            </a:r>
            <a:r>
              <a:rPr lang="en-US" altLang="zh-CN" sz="4000" dirty="0"/>
              <a:t>7</a:t>
            </a:r>
            <a:r>
              <a:rPr lang="zh-CN" altLang="en-US" sz="4000" dirty="0"/>
              <a:t>个月收费试行期，并购置近</a:t>
            </a:r>
            <a:r>
              <a:rPr lang="zh-CN" altLang="en-US" sz="4000" dirty="0">
                <a:solidFill>
                  <a:srgbClr val="FF0000"/>
                </a:solidFill>
              </a:rPr>
              <a:t>两百辆大巴</a:t>
            </a:r>
            <a:r>
              <a:rPr lang="zh-CN" altLang="en-US" sz="4000" dirty="0"/>
              <a:t>加强公交，开辟大量自行车通道，设置了众多的</a:t>
            </a:r>
            <a:r>
              <a:rPr lang="zh-CN" altLang="en-US" sz="4000" dirty="0">
                <a:solidFill>
                  <a:srgbClr val="FF0000"/>
                </a:solidFill>
              </a:rPr>
              <a:t>自行车停放</a:t>
            </a:r>
            <a:r>
              <a:rPr lang="zh-CN" altLang="en-US" sz="4000" dirty="0"/>
              <a:t>设施</a:t>
            </a:r>
            <a:r>
              <a:rPr lang="zh-CN" altLang="en-US" sz="4000" dirty="0" smtClean="0"/>
              <a:t>。</a:t>
            </a:r>
            <a:endParaRPr lang="zh-CN" altLang="en-US" sz="4000" dirty="0"/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0891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13897" y="332886"/>
            <a:ext cx="1168248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 smtClean="0"/>
              <a:t>斯德哥尔摩</a:t>
            </a:r>
            <a:r>
              <a:rPr lang="zh-CN" altLang="en-US" sz="5400" dirty="0"/>
              <a:t>收拥堵费也是自动完成的，在监控点公路上方装有电子识别装置，能够自动识别过往车辆的车牌号，并准确记录下来。缴费则是通过公路管理局，每月将账单直接给车主。如不按时缴纳拥堵费，车主就面临</a:t>
            </a:r>
            <a:r>
              <a:rPr lang="en-US" altLang="zh-CN" sz="5400" dirty="0">
                <a:solidFill>
                  <a:srgbClr val="FF0000"/>
                </a:solidFill>
              </a:rPr>
              <a:t>500</a:t>
            </a:r>
            <a:r>
              <a:rPr lang="zh-CN" altLang="en-US" sz="5400" dirty="0">
                <a:solidFill>
                  <a:srgbClr val="FF0000"/>
                </a:solidFill>
              </a:rPr>
              <a:t>瑞典克朗</a:t>
            </a:r>
            <a:r>
              <a:rPr lang="zh-CN" altLang="en-US" sz="5400" dirty="0"/>
              <a:t>的罚款</a:t>
            </a:r>
            <a:r>
              <a:rPr lang="zh-CN" altLang="en-US" sz="5400" dirty="0" smtClean="0"/>
              <a:t>。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1789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13897" y="332886"/>
            <a:ext cx="1168248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斯德哥尔摩市管理机构认为，收费措施实施以来，城区内行驶的</a:t>
            </a:r>
            <a:r>
              <a:rPr lang="zh-CN" altLang="en-US" sz="4800" dirty="0">
                <a:solidFill>
                  <a:srgbClr val="FF0000"/>
                </a:solidFill>
              </a:rPr>
              <a:t>机动车数量减少了</a:t>
            </a:r>
            <a:r>
              <a:rPr lang="en-US" altLang="zh-CN" sz="4800" dirty="0">
                <a:solidFill>
                  <a:srgbClr val="FF0000"/>
                </a:solidFill>
              </a:rPr>
              <a:t>22%</a:t>
            </a:r>
            <a:r>
              <a:rPr lang="zh-CN" altLang="en-US" sz="4800" dirty="0"/>
              <a:t>，</a:t>
            </a:r>
            <a:r>
              <a:rPr lang="zh-CN" altLang="en-US" sz="4800" dirty="0">
                <a:solidFill>
                  <a:srgbClr val="FF0000"/>
                </a:solidFill>
              </a:rPr>
              <a:t>同路程车辆行驶时间缩短</a:t>
            </a:r>
            <a:r>
              <a:rPr lang="en-US" altLang="zh-CN" sz="4800" dirty="0">
                <a:solidFill>
                  <a:srgbClr val="FF0000"/>
                </a:solidFill>
              </a:rPr>
              <a:t>30%</a:t>
            </a:r>
            <a:r>
              <a:rPr lang="zh-CN" altLang="en-US" sz="4800" dirty="0"/>
              <a:t>，碳排放量也相应减少。在限制人们开车进城的同时，市政府致力于发展公共交通，尤其是使用清洁能源，便利的公共交通被认为是征收拥堵费的必备因素，目前，</a:t>
            </a:r>
            <a:r>
              <a:rPr lang="en-US" altLang="zh-CN" sz="4800" dirty="0">
                <a:solidFill>
                  <a:srgbClr val="FF0000"/>
                </a:solidFill>
              </a:rPr>
              <a:t>68%</a:t>
            </a:r>
            <a:r>
              <a:rPr lang="zh-CN" altLang="en-US" sz="4800" dirty="0">
                <a:solidFill>
                  <a:srgbClr val="FF0000"/>
                </a:solidFill>
              </a:rPr>
              <a:t>斯德哥尔摩人步行或者骑车上班</a:t>
            </a:r>
            <a:r>
              <a:rPr lang="zh-CN" altLang="en-US" sz="4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609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0226" y="127125"/>
            <a:ext cx="9144000" cy="1189844"/>
          </a:xfrm>
        </p:spPr>
        <p:txBody>
          <a:bodyPr/>
          <a:lstStyle/>
          <a:p>
            <a:r>
              <a:rPr lang="zh-CN" altLang="en-US" dirty="0"/>
              <a:t>拥堵费如何使用</a:t>
            </a:r>
          </a:p>
        </p:txBody>
      </p:sp>
      <p:sp>
        <p:nvSpPr>
          <p:cNvPr id="3" name="矩形 2"/>
          <p:cNvSpPr/>
          <p:nvPr/>
        </p:nvSpPr>
        <p:spPr>
          <a:xfrm>
            <a:off x="345742" y="1316969"/>
            <a:ext cx="1165063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 smtClean="0"/>
              <a:t>道路收拥堵费的想法，很多朋友都不接受，他们提出各种各样的质疑。最常见的一点，就是昨天我留的那个思考题：“ 拥堵费我也不反对收，关键是</a:t>
            </a:r>
            <a:r>
              <a:rPr lang="zh-CN" altLang="en-US" sz="4000" dirty="0" smtClean="0">
                <a:solidFill>
                  <a:srgbClr val="FF0000"/>
                </a:solidFill>
              </a:rPr>
              <a:t>钱用在哪去了</a:t>
            </a:r>
            <a:r>
              <a:rPr lang="zh-CN" altLang="en-US" sz="4000" dirty="0" smtClean="0"/>
              <a:t>。 ”</a:t>
            </a:r>
            <a:br>
              <a:rPr lang="zh-CN" altLang="en-US" sz="4000" dirty="0" smtClean="0"/>
            </a:br>
            <a:r>
              <a:rPr lang="zh-CN" altLang="en-US" sz="4000" dirty="0" smtClean="0"/>
              <a:t>持有这种观点的人，其实还没有完全理解收拥堵费的意义。收拥堵费是为了让道路产生排他性的使用权，让这条道路不至沦为公地的悲剧，要让这条道路仍然是路，而不是停车场。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2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3981" y="259307"/>
            <a:ext cx="1165063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 smtClean="0"/>
              <a:t>所以不管收到的拥堵费用在什么地方，收拥堵费本身是有意义的。我们说收到的拥堵费如果把它</a:t>
            </a:r>
            <a:r>
              <a:rPr lang="zh-CN" altLang="en-US" sz="4000" dirty="0" smtClean="0">
                <a:solidFill>
                  <a:srgbClr val="FF0000"/>
                </a:solidFill>
              </a:rPr>
              <a:t>扔到海里</a:t>
            </a:r>
            <a:r>
              <a:rPr lang="zh-CN" altLang="en-US" sz="4000" dirty="0" smtClean="0"/>
              <a:t>面去，还收不收拥堵费？还收。把钱扔到海里面去当然不对，但是，我们不能够因为把钱扔到海里面去不对，就不收拥堵费。因为收了拥堵费至少让路仍然是路。</a:t>
            </a:r>
            <a:br>
              <a:rPr lang="zh-CN" altLang="en-US" sz="4000" dirty="0" smtClean="0"/>
            </a:br>
            <a:r>
              <a:rPr lang="zh-CN" altLang="en-US" sz="4000" dirty="0" smtClean="0"/>
              <a:t>所以拥堵费收了以后，政府能不能够善用拥堵费，这是一回事。我们当然希望这个钱能够得到善用。但是，这个钱能不能够得到善用，跟该不该收拥堵费，是两个不相关的问题。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983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5760" y="177420"/>
            <a:ext cx="9144000" cy="944184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征收拥堵费有益于穷人</a:t>
            </a:r>
          </a:p>
        </p:txBody>
      </p:sp>
      <p:sp>
        <p:nvSpPr>
          <p:cNvPr id="3" name="矩形 2"/>
          <p:cNvSpPr/>
          <p:nvPr/>
        </p:nvSpPr>
        <p:spPr>
          <a:xfrm>
            <a:off x="277503" y="1121604"/>
            <a:ext cx="1150051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 smtClean="0"/>
              <a:t>还有很多人认为收拥堵费对穷人是不利的。</a:t>
            </a:r>
            <a:br>
              <a:rPr lang="zh-CN" altLang="en-US" sz="4400" dirty="0" smtClean="0"/>
            </a:br>
            <a:r>
              <a:rPr lang="zh-CN" altLang="en-US" sz="4400" dirty="0" smtClean="0"/>
              <a:t>在我看来恰恰相反，收拥堵费是</a:t>
            </a:r>
            <a:r>
              <a:rPr lang="zh-CN" altLang="en-US" sz="4400" dirty="0" smtClean="0">
                <a:solidFill>
                  <a:srgbClr val="FF0000"/>
                </a:solidFill>
              </a:rPr>
              <a:t>对富人的惩罚</a:t>
            </a:r>
            <a:r>
              <a:rPr lang="zh-CN" altLang="en-US" sz="4400" dirty="0" smtClean="0"/>
              <a:t>，对那些在上班高峰期还要坚持一个人开一辆车的人的惩罚。而穷人，哪怕公共汽车都要交拥堵费，我们不说公共汽车要得到豁免，我们说哪怕公共汽车都要交拥堵费，但穷人可以联合起来，</a:t>
            </a:r>
            <a:r>
              <a:rPr lang="zh-CN" altLang="en-US" sz="4400" dirty="0" smtClean="0">
                <a:solidFill>
                  <a:srgbClr val="FF0000"/>
                </a:solidFill>
              </a:rPr>
              <a:t>十几个人、二十几个人一起跟那些一个人开车的富人竞价</a:t>
            </a:r>
            <a:r>
              <a:rPr lang="zh-CN" altLang="en-US" sz="4400" dirty="0" smtClean="0"/>
              <a:t>。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60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8447" y="193557"/>
            <a:ext cx="115005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/>
              <a:t>每当我在冬天上下班时间经过公交汽车站，看着那密密麻麻的人群，他们在等公共汽车的时候，我就想，如果真的能够收交通拥堵费，公共汽车都能够准点到达，他们每一个人只需要</a:t>
            </a:r>
            <a:r>
              <a:rPr lang="zh-CN" altLang="en-US" sz="4000" dirty="0">
                <a:solidFill>
                  <a:srgbClr val="FF0000"/>
                </a:solidFill>
              </a:rPr>
              <a:t>多付几分钱、几毛钱</a:t>
            </a:r>
            <a:r>
              <a:rPr lang="zh-CN" altLang="en-US" sz="4000" dirty="0"/>
              <a:t>就能够得益。</a:t>
            </a:r>
            <a:br>
              <a:rPr lang="zh-CN" altLang="en-US" sz="4000" dirty="0"/>
            </a:br>
            <a:r>
              <a:rPr lang="zh-CN" altLang="en-US" sz="4000" dirty="0"/>
              <a:t>其实国际上有一些大城市，早就开始实施收拥堵费的做法了，比方说伦敦、新加坡都是很好的例子。当然这种做法还没有得到更大范围的普及，这当中的困难不仅仅是技术上的，更重要的是思想上的。</a:t>
            </a:r>
            <a:endParaRPr lang="zh-CN" altLang="zh-CN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6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1988" y="286603"/>
            <a:ext cx="9144000" cy="835002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公地的悲剧</a:t>
            </a:r>
            <a:endParaRPr lang="zh-CN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564108" y="1121605"/>
            <a:ext cx="1125485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solidFill>
                  <a:srgbClr val="333333"/>
                </a:solidFill>
                <a:latin typeface="arial" charset="0"/>
              </a:rPr>
              <a:t>英国曾经有这样一种土地制度</a:t>
            </a:r>
            <a:r>
              <a:rPr lang="en-US" altLang="zh-CN" sz="4400" dirty="0" smtClean="0">
                <a:solidFill>
                  <a:srgbClr val="333333"/>
                </a:solidFill>
                <a:latin typeface="arial" charset="0"/>
              </a:rPr>
              <a:t>——</a:t>
            </a:r>
            <a:r>
              <a:rPr lang="zh-CN" altLang="en-US" sz="4400" dirty="0" smtClean="0">
                <a:solidFill>
                  <a:srgbClr val="333333"/>
                </a:solidFill>
                <a:latin typeface="arial" charset="0"/>
              </a:rPr>
              <a:t>封建主在自己的领地中划出一片尚未耕种的土地作为牧场</a:t>
            </a:r>
            <a:r>
              <a:rPr lang="en-US" altLang="zh-CN" sz="4400" dirty="0" smtClean="0">
                <a:solidFill>
                  <a:srgbClr val="333333"/>
                </a:solidFill>
                <a:latin typeface="arial" charset="0"/>
              </a:rPr>
              <a:t>(</a:t>
            </a:r>
            <a:r>
              <a:rPr lang="zh-CN" altLang="en-US" sz="4400" dirty="0" smtClean="0">
                <a:solidFill>
                  <a:srgbClr val="333333"/>
                </a:solidFill>
                <a:latin typeface="arial" charset="0"/>
              </a:rPr>
              <a:t>称为“公地”</a:t>
            </a:r>
            <a:r>
              <a:rPr lang="en-US" altLang="zh-CN" sz="4400" dirty="0" smtClean="0">
                <a:solidFill>
                  <a:srgbClr val="333333"/>
                </a:solidFill>
                <a:latin typeface="arial" charset="0"/>
              </a:rPr>
              <a:t>)</a:t>
            </a:r>
            <a:r>
              <a:rPr lang="zh-CN" altLang="en-US" sz="4400" dirty="0" smtClean="0">
                <a:solidFill>
                  <a:srgbClr val="333333"/>
                </a:solidFill>
                <a:latin typeface="arial" charset="0"/>
              </a:rPr>
              <a:t>，</a:t>
            </a:r>
            <a:r>
              <a:rPr lang="zh-CN" altLang="en-US" sz="4400" dirty="0" smtClean="0">
                <a:solidFill>
                  <a:srgbClr val="FF0000"/>
                </a:solidFill>
                <a:latin typeface="arial" charset="0"/>
              </a:rPr>
              <a:t>无偿</a:t>
            </a:r>
            <a:r>
              <a:rPr lang="zh-CN" altLang="en-US" sz="4400" dirty="0" smtClean="0">
                <a:solidFill>
                  <a:srgbClr val="333333"/>
                </a:solidFill>
                <a:latin typeface="arial" charset="0"/>
              </a:rPr>
              <a:t>向牧民开放。这本来是一件造福于民的事，但由于是无偿放牧，每个牧民都养尽可能多的牛羊。随着牛羊数量无节制地增加，公地牧场最终因“超载”而成为不毛之地，牧民的牛羊最终全部饿死。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651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7648" y="341193"/>
            <a:ext cx="9144000" cy="1189844"/>
          </a:xfrm>
        </p:spPr>
        <p:txBody>
          <a:bodyPr>
            <a:normAutofit/>
          </a:bodyPr>
          <a:lstStyle/>
          <a:p>
            <a:r>
              <a:rPr lang="zh-CN" altLang="en-US" dirty="0"/>
              <a:t>拥堵费筛选</a:t>
            </a:r>
            <a:r>
              <a:rPr lang="zh-CN" altLang="en-US" dirty="0" smtClean="0"/>
              <a:t>的是</a:t>
            </a:r>
            <a:r>
              <a:rPr lang="zh-CN" altLang="en-US" dirty="0"/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269689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373876" y="0"/>
            <a:ext cx="9144000" cy="1083515"/>
          </a:xfrm>
        </p:spPr>
        <p:txBody>
          <a:bodyPr/>
          <a:lstStyle/>
          <a:p>
            <a:r>
              <a:rPr lang="zh-CN" altLang="en-US" dirty="0"/>
              <a:t>新加坡</a:t>
            </a:r>
          </a:p>
        </p:txBody>
      </p:sp>
      <p:sp>
        <p:nvSpPr>
          <p:cNvPr id="9" name="矩形 8"/>
          <p:cNvSpPr/>
          <p:nvPr/>
        </p:nvSpPr>
        <p:spPr>
          <a:xfrm>
            <a:off x="134204" y="1402899"/>
            <a:ext cx="116233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4400" dirty="0">
                <a:solidFill>
                  <a:srgbClr val="252525"/>
                </a:solidFill>
                <a:latin typeface="宋体" panose="02010600030101010101" pitchFamily="2" charset="-122"/>
              </a:rPr>
              <a:t>“交通拥堵费”世界上</a:t>
            </a:r>
            <a:r>
              <a:rPr lang="zh-CN" altLang="en-US" sz="4400" dirty="0">
                <a:solidFill>
                  <a:srgbClr val="FF0000"/>
                </a:solidFill>
                <a:latin typeface="宋体" panose="02010600030101010101" pitchFamily="2" charset="-122"/>
              </a:rPr>
              <a:t>最早</a:t>
            </a:r>
            <a:r>
              <a:rPr lang="zh-CN" altLang="en-US" sz="4400" dirty="0">
                <a:solidFill>
                  <a:srgbClr val="252525"/>
                </a:solidFill>
                <a:latin typeface="宋体" panose="02010600030101010101" pitchFamily="2" charset="-122"/>
              </a:rPr>
              <a:t>吃螃蟹的是新加坡。</a:t>
            </a:r>
            <a:r>
              <a:rPr lang="en-US" altLang="zh-CN" sz="4400" dirty="0">
                <a:solidFill>
                  <a:srgbClr val="252525"/>
                </a:solidFill>
                <a:latin typeface="宋体" panose="02010600030101010101" pitchFamily="2" charset="-122"/>
              </a:rPr>
              <a:t>1975</a:t>
            </a:r>
            <a:r>
              <a:rPr lang="zh-CN" altLang="en-US" sz="4400" dirty="0">
                <a:solidFill>
                  <a:srgbClr val="252525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4400" dirty="0">
                <a:solidFill>
                  <a:srgbClr val="252525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400" dirty="0">
                <a:solidFill>
                  <a:srgbClr val="252525"/>
                </a:solidFill>
                <a:latin typeface="宋体" panose="02010600030101010101" pitchFamily="2" charset="-122"/>
              </a:rPr>
              <a:t>新加坡就开始在市中心</a:t>
            </a:r>
            <a:r>
              <a:rPr lang="en-US" altLang="zh-CN" sz="4400" dirty="0">
                <a:solidFill>
                  <a:srgbClr val="FF0000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4400" dirty="0">
                <a:solidFill>
                  <a:srgbClr val="FF0000"/>
                </a:solidFill>
                <a:latin typeface="宋体" panose="02010600030101010101" pitchFamily="2" charset="-122"/>
              </a:rPr>
              <a:t>平方公里</a:t>
            </a:r>
            <a:r>
              <a:rPr lang="zh-CN" altLang="en-US" sz="4400" dirty="0">
                <a:solidFill>
                  <a:srgbClr val="252525"/>
                </a:solidFill>
                <a:latin typeface="宋体" panose="02010600030101010101" pitchFamily="2" charset="-122"/>
              </a:rPr>
              <a:t>的控制区域征收“交通拥堵费”</a:t>
            </a:r>
            <a:r>
              <a:rPr lang="en-US" altLang="zh-CN" sz="4400" dirty="0">
                <a:solidFill>
                  <a:srgbClr val="252525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400" dirty="0">
                <a:solidFill>
                  <a:srgbClr val="252525"/>
                </a:solidFill>
                <a:latin typeface="宋体" panose="02010600030101010101" pitchFamily="2" charset="-122"/>
              </a:rPr>
              <a:t>除公交车辆外</a:t>
            </a:r>
            <a:r>
              <a:rPr lang="en-US" altLang="zh-CN" sz="4400" dirty="0">
                <a:solidFill>
                  <a:srgbClr val="252525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400" dirty="0">
                <a:solidFill>
                  <a:srgbClr val="252525"/>
                </a:solidFill>
                <a:latin typeface="宋体" panose="02010600030101010101" pitchFamily="2" charset="-122"/>
              </a:rPr>
              <a:t>进入收费区的车辆都要缴费。当时限于技术落后</a:t>
            </a:r>
            <a:r>
              <a:rPr lang="en-US" altLang="zh-CN" sz="4400" dirty="0">
                <a:solidFill>
                  <a:srgbClr val="252525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400" dirty="0">
                <a:solidFill>
                  <a:srgbClr val="252525"/>
                </a:solidFill>
                <a:latin typeface="宋体" panose="02010600030101010101" pitchFamily="2" charset="-122"/>
              </a:rPr>
              <a:t>只能</a:t>
            </a:r>
            <a:r>
              <a:rPr lang="zh-CN" altLang="en-US" sz="4400" dirty="0">
                <a:solidFill>
                  <a:srgbClr val="FF0000"/>
                </a:solidFill>
                <a:latin typeface="宋体" panose="02010600030101010101" pitchFamily="2" charset="-122"/>
              </a:rPr>
              <a:t>手工收费</a:t>
            </a:r>
            <a:r>
              <a:rPr lang="en-US" altLang="zh-CN" sz="4400" dirty="0">
                <a:solidFill>
                  <a:srgbClr val="252525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400" dirty="0">
                <a:solidFill>
                  <a:srgbClr val="252525"/>
                </a:solidFill>
                <a:latin typeface="宋体" panose="02010600030101010101" pitchFamily="2" charset="-122"/>
              </a:rPr>
              <a:t>就是要求进入中心区的车辆必须购买“</a:t>
            </a:r>
            <a:r>
              <a:rPr lang="zh-CN" altLang="en-US" sz="4400" dirty="0">
                <a:solidFill>
                  <a:srgbClr val="FF0000"/>
                </a:solidFill>
                <a:latin typeface="宋体" panose="02010600030101010101" pitchFamily="2" charset="-122"/>
              </a:rPr>
              <a:t>区域通行证</a:t>
            </a:r>
            <a:r>
              <a:rPr lang="zh-CN" altLang="en-US" sz="4400" dirty="0">
                <a:solidFill>
                  <a:srgbClr val="252525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sz="4400" dirty="0">
                <a:solidFill>
                  <a:srgbClr val="252525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400" dirty="0">
                <a:solidFill>
                  <a:srgbClr val="252525"/>
                </a:solidFill>
                <a:latin typeface="宋体" panose="02010600030101010101" pitchFamily="2" charset="-122"/>
              </a:rPr>
              <a:t>否则就视为违法</a:t>
            </a:r>
            <a:r>
              <a:rPr lang="zh-CN" altLang="en-US" sz="4400" dirty="0" smtClean="0">
                <a:solidFill>
                  <a:srgbClr val="252525"/>
                </a:solidFill>
                <a:latin typeface="宋体" panose="02010600030101010101" pitchFamily="2" charset="-122"/>
              </a:rPr>
              <a:t>。</a:t>
            </a:r>
            <a:endParaRPr lang="zh-CN" altLang="en-US" sz="4400" dirty="0">
              <a:solidFill>
                <a:srgbClr val="252525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18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5868" y="321187"/>
            <a:ext cx="1128214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4000" dirty="0">
                <a:solidFill>
                  <a:srgbClr val="252525"/>
                </a:solidFill>
                <a:latin typeface="宋体" panose="02010600030101010101" pitchFamily="2" charset="-122"/>
              </a:rPr>
              <a:t>然而</a:t>
            </a:r>
            <a:r>
              <a:rPr lang="en-US" altLang="zh-CN" sz="4000" dirty="0">
                <a:solidFill>
                  <a:srgbClr val="252525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000" dirty="0">
                <a:solidFill>
                  <a:srgbClr val="252525"/>
                </a:solidFill>
                <a:latin typeface="宋体" panose="02010600030101010101" pitchFamily="2" charset="-122"/>
              </a:rPr>
              <a:t>这种收费方式难以根据实际流量和车速来进行适时调控</a:t>
            </a:r>
            <a:r>
              <a:rPr lang="en-US" altLang="zh-CN" sz="4000" dirty="0">
                <a:solidFill>
                  <a:srgbClr val="252525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000" dirty="0">
                <a:solidFill>
                  <a:srgbClr val="252525"/>
                </a:solidFill>
                <a:latin typeface="宋体" panose="02010600030101010101" pitchFamily="2" charset="-122"/>
              </a:rPr>
              <a:t>耗费时间和人力。</a:t>
            </a:r>
            <a:r>
              <a:rPr lang="en-US" altLang="zh-CN" sz="4000" dirty="0">
                <a:solidFill>
                  <a:srgbClr val="FF0000"/>
                </a:solidFill>
                <a:latin typeface="宋体" panose="02010600030101010101" pitchFamily="2" charset="-122"/>
              </a:rPr>
              <a:t>1998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4000" dirty="0">
                <a:solidFill>
                  <a:srgbClr val="252525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000" dirty="0">
                <a:solidFill>
                  <a:srgbClr val="252525"/>
                </a:solidFill>
                <a:latin typeface="宋体" panose="02010600030101010101" pitchFamily="2" charset="-122"/>
              </a:rPr>
              <a:t>新加坡成为全球第一个实行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</a:rPr>
              <a:t>公路电子收费</a:t>
            </a:r>
            <a:r>
              <a:rPr lang="en-US" altLang="zh-CN" sz="4000" dirty="0">
                <a:solidFill>
                  <a:srgbClr val="FF0000"/>
                </a:solidFill>
                <a:latin typeface="宋体" panose="02010600030101010101" pitchFamily="2" charset="-122"/>
              </a:rPr>
              <a:t>(ERP)</a:t>
            </a:r>
            <a:r>
              <a:rPr lang="zh-CN" altLang="en-US" sz="4000" dirty="0">
                <a:solidFill>
                  <a:srgbClr val="252525"/>
                </a:solidFill>
                <a:latin typeface="宋体" panose="02010600030101010101" pitchFamily="2" charset="-122"/>
              </a:rPr>
              <a:t>的城市。新加坡交通最繁忙的时候</a:t>
            </a:r>
            <a:r>
              <a:rPr lang="en-US" altLang="zh-CN" sz="4000" dirty="0">
                <a:solidFill>
                  <a:srgbClr val="252525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000" dirty="0">
                <a:solidFill>
                  <a:srgbClr val="252525"/>
                </a:solidFill>
                <a:latin typeface="宋体" panose="02010600030101010101" pitchFamily="2" charset="-122"/>
              </a:rPr>
              <a:t>一般是上午</a:t>
            </a:r>
            <a:r>
              <a:rPr lang="en-US" altLang="zh-CN" sz="4000" dirty="0">
                <a:solidFill>
                  <a:srgbClr val="252525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4000" dirty="0">
                <a:solidFill>
                  <a:srgbClr val="252525"/>
                </a:solidFill>
                <a:latin typeface="宋体" panose="02010600030101010101" pitchFamily="2" charset="-122"/>
              </a:rPr>
              <a:t>点至</a:t>
            </a:r>
            <a:r>
              <a:rPr lang="en-US" altLang="zh-CN" sz="4000" dirty="0">
                <a:solidFill>
                  <a:srgbClr val="252525"/>
                </a:solidFill>
                <a:latin typeface="宋体" panose="02010600030101010101" pitchFamily="2" charset="-122"/>
              </a:rPr>
              <a:t>9</a:t>
            </a:r>
            <a:r>
              <a:rPr lang="zh-CN" altLang="en-US" sz="4000" dirty="0">
                <a:solidFill>
                  <a:srgbClr val="252525"/>
                </a:solidFill>
                <a:latin typeface="宋体" panose="02010600030101010101" pitchFamily="2" charset="-122"/>
              </a:rPr>
              <a:t>点</a:t>
            </a:r>
            <a:r>
              <a:rPr lang="en-US" altLang="zh-CN" sz="4000" dirty="0">
                <a:solidFill>
                  <a:srgbClr val="252525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000" dirty="0">
                <a:solidFill>
                  <a:srgbClr val="252525"/>
                </a:solidFill>
                <a:latin typeface="宋体" panose="02010600030101010101" pitchFamily="2" charset="-122"/>
              </a:rPr>
              <a:t>下午</a:t>
            </a:r>
            <a:r>
              <a:rPr lang="en-US" altLang="zh-CN" sz="4000" dirty="0">
                <a:solidFill>
                  <a:srgbClr val="252525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4000" dirty="0">
                <a:solidFill>
                  <a:srgbClr val="252525"/>
                </a:solidFill>
                <a:latin typeface="宋体" panose="02010600030101010101" pitchFamily="2" charset="-122"/>
              </a:rPr>
              <a:t>点至</a:t>
            </a:r>
            <a:r>
              <a:rPr lang="en-US" altLang="zh-CN" sz="4000" dirty="0">
                <a:solidFill>
                  <a:srgbClr val="252525"/>
                </a:solidFill>
                <a:latin typeface="宋体" panose="02010600030101010101" pitchFamily="2" charset="-122"/>
              </a:rPr>
              <a:t>7</a:t>
            </a:r>
            <a:r>
              <a:rPr lang="zh-CN" altLang="en-US" sz="4000" dirty="0">
                <a:solidFill>
                  <a:srgbClr val="252525"/>
                </a:solidFill>
                <a:latin typeface="宋体" panose="02010600030101010101" pitchFamily="2" charset="-122"/>
              </a:rPr>
              <a:t>点</a:t>
            </a:r>
            <a:r>
              <a:rPr lang="en-US" altLang="zh-CN" sz="4000" dirty="0">
                <a:solidFill>
                  <a:srgbClr val="252525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000" dirty="0">
                <a:solidFill>
                  <a:srgbClr val="252525"/>
                </a:solidFill>
                <a:latin typeface="宋体" panose="02010600030101010101" pitchFamily="2" charset="-122"/>
              </a:rPr>
              <a:t>车辆最密集的地方是中心城区。在中心城区的主干道上方</a:t>
            </a:r>
            <a:r>
              <a:rPr lang="en-US" altLang="zh-CN" sz="4000" dirty="0">
                <a:solidFill>
                  <a:srgbClr val="252525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000" dirty="0">
                <a:solidFill>
                  <a:srgbClr val="252525"/>
                </a:solidFill>
                <a:latin typeface="宋体" panose="02010600030101010101" pitchFamily="2" charset="-122"/>
              </a:rPr>
              <a:t>都设置了电子收费系统。新加坡除了自行车以外的所有车辆</a:t>
            </a:r>
            <a:r>
              <a:rPr lang="en-US" altLang="zh-CN" sz="4000" dirty="0">
                <a:solidFill>
                  <a:srgbClr val="252525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000" dirty="0">
                <a:solidFill>
                  <a:srgbClr val="252525"/>
                </a:solidFill>
                <a:latin typeface="宋体" panose="02010600030101010101" pitchFamily="2" charset="-122"/>
              </a:rPr>
              <a:t>都安装了一个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</a:rPr>
              <a:t>手掌大小的仪器</a:t>
            </a:r>
            <a:r>
              <a:rPr lang="en-US" altLang="zh-CN" sz="4000" dirty="0">
                <a:solidFill>
                  <a:srgbClr val="252525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000" dirty="0">
                <a:solidFill>
                  <a:srgbClr val="252525"/>
                </a:solidFill>
                <a:latin typeface="宋体" panose="02010600030101010101" pitchFamily="2" charset="-122"/>
              </a:rPr>
              <a:t>可以插入现金储值卡。当经过电子收费系统时</a:t>
            </a:r>
            <a:r>
              <a:rPr lang="en-US" altLang="zh-CN" sz="4000" dirty="0">
                <a:solidFill>
                  <a:srgbClr val="252525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000" dirty="0">
                <a:solidFill>
                  <a:srgbClr val="252525"/>
                </a:solidFill>
                <a:latin typeface="宋体" panose="02010600030101010101" pitchFamily="2" charset="-122"/>
              </a:rPr>
              <a:t>司机无需停车</a:t>
            </a:r>
            <a:r>
              <a:rPr lang="en-US" altLang="zh-CN" sz="4000" dirty="0">
                <a:solidFill>
                  <a:srgbClr val="252525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4000" dirty="0">
                <a:solidFill>
                  <a:srgbClr val="252525"/>
                </a:solidFill>
                <a:latin typeface="宋体" panose="02010600030101010101" pitchFamily="2" charset="-122"/>
              </a:rPr>
              <a:t>收费器就可以自动扫描扣费。而收费则完全根据车流量自动进行调整。</a:t>
            </a:r>
          </a:p>
        </p:txBody>
      </p:sp>
    </p:spTree>
    <p:extLst>
      <p:ext uri="{BB962C8B-B14F-4D97-AF65-F5344CB8AC3E}">
        <p14:creationId xmlns:p14="http://schemas.microsoft.com/office/powerpoint/2010/main" val="186499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528548" y="218364"/>
            <a:ext cx="9144000" cy="755966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伦敦</a:t>
            </a:r>
            <a:endParaRPr lang="zh-CN" altLang="en-US" sz="4800" dirty="0"/>
          </a:p>
        </p:txBody>
      </p:sp>
      <p:sp>
        <p:nvSpPr>
          <p:cNvPr id="8" name="矩形 7"/>
          <p:cNvSpPr/>
          <p:nvPr/>
        </p:nvSpPr>
        <p:spPr>
          <a:xfrm>
            <a:off x="409431" y="974330"/>
            <a:ext cx="116824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/>
              <a:t>《</a:t>
            </a:r>
            <a:r>
              <a:rPr lang="zh-CN" altLang="en-US" sz="5400" dirty="0"/>
              <a:t>环球时报</a:t>
            </a:r>
            <a:r>
              <a:rPr lang="en-US" altLang="zh-CN" sz="5400" dirty="0"/>
              <a:t>》</a:t>
            </a:r>
            <a:r>
              <a:rPr lang="zh-CN" altLang="en-US" sz="5400" dirty="0"/>
              <a:t>记者观察发现，伦敦市民日常出行大多选择地铁、火车、轻轨、公交车等公共交通工具或者骑自行车，很少有人开车上班，这不仅因为市中心的</a:t>
            </a:r>
            <a:r>
              <a:rPr lang="zh-CN" altLang="en-US" sz="5400" dirty="0">
                <a:solidFill>
                  <a:srgbClr val="FF0000"/>
                </a:solidFill>
              </a:rPr>
              <a:t>停车位有限</a:t>
            </a:r>
            <a:r>
              <a:rPr lang="zh-CN" altLang="en-US" sz="5400" dirty="0"/>
              <a:t>、</a:t>
            </a:r>
            <a:r>
              <a:rPr lang="zh-CN" altLang="en-US" sz="5400" dirty="0">
                <a:solidFill>
                  <a:srgbClr val="FF0000"/>
                </a:solidFill>
              </a:rPr>
              <a:t>停车费高昂</a:t>
            </a:r>
            <a:r>
              <a:rPr lang="zh-CN" altLang="en-US" sz="5400" dirty="0"/>
              <a:t>，也与</a:t>
            </a:r>
            <a:r>
              <a:rPr lang="zh-CN" altLang="en-US" sz="5400" dirty="0">
                <a:solidFill>
                  <a:srgbClr val="FF0000"/>
                </a:solidFill>
              </a:rPr>
              <a:t>较高的拥堵费</a:t>
            </a:r>
            <a:r>
              <a:rPr lang="zh-CN" altLang="en-US" sz="5400" dirty="0"/>
              <a:t>有关</a:t>
            </a:r>
            <a:r>
              <a:rPr lang="zh-CN" altLang="en-US" sz="5400" dirty="0" smtClean="0"/>
              <a:t>。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1422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0249" y="196408"/>
            <a:ext cx="1168248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/>
              <a:t>　　</a:t>
            </a:r>
            <a:r>
              <a:rPr lang="en-US" altLang="zh-CN" sz="4400" dirty="0" smtClean="0">
                <a:solidFill>
                  <a:srgbClr val="FF0000"/>
                </a:solidFill>
              </a:rPr>
              <a:t>2003</a:t>
            </a:r>
            <a:r>
              <a:rPr lang="zh-CN" altLang="en-US" sz="4400" dirty="0" smtClean="0">
                <a:solidFill>
                  <a:srgbClr val="FF0000"/>
                </a:solidFill>
              </a:rPr>
              <a:t>年</a:t>
            </a:r>
            <a:r>
              <a:rPr lang="zh-CN" altLang="en-US" sz="4400" dirty="0" smtClean="0"/>
              <a:t>开始征收，每</a:t>
            </a:r>
            <a:r>
              <a:rPr lang="zh-CN" altLang="en-US" sz="4400" dirty="0" smtClean="0">
                <a:solidFill>
                  <a:srgbClr val="FF0000"/>
                </a:solidFill>
              </a:rPr>
              <a:t>周一至周五的早</a:t>
            </a:r>
            <a:r>
              <a:rPr lang="en-US" altLang="zh-CN" sz="4400" dirty="0" smtClean="0">
                <a:solidFill>
                  <a:srgbClr val="FF0000"/>
                </a:solidFill>
              </a:rPr>
              <a:t>7</a:t>
            </a:r>
            <a:r>
              <a:rPr lang="zh-CN" altLang="en-US" sz="4400" dirty="0" smtClean="0">
                <a:solidFill>
                  <a:srgbClr val="FF0000"/>
                </a:solidFill>
              </a:rPr>
              <a:t>时至晚</a:t>
            </a:r>
            <a:r>
              <a:rPr lang="en-US" altLang="zh-CN" sz="4400" dirty="0" smtClean="0">
                <a:solidFill>
                  <a:srgbClr val="FF0000"/>
                </a:solidFill>
              </a:rPr>
              <a:t>6</a:t>
            </a:r>
            <a:r>
              <a:rPr lang="zh-CN" altLang="en-US" sz="4400" dirty="0" smtClean="0">
                <a:solidFill>
                  <a:srgbClr val="FF0000"/>
                </a:solidFill>
              </a:rPr>
              <a:t>时</a:t>
            </a:r>
            <a:r>
              <a:rPr lang="zh-CN" altLang="en-US" sz="4400" dirty="0" smtClean="0"/>
              <a:t>之间在涵盖整个伦敦金融区和商业娱乐区的“拥堵收费区”执行，周末和公众假期除外。伦敦交通闭路电视摄像机网络会捕捉进入“拥堵收费区”的车辆牌照，</a:t>
            </a:r>
            <a:endParaRPr lang="en-US" altLang="zh-CN" sz="4400" dirty="0" smtClean="0"/>
          </a:p>
          <a:p>
            <a:r>
              <a:rPr lang="zh-CN" altLang="en-US" sz="4400" dirty="0" smtClean="0">
                <a:solidFill>
                  <a:srgbClr val="FF0000"/>
                </a:solidFill>
              </a:rPr>
              <a:t>当天午夜之前支付费用</a:t>
            </a:r>
            <a:r>
              <a:rPr lang="zh-CN" altLang="en-US" sz="4400" dirty="0" smtClean="0"/>
              <a:t>，</a:t>
            </a:r>
            <a:r>
              <a:rPr lang="zh-CN" altLang="en-US" sz="4400" dirty="0" smtClean="0">
                <a:solidFill>
                  <a:srgbClr val="FF0000"/>
                </a:solidFill>
              </a:rPr>
              <a:t>罚金</a:t>
            </a:r>
            <a:r>
              <a:rPr lang="zh-CN" altLang="en-US" sz="4400" dirty="0" smtClean="0"/>
              <a:t>。</a:t>
            </a:r>
            <a:endParaRPr lang="en-US" altLang="zh-CN" sz="4400" dirty="0" smtClean="0"/>
          </a:p>
          <a:p>
            <a:r>
              <a:rPr lang="zh-CN" altLang="en-US" sz="4400" dirty="0" smtClean="0"/>
              <a:t>最初为每天</a:t>
            </a:r>
            <a:r>
              <a:rPr lang="en-US" altLang="zh-CN" sz="4400" dirty="0" smtClean="0">
                <a:solidFill>
                  <a:srgbClr val="FF0000"/>
                </a:solidFill>
              </a:rPr>
              <a:t>5</a:t>
            </a:r>
            <a:r>
              <a:rPr lang="zh-CN" altLang="en-US" sz="4400" dirty="0" smtClean="0">
                <a:solidFill>
                  <a:srgbClr val="FF0000"/>
                </a:solidFill>
              </a:rPr>
              <a:t>英镑</a:t>
            </a:r>
            <a:r>
              <a:rPr lang="en-US" altLang="zh-CN" sz="4400" dirty="0" smtClean="0"/>
              <a:t>(1</a:t>
            </a:r>
            <a:r>
              <a:rPr lang="zh-CN" altLang="en-US" sz="4400" dirty="0" smtClean="0"/>
              <a:t>英镑约合</a:t>
            </a:r>
            <a:r>
              <a:rPr lang="en-US" altLang="zh-CN" sz="4400" dirty="0" smtClean="0"/>
              <a:t>9.62</a:t>
            </a:r>
            <a:r>
              <a:rPr lang="zh-CN" altLang="en-US" sz="4400" dirty="0" smtClean="0"/>
              <a:t>元人民币</a:t>
            </a:r>
            <a:r>
              <a:rPr lang="en-US" altLang="zh-CN" sz="4400" dirty="0" smtClean="0"/>
              <a:t>)</a:t>
            </a:r>
            <a:r>
              <a:rPr lang="zh-CN" altLang="en-US" sz="4400" dirty="0" smtClean="0"/>
              <a:t>，</a:t>
            </a:r>
            <a:endParaRPr lang="en-US" altLang="zh-CN" sz="4400" dirty="0" smtClean="0"/>
          </a:p>
          <a:p>
            <a:r>
              <a:rPr lang="en-US" altLang="zh-CN" sz="4400" dirty="0" smtClean="0">
                <a:solidFill>
                  <a:srgbClr val="FF0000"/>
                </a:solidFill>
              </a:rPr>
              <a:t>2005</a:t>
            </a:r>
            <a:r>
              <a:rPr lang="zh-CN" altLang="en-US" sz="4400" dirty="0" smtClean="0">
                <a:solidFill>
                  <a:srgbClr val="FF0000"/>
                </a:solidFill>
              </a:rPr>
              <a:t>年</a:t>
            </a:r>
            <a:r>
              <a:rPr lang="en-US" altLang="zh-CN" sz="4400" dirty="0" smtClean="0">
                <a:solidFill>
                  <a:srgbClr val="FF0000"/>
                </a:solidFill>
              </a:rPr>
              <a:t>7</a:t>
            </a:r>
            <a:r>
              <a:rPr lang="zh-CN" altLang="en-US" sz="4400" dirty="0" smtClean="0">
                <a:solidFill>
                  <a:srgbClr val="FF0000"/>
                </a:solidFill>
              </a:rPr>
              <a:t>月</a:t>
            </a:r>
            <a:r>
              <a:rPr lang="zh-CN" altLang="en-US" sz="4400" dirty="0" smtClean="0"/>
              <a:t>上涨为每天</a:t>
            </a:r>
            <a:r>
              <a:rPr lang="en-US" altLang="zh-CN" sz="4400" dirty="0" smtClean="0">
                <a:solidFill>
                  <a:srgbClr val="FF0000"/>
                </a:solidFill>
              </a:rPr>
              <a:t>8</a:t>
            </a:r>
            <a:r>
              <a:rPr lang="zh-CN" altLang="en-US" sz="4400" dirty="0" smtClean="0">
                <a:solidFill>
                  <a:srgbClr val="FF0000"/>
                </a:solidFill>
              </a:rPr>
              <a:t>英镑</a:t>
            </a:r>
            <a:r>
              <a:rPr lang="zh-CN" altLang="en-US" sz="4400" dirty="0" smtClean="0"/>
              <a:t>，</a:t>
            </a:r>
            <a:endParaRPr lang="en-US" altLang="zh-CN" sz="4400" dirty="0" smtClean="0"/>
          </a:p>
          <a:p>
            <a:r>
              <a:rPr lang="en-US" altLang="zh-CN" sz="4400" dirty="0" smtClean="0">
                <a:solidFill>
                  <a:srgbClr val="FF0000"/>
                </a:solidFill>
              </a:rPr>
              <a:t>2014</a:t>
            </a:r>
            <a:r>
              <a:rPr lang="zh-CN" altLang="en-US" sz="4400" dirty="0" smtClean="0">
                <a:solidFill>
                  <a:srgbClr val="FF0000"/>
                </a:solidFill>
              </a:rPr>
              <a:t>年</a:t>
            </a:r>
            <a:r>
              <a:rPr lang="en-US" altLang="zh-CN" sz="4400" dirty="0" smtClean="0">
                <a:solidFill>
                  <a:srgbClr val="FF0000"/>
                </a:solidFill>
              </a:rPr>
              <a:t>6</a:t>
            </a:r>
            <a:r>
              <a:rPr lang="zh-CN" altLang="en-US" sz="4400" dirty="0" smtClean="0">
                <a:solidFill>
                  <a:srgbClr val="FF0000"/>
                </a:solidFill>
              </a:rPr>
              <a:t>月</a:t>
            </a:r>
            <a:r>
              <a:rPr lang="zh-CN" altLang="en-US" sz="4400" dirty="0" smtClean="0"/>
              <a:t>再次上涨为每天</a:t>
            </a:r>
            <a:r>
              <a:rPr lang="en-US" altLang="zh-CN" sz="4400" dirty="0" smtClean="0">
                <a:solidFill>
                  <a:srgbClr val="FF0000"/>
                </a:solidFill>
              </a:rPr>
              <a:t>11.5</a:t>
            </a:r>
            <a:r>
              <a:rPr lang="zh-CN" altLang="en-US" sz="4400" dirty="0" smtClean="0">
                <a:solidFill>
                  <a:srgbClr val="FF0000"/>
                </a:solidFill>
              </a:rPr>
              <a:t>英镑</a:t>
            </a:r>
            <a:r>
              <a:rPr lang="zh-CN" altLang="en-US" sz="4400" dirty="0" smtClean="0"/>
              <a:t>。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1740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6727" y="401125"/>
            <a:ext cx="1130034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/>
              <a:t>　　当</a:t>
            </a:r>
            <a:r>
              <a:rPr lang="en-US" altLang="zh-CN" sz="5400" dirty="0"/>
              <a:t>2003</a:t>
            </a:r>
            <a:r>
              <a:rPr lang="zh-CN" altLang="en-US" sz="5400" dirty="0"/>
              <a:t>年时任伦敦市长利文斯顿打算征收交通拥堵费时，曾遭到机动车车主群体的</a:t>
            </a:r>
            <a:r>
              <a:rPr lang="zh-CN" altLang="en-US" sz="5400" dirty="0">
                <a:solidFill>
                  <a:srgbClr val="FF0000"/>
                </a:solidFill>
              </a:rPr>
              <a:t>强烈反对</a:t>
            </a:r>
            <a:r>
              <a:rPr lang="zh-CN" altLang="en-US" sz="5400" dirty="0"/>
              <a:t>。然而十多年过去，征收交通拥堵费并没有引起交通瘫痪，反而带来立竿见影的效果，减少了英国首都心脏地带大约</a:t>
            </a:r>
            <a:r>
              <a:rPr lang="en-US" altLang="zh-CN" sz="5400" dirty="0">
                <a:solidFill>
                  <a:srgbClr val="FF0000"/>
                </a:solidFill>
              </a:rPr>
              <a:t>15%</a:t>
            </a:r>
            <a:r>
              <a:rPr lang="zh-CN" altLang="en-US" sz="5400" dirty="0"/>
              <a:t>的车流量。</a:t>
            </a:r>
          </a:p>
          <a:p>
            <a:r>
              <a:rPr lang="zh-CN" altLang="en-US" sz="5400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02762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6727" y="401125"/>
            <a:ext cx="1130034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/>
              <a:t>　　　　按规定，伦敦交通局必须将征收的交通拥堵费</a:t>
            </a:r>
            <a:r>
              <a:rPr lang="zh-CN" altLang="en-US" sz="4400" dirty="0">
                <a:solidFill>
                  <a:srgbClr val="FF0000"/>
                </a:solidFill>
              </a:rPr>
              <a:t>回馈到公共交通的再投资上，改善城市环境、增加道路安全以及发展公共交通</a:t>
            </a:r>
            <a:r>
              <a:rPr lang="zh-CN" altLang="en-US" sz="4400" dirty="0" smtClean="0"/>
              <a:t>。</a:t>
            </a:r>
            <a:endParaRPr lang="en-US" altLang="zh-CN" sz="4400" dirty="0" smtClean="0"/>
          </a:p>
          <a:p>
            <a:r>
              <a:rPr lang="en-US" altLang="zh-CN" sz="4400" dirty="0" smtClean="0">
                <a:solidFill>
                  <a:srgbClr val="FF0000"/>
                </a:solidFill>
              </a:rPr>
              <a:t>2003</a:t>
            </a:r>
            <a:r>
              <a:rPr lang="zh-CN" altLang="en-US" sz="4400" dirty="0">
                <a:solidFill>
                  <a:srgbClr val="FF0000"/>
                </a:solidFill>
              </a:rPr>
              <a:t>年到</a:t>
            </a:r>
            <a:r>
              <a:rPr lang="en-US" altLang="zh-CN" sz="4400" dirty="0">
                <a:solidFill>
                  <a:srgbClr val="FF0000"/>
                </a:solidFill>
              </a:rPr>
              <a:t>2013</a:t>
            </a:r>
            <a:r>
              <a:rPr lang="zh-CN" altLang="en-US" sz="4400" dirty="0" smtClean="0">
                <a:solidFill>
                  <a:srgbClr val="FF0000"/>
                </a:solidFill>
              </a:rPr>
              <a:t>年</a:t>
            </a:r>
            <a:r>
              <a:rPr lang="zh-CN" altLang="en-US" sz="4400" dirty="0" smtClean="0"/>
              <a:t>，拥</a:t>
            </a:r>
            <a:r>
              <a:rPr lang="zh-CN" altLang="en-US" sz="4400" dirty="0"/>
              <a:t>堵费总收入达到</a:t>
            </a:r>
            <a:r>
              <a:rPr lang="en-US" altLang="zh-CN" sz="4400" dirty="0">
                <a:solidFill>
                  <a:srgbClr val="FF0000"/>
                </a:solidFill>
              </a:rPr>
              <a:t>26</a:t>
            </a:r>
            <a:r>
              <a:rPr lang="zh-CN" altLang="en-US" sz="4400" dirty="0">
                <a:solidFill>
                  <a:srgbClr val="FF0000"/>
                </a:solidFill>
              </a:rPr>
              <a:t>亿英镑</a:t>
            </a:r>
            <a:r>
              <a:rPr lang="zh-CN" altLang="en-US" sz="4400" dirty="0" smtClean="0"/>
              <a:t>，</a:t>
            </a:r>
            <a:r>
              <a:rPr lang="en-US" altLang="zh-CN" sz="4400" dirty="0" smtClean="0"/>
              <a:t>46</a:t>
            </a:r>
            <a:r>
              <a:rPr lang="en-US" altLang="zh-CN" sz="4400" dirty="0"/>
              <a:t>%</a:t>
            </a:r>
            <a:r>
              <a:rPr lang="zh-CN" altLang="en-US" sz="4400" dirty="0"/>
              <a:t>重新投入到交通系统建设</a:t>
            </a:r>
            <a:r>
              <a:rPr lang="en-US" altLang="zh-CN" sz="4400" dirty="0" smtClean="0"/>
              <a:t>;</a:t>
            </a:r>
          </a:p>
          <a:p>
            <a:r>
              <a:rPr lang="en-US" altLang="zh-CN" sz="4400" dirty="0" smtClean="0">
                <a:solidFill>
                  <a:srgbClr val="FF0000"/>
                </a:solidFill>
              </a:rPr>
              <a:t>2014</a:t>
            </a:r>
            <a:r>
              <a:rPr lang="zh-CN" altLang="en-US" sz="4400" dirty="0">
                <a:solidFill>
                  <a:srgbClr val="FF0000"/>
                </a:solidFill>
              </a:rPr>
              <a:t>至</a:t>
            </a:r>
            <a:r>
              <a:rPr lang="en-US" altLang="zh-CN" sz="4400" dirty="0" smtClean="0">
                <a:solidFill>
                  <a:srgbClr val="FF0000"/>
                </a:solidFill>
              </a:rPr>
              <a:t>2015</a:t>
            </a:r>
            <a:r>
              <a:rPr lang="zh-CN" altLang="en-US" sz="4400" dirty="0" smtClean="0"/>
              <a:t>，</a:t>
            </a:r>
            <a:r>
              <a:rPr lang="en-US" altLang="zh-CN" sz="4400" dirty="0" smtClean="0">
                <a:solidFill>
                  <a:srgbClr val="FF0000"/>
                </a:solidFill>
              </a:rPr>
              <a:t>2.57</a:t>
            </a:r>
            <a:r>
              <a:rPr lang="zh-CN" altLang="en-US" sz="4400" dirty="0">
                <a:solidFill>
                  <a:srgbClr val="FF0000"/>
                </a:solidFill>
              </a:rPr>
              <a:t>亿英镑</a:t>
            </a:r>
            <a:r>
              <a:rPr lang="zh-CN" altLang="en-US" sz="4400" dirty="0" smtClean="0"/>
              <a:t>，交通</a:t>
            </a:r>
            <a:r>
              <a:rPr lang="zh-CN" altLang="en-US" sz="4400" dirty="0"/>
              <a:t>局年收入的</a:t>
            </a:r>
            <a:r>
              <a:rPr lang="en-US" altLang="zh-CN" sz="4400" dirty="0">
                <a:solidFill>
                  <a:srgbClr val="FF0000"/>
                </a:solidFill>
              </a:rPr>
              <a:t>8.5%</a:t>
            </a:r>
            <a:r>
              <a:rPr lang="zh-CN" altLang="en-US" sz="4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1747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828</Words>
  <Application>Microsoft Office PowerPoint</Application>
  <PresentationFormat>宽屏</PresentationFormat>
  <Paragraphs>29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arial</vt:lpstr>
      <vt:lpstr>Calibri</vt:lpstr>
      <vt:lpstr>Calibri Light</vt:lpstr>
      <vt:lpstr>Office 主题</vt:lpstr>
      <vt:lpstr>拥堵费</vt:lpstr>
      <vt:lpstr>公地的悲剧</vt:lpstr>
      <vt:lpstr>拥堵费筛选的是需求</vt:lpstr>
      <vt:lpstr>新加坡</vt:lpstr>
      <vt:lpstr>PowerPoint 演示文稿</vt:lpstr>
      <vt:lpstr>伦敦</vt:lpstr>
      <vt:lpstr>PowerPoint 演示文稿</vt:lpstr>
      <vt:lpstr>PowerPoint 演示文稿</vt:lpstr>
      <vt:lpstr>PowerPoint 演示文稿</vt:lpstr>
      <vt:lpstr>斯德哥尔摩</vt:lpstr>
      <vt:lpstr>PowerPoint 演示文稿</vt:lpstr>
      <vt:lpstr>PowerPoint 演示文稿</vt:lpstr>
      <vt:lpstr>拥堵费如何使用</vt:lpstr>
      <vt:lpstr>PowerPoint 演示文稿</vt:lpstr>
      <vt:lpstr>征收拥堵费有益于穷人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堵车</dc:title>
  <dc:creator>user</dc:creator>
  <cp:lastModifiedBy>user</cp:lastModifiedBy>
  <cp:revision>52</cp:revision>
  <dcterms:created xsi:type="dcterms:W3CDTF">2017-08-17T13:53:29Z</dcterms:created>
  <dcterms:modified xsi:type="dcterms:W3CDTF">2017-08-17T14:54:47Z</dcterms:modified>
</cp:coreProperties>
</file>