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5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9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7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6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5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0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0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05B4-2139-4F1E-9E51-3064BBDFE32A}" type="datetimeFigureOut">
              <a:rPr lang="zh-CN" altLang="en-US" smtClean="0"/>
              <a:t>2017/7/30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F95F-540A-4C91-9954-A4005FB2B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3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docs/ts/latest/guide/template-syntax.html#property-binding" TargetMode="External"/><Relationship Id="rId2" Type="http://schemas.openxmlformats.org/officeDocument/2006/relationships/hyperlink" Target="https://www.angular.cn/docs/ts/latest/guide/displaying-data.html#interpol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ngular.cn/docs/ts/latest/guide/user-input.html#clic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7505" y="1973071"/>
            <a:ext cx="11691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While the </a:t>
            </a:r>
            <a:r>
              <a:rPr lang="en-US" altLang="zh-CN" b="1" dirty="0"/>
              <a:t>root module</a:t>
            </a:r>
            <a:r>
              <a:rPr lang="en-US" altLang="zh-CN" dirty="0"/>
              <a:t> may be the only module in a small application, most apps have many more </a:t>
            </a:r>
            <a:r>
              <a:rPr lang="en-US" altLang="zh-CN" b="1" dirty="0"/>
              <a:t>feature modules</a:t>
            </a:r>
            <a:r>
              <a:rPr lang="en-US" altLang="zh-CN" dirty="0"/>
              <a:t>, each a cohesive block of code dedicated to an application domain, a workflow, or a closely related set of capabilities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32931" y="518614"/>
            <a:ext cx="9144000" cy="998775"/>
          </a:xfrm>
        </p:spPr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505" y="270575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96B"/>
                </a:solidFill>
                <a:latin typeface="Monaco"/>
              </a:rPr>
              <a:t>@</a:t>
            </a:r>
            <a:r>
              <a:rPr lang="en-US" altLang="zh-CN" dirty="0" err="1">
                <a:solidFill>
                  <a:srgbClr val="00796B"/>
                </a:solidFill>
                <a:latin typeface="Monaco"/>
              </a:rPr>
              <a:t>NgModule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0049" y="3628913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96B"/>
                </a:solidFill>
                <a:latin typeface="Monaco"/>
              </a:rPr>
              <a:t>exports – Module, Pipe, Directive, Component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70049" y="3131908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96B"/>
                </a:solidFill>
                <a:latin typeface="Monaco"/>
              </a:rPr>
              <a:t>declarations – Component, Directive, Pipe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0048" y="41259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96B"/>
                </a:solidFill>
                <a:latin typeface="Monaco"/>
              </a:rPr>
              <a:t>imports - Module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0048" y="4622923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96B"/>
                </a:solidFill>
                <a:latin typeface="Monaco"/>
              </a:rPr>
              <a:t>Providers – global Service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0048" y="517675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96B"/>
                </a:solidFill>
                <a:latin typeface="Monaco"/>
              </a:rPr>
              <a:t>bootstrap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10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32931" y="518614"/>
            <a:ext cx="9144000" cy="998775"/>
          </a:xfrm>
        </p:spPr>
        <p:txBody>
          <a:bodyPr/>
          <a:lstStyle/>
          <a:p>
            <a:r>
              <a:rPr lang="zh-CN" altLang="en-US" dirty="0"/>
              <a:t>装饰器</a:t>
            </a:r>
          </a:p>
        </p:txBody>
      </p:sp>
      <p:sp>
        <p:nvSpPr>
          <p:cNvPr id="4" name="矩形 3"/>
          <p:cNvSpPr/>
          <p:nvPr/>
        </p:nvSpPr>
        <p:spPr>
          <a:xfrm>
            <a:off x="1457164" y="241898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96B"/>
                </a:solidFill>
                <a:latin typeface="Monaco"/>
              </a:rPr>
              <a:t>@</a:t>
            </a:r>
            <a:r>
              <a:rPr lang="en-US" altLang="zh-CN" dirty="0" err="1">
                <a:solidFill>
                  <a:srgbClr val="00796B"/>
                </a:solidFill>
                <a:latin typeface="Monaco"/>
              </a:rPr>
              <a:t>NgModule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510352" y="1755805"/>
            <a:ext cx="10681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55A64"/>
                </a:solidFill>
                <a:latin typeface="Helvetica Neue"/>
              </a:rPr>
              <a:t>装饰器是一个</a:t>
            </a:r>
            <a:r>
              <a:rPr lang="zh-CN" altLang="en-US" b="1" dirty="0">
                <a:solidFill>
                  <a:srgbClr val="455A64"/>
                </a:solidFill>
                <a:latin typeface="Helvetica Neue"/>
              </a:rPr>
              <a:t>函数</a:t>
            </a:r>
            <a:r>
              <a:rPr lang="zh-CN" altLang="en-US" dirty="0">
                <a:solidFill>
                  <a:srgbClr val="455A64"/>
                </a:solidFill>
                <a:latin typeface="Helvetica Neue"/>
              </a:rPr>
              <a:t>，它将元数据添加到类、类成员（属性、方法）和函数参数。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7164" y="3006682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97A7"/>
                </a:solidFill>
                <a:latin typeface="Monaco"/>
              </a:rPr>
              <a:t>@Component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57164" y="359437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@Injectable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57164" y="4182076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796B"/>
                </a:solidFill>
                <a:latin typeface="Monaco"/>
              </a:rPr>
              <a:t>@Pipe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32931" y="4769773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796B"/>
                </a:solidFill>
                <a:latin typeface="Monaco"/>
              </a:rPr>
              <a:t> @Directive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4233" y="241898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zh-CN" altLang="en-US" b="1" dirty="0">
                <a:solidFill>
                  <a:srgbClr val="333333"/>
                </a:solidFill>
                <a:latin typeface="RobotoRegular"/>
              </a:rPr>
              <a:t>类装饰器</a:t>
            </a:r>
            <a:endParaRPr lang="zh-CN" altLang="en-US" b="1" i="0" dirty="0">
              <a:solidFill>
                <a:srgbClr val="333333"/>
              </a:solidFill>
              <a:effectLst/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761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02420" y="14402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546E7A"/>
                </a:solidFill>
                <a:latin typeface="Roboto"/>
              </a:rPr>
              <a:t>  </a:t>
            </a:r>
            <a:endParaRPr lang="en-US" altLang="zh-CN" b="1" dirty="0" smtClean="0">
              <a:solidFill>
                <a:srgbClr val="546E7A"/>
              </a:solidFill>
              <a:latin typeface="Roboto"/>
            </a:endParaRPr>
          </a:p>
          <a:p>
            <a:r>
              <a:rPr lang="en-US" altLang="zh-CN" b="1" dirty="0" smtClean="0">
                <a:solidFill>
                  <a:srgbClr val="546E7A"/>
                </a:solidFill>
                <a:latin typeface="Roboto"/>
              </a:rPr>
              <a:t>@</a:t>
            </a:r>
            <a:r>
              <a:rPr lang="en-US" altLang="zh-CN" b="1" dirty="0">
                <a:solidFill>
                  <a:srgbClr val="546E7A"/>
                </a:solidFill>
                <a:latin typeface="Roboto"/>
              </a:rPr>
              <a:t>Input() </a:t>
            </a:r>
            <a:endParaRPr lang="en-US" altLang="zh-CN" b="1" dirty="0" smtClean="0">
              <a:solidFill>
                <a:srgbClr val="546E7A"/>
              </a:solidFill>
              <a:latin typeface="Roboto"/>
            </a:endParaRPr>
          </a:p>
          <a:p>
            <a:endParaRPr lang="en-US" altLang="zh-CN" b="1" dirty="0">
              <a:solidFill>
                <a:srgbClr val="546E7A"/>
              </a:solidFill>
              <a:latin typeface="Roboto"/>
            </a:endParaRPr>
          </a:p>
          <a:p>
            <a:r>
              <a:rPr lang="en-US" altLang="zh-CN" b="1" dirty="0" smtClean="0">
                <a:solidFill>
                  <a:srgbClr val="546E7A"/>
                </a:solidFill>
                <a:latin typeface="Roboto"/>
              </a:rPr>
              <a:t>@</a:t>
            </a:r>
            <a:r>
              <a:rPr lang="en-US" altLang="zh-CN" b="1" dirty="0">
                <a:solidFill>
                  <a:srgbClr val="546E7A"/>
                </a:solidFill>
                <a:latin typeface="Roboto"/>
              </a:rPr>
              <a:t>Output() </a:t>
            </a:r>
            <a:endParaRPr lang="en-US" altLang="zh-CN" b="1" dirty="0" smtClean="0">
              <a:solidFill>
                <a:srgbClr val="546E7A"/>
              </a:solidFill>
              <a:latin typeface="Roboto"/>
            </a:endParaRPr>
          </a:p>
          <a:p>
            <a:endParaRPr lang="en-US" altLang="zh-CN" b="1" dirty="0">
              <a:solidFill>
                <a:srgbClr val="546E7A"/>
              </a:solidFill>
              <a:latin typeface="Roboto"/>
            </a:endParaRPr>
          </a:p>
          <a:p>
            <a:r>
              <a:rPr lang="en-US" altLang="zh-CN" b="1" dirty="0" smtClean="0">
                <a:solidFill>
                  <a:srgbClr val="546E7A"/>
                </a:solidFill>
                <a:latin typeface="Roboto"/>
              </a:rPr>
              <a:t>@</a:t>
            </a:r>
            <a:r>
              <a:rPr lang="en-US" altLang="zh-CN" b="1" dirty="0" err="1">
                <a:solidFill>
                  <a:srgbClr val="546E7A"/>
                </a:solidFill>
                <a:latin typeface="Roboto"/>
              </a:rPr>
              <a:t>HostBinding</a:t>
            </a:r>
            <a:r>
              <a:rPr lang="en-US" altLang="zh-CN" b="1" dirty="0">
                <a:solidFill>
                  <a:srgbClr val="546E7A"/>
                </a:solidFill>
                <a:latin typeface="Roboto"/>
              </a:rPr>
              <a:t> </a:t>
            </a:r>
            <a:endParaRPr lang="en-US" altLang="zh-CN" b="1" dirty="0" smtClean="0">
              <a:solidFill>
                <a:srgbClr val="546E7A"/>
              </a:solidFill>
              <a:latin typeface="Roboto"/>
            </a:endParaRPr>
          </a:p>
          <a:p>
            <a:endParaRPr lang="en-US" altLang="zh-CN" b="1" dirty="0">
              <a:solidFill>
                <a:srgbClr val="546E7A"/>
              </a:solidFill>
              <a:latin typeface="Roboto"/>
            </a:endParaRPr>
          </a:p>
          <a:p>
            <a:r>
              <a:rPr lang="en-US" altLang="zh-CN" b="1" dirty="0" smtClean="0">
                <a:solidFill>
                  <a:srgbClr val="546E7A"/>
                </a:solidFill>
                <a:latin typeface="Roboto"/>
              </a:rPr>
              <a:t>@</a:t>
            </a:r>
            <a:r>
              <a:rPr lang="en-US" altLang="zh-CN" b="1" dirty="0" err="1">
                <a:solidFill>
                  <a:srgbClr val="546E7A"/>
                </a:solidFill>
                <a:latin typeface="Roboto"/>
              </a:rPr>
              <a:t>HostListener</a:t>
            </a:r>
            <a:r>
              <a:rPr lang="en-US" altLang="zh-CN" b="1" dirty="0">
                <a:solidFill>
                  <a:srgbClr val="546E7A"/>
                </a:solidFill>
                <a:latin typeface="Roboto"/>
              </a:rPr>
              <a:t> </a:t>
            </a:r>
            <a:endParaRPr lang="en-US" altLang="zh-CN" b="1" dirty="0" smtClean="0">
              <a:solidFill>
                <a:srgbClr val="546E7A"/>
              </a:solidFill>
              <a:latin typeface="Roboto"/>
            </a:endParaRPr>
          </a:p>
          <a:p>
            <a:endParaRPr lang="en-US" altLang="zh-CN" b="1" dirty="0">
              <a:solidFill>
                <a:srgbClr val="546E7A"/>
              </a:solidFill>
              <a:latin typeface="Roboto"/>
            </a:endParaRPr>
          </a:p>
          <a:p>
            <a:r>
              <a:rPr lang="en-US" altLang="zh-CN" b="1" dirty="0" smtClean="0">
                <a:solidFill>
                  <a:srgbClr val="546E7A"/>
                </a:solidFill>
                <a:latin typeface="Roboto"/>
              </a:rPr>
              <a:t>@</a:t>
            </a:r>
            <a:r>
              <a:rPr lang="en-US" altLang="zh-CN" b="1" dirty="0" err="1">
                <a:solidFill>
                  <a:srgbClr val="546E7A"/>
                </a:solidFill>
                <a:latin typeface="Roboto"/>
              </a:rPr>
              <a:t>ContentChild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5576" y="439053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zh-CN" altLang="en-US" b="1" dirty="0">
                <a:solidFill>
                  <a:srgbClr val="333333"/>
                </a:solidFill>
                <a:latin typeface="RobotoRegular"/>
              </a:rPr>
              <a:t>属性装饰器</a:t>
            </a:r>
            <a:endParaRPr lang="zh-CN" altLang="en-US" b="1" i="0" dirty="0">
              <a:solidFill>
                <a:srgbClr val="333333"/>
              </a:solidFill>
              <a:effectLst/>
              <a:latin typeface="Roboto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5576" y="3301375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zh-CN" altLang="en-US" b="1" dirty="0">
                <a:solidFill>
                  <a:srgbClr val="333333"/>
                </a:solidFill>
                <a:latin typeface="RobotoRegular"/>
              </a:rPr>
              <a:t>参数装饰器</a:t>
            </a:r>
            <a:endParaRPr lang="zh-CN" altLang="en-US" b="1" i="0" dirty="0">
              <a:solidFill>
                <a:srgbClr val="333333"/>
              </a:solidFill>
              <a:effectLst/>
              <a:latin typeface="RobotoRegular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2420" y="330137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b="1" dirty="0">
                <a:solidFill>
                  <a:srgbClr val="333333"/>
                </a:solidFill>
                <a:latin typeface="RobotoRegular"/>
              </a:rPr>
              <a:t>@Inject</a:t>
            </a:r>
            <a:r>
              <a:rPr lang="zh-CN" altLang="en-US" dirty="0">
                <a:solidFill>
                  <a:srgbClr val="333333"/>
                </a:solidFill>
                <a:latin typeface="RobotoRegular"/>
              </a:rPr>
              <a:t>指定依赖关系的参数装饰器</a:t>
            </a:r>
            <a:r>
              <a:rPr lang="en-US" altLang="zh-CN" dirty="0">
                <a:solidFill>
                  <a:srgbClr val="333333"/>
                </a:solidFill>
                <a:latin typeface="RobotoRegular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RobotoRegular"/>
              </a:rPr>
              <a:t>一般用来注入被标记</a:t>
            </a:r>
            <a:r>
              <a:rPr lang="en-US" altLang="zh-CN" dirty="0">
                <a:solidFill>
                  <a:srgbClr val="333333"/>
                </a:solidFill>
                <a:latin typeface="RobotoRegular"/>
              </a:rPr>
              <a:t>Injectable</a:t>
            </a:r>
            <a:r>
              <a:rPr lang="zh-CN" altLang="en-US" dirty="0">
                <a:solidFill>
                  <a:srgbClr val="333333"/>
                </a:solidFill>
                <a:latin typeface="RobotoRegular"/>
              </a:rPr>
              <a:t>的类</a:t>
            </a:r>
            <a:r>
              <a:rPr lang="en-US" altLang="zh-CN" dirty="0" smtClean="0">
                <a:solidFill>
                  <a:srgbClr val="333333"/>
                </a:solidFill>
                <a:latin typeface="RobotoRegular"/>
              </a:rPr>
              <a:t>)</a:t>
            </a:r>
          </a:p>
          <a:p>
            <a:pPr latinLnBrk="1"/>
            <a:endParaRPr lang="en-US" altLang="zh-CN" dirty="0">
              <a:solidFill>
                <a:srgbClr val="333333"/>
              </a:solidFill>
              <a:latin typeface="RobotoRegular"/>
            </a:endParaRPr>
          </a:p>
          <a:p>
            <a:pPr latinLnBrk="1"/>
            <a:r>
              <a:rPr lang="en-US" altLang="zh-CN" b="1" dirty="0">
                <a:solidFill>
                  <a:srgbClr val="333333"/>
                </a:solidFill>
                <a:latin typeface="RobotoRegular"/>
              </a:rPr>
              <a:t>@Optional</a:t>
            </a:r>
            <a:r>
              <a:rPr lang="zh-CN" altLang="en-US" dirty="0">
                <a:solidFill>
                  <a:srgbClr val="333333"/>
                </a:solidFill>
                <a:latin typeface="RobotoRegular"/>
              </a:rPr>
              <a:t>将依赖项标记为可选的参数元数据</a:t>
            </a:r>
            <a:r>
              <a:rPr lang="en-US" altLang="zh-CN" dirty="0">
                <a:solidFill>
                  <a:srgbClr val="333333"/>
                </a:solidFill>
                <a:latin typeface="RobotoRegular"/>
              </a:rPr>
              <a:t>. </a:t>
            </a:r>
            <a:r>
              <a:rPr lang="zh-CN" altLang="en-US" dirty="0">
                <a:solidFill>
                  <a:srgbClr val="333333"/>
                </a:solidFill>
                <a:latin typeface="RobotoRegular"/>
              </a:rPr>
              <a:t>如果没有找到依赖关系</a:t>
            </a:r>
            <a:r>
              <a:rPr lang="en-US" altLang="zh-CN" dirty="0">
                <a:solidFill>
                  <a:srgbClr val="333333"/>
                </a:solidFill>
                <a:latin typeface="RobotoRegular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RobotoRegular"/>
              </a:rPr>
              <a:t>注射器将提供</a:t>
            </a:r>
            <a:r>
              <a:rPr lang="en-US" altLang="zh-CN" dirty="0" smtClean="0">
                <a:solidFill>
                  <a:srgbClr val="333333"/>
                </a:solidFill>
                <a:latin typeface="RobotoRegular"/>
              </a:rPr>
              <a:t>null</a:t>
            </a:r>
          </a:p>
          <a:p>
            <a:pPr latinLnBrk="1"/>
            <a:endParaRPr lang="en-US" altLang="zh-CN" dirty="0">
              <a:solidFill>
                <a:srgbClr val="333333"/>
              </a:solidFill>
              <a:latin typeface="RobotoRegular"/>
            </a:endParaRPr>
          </a:p>
          <a:p>
            <a:pPr latinLnBrk="1"/>
            <a:r>
              <a:rPr lang="en-US" altLang="zh-CN" b="1" dirty="0">
                <a:solidFill>
                  <a:srgbClr val="333333"/>
                </a:solidFill>
                <a:latin typeface="RobotoRegular"/>
              </a:rPr>
              <a:t>@Self</a:t>
            </a:r>
            <a:r>
              <a:rPr lang="zh-CN" altLang="en-US" dirty="0">
                <a:solidFill>
                  <a:srgbClr val="333333"/>
                </a:solidFill>
                <a:latin typeface="RobotoRegular"/>
              </a:rPr>
              <a:t>指定注射器只能从本身检索依赖</a:t>
            </a:r>
            <a:r>
              <a:rPr lang="zh-CN" altLang="en-US" dirty="0" smtClean="0">
                <a:solidFill>
                  <a:srgbClr val="333333"/>
                </a:solidFill>
                <a:latin typeface="RobotoRegular"/>
              </a:rPr>
              <a:t>关系</a:t>
            </a:r>
            <a:endParaRPr lang="en-US" altLang="zh-CN" dirty="0" smtClean="0">
              <a:solidFill>
                <a:srgbClr val="333333"/>
              </a:solidFill>
              <a:latin typeface="RobotoRegular"/>
            </a:endParaRPr>
          </a:p>
          <a:p>
            <a:pPr latinLnBrk="1"/>
            <a:endParaRPr lang="zh-CN" altLang="en-US" dirty="0">
              <a:solidFill>
                <a:srgbClr val="333333"/>
              </a:solidFill>
              <a:latin typeface="RobotoRegular"/>
            </a:endParaRPr>
          </a:p>
          <a:p>
            <a:pPr latinLnBrk="1"/>
            <a:r>
              <a:rPr lang="en-US" altLang="zh-CN" b="1" dirty="0">
                <a:solidFill>
                  <a:srgbClr val="333333"/>
                </a:solidFill>
                <a:latin typeface="RobotoRegular"/>
              </a:rPr>
              <a:t>@</a:t>
            </a:r>
            <a:r>
              <a:rPr lang="en-US" altLang="zh-CN" b="1" dirty="0" err="1">
                <a:solidFill>
                  <a:srgbClr val="333333"/>
                </a:solidFill>
                <a:latin typeface="RobotoRegular"/>
              </a:rPr>
              <a:t>SkipSelf</a:t>
            </a:r>
            <a:r>
              <a:rPr lang="zh-CN" altLang="en-US" dirty="0">
                <a:solidFill>
                  <a:srgbClr val="333333"/>
                </a:solidFill>
                <a:latin typeface="RobotoRegular"/>
              </a:rPr>
              <a:t>指定注射器只能从父类检索依赖</a:t>
            </a:r>
            <a:r>
              <a:rPr lang="zh-CN" altLang="en-US" dirty="0" smtClean="0">
                <a:solidFill>
                  <a:srgbClr val="333333"/>
                </a:solidFill>
                <a:latin typeface="RobotoRegular"/>
              </a:rPr>
              <a:t>关系</a:t>
            </a:r>
            <a:endParaRPr lang="en-US" altLang="zh-CN" dirty="0" smtClean="0">
              <a:solidFill>
                <a:srgbClr val="333333"/>
              </a:solidFill>
              <a:latin typeface="RobotoRegular"/>
            </a:endParaRPr>
          </a:p>
          <a:p>
            <a:pPr latinLnBrk="1"/>
            <a:endParaRPr lang="zh-CN" altLang="en-US" dirty="0">
              <a:solidFill>
                <a:srgbClr val="333333"/>
              </a:solidFill>
              <a:latin typeface="RobotoRegular"/>
            </a:endParaRPr>
          </a:p>
          <a:p>
            <a:pPr latinLnBrk="1"/>
            <a:r>
              <a:rPr lang="en-US" altLang="zh-CN" b="1" dirty="0">
                <a:solidFill>
                  <a:srgbClr val="333333"/>
                </a:solidFill>
                <a:latin typeface="RobotoRegular"/>
              </a:rPr>
              <a:t>@Host</a:t>
            </a:r>
            <a:r>
              <a:rPr lang="zh-CN" altLang="en-US" dirty="0">
                <a:solidFill>
                  <a:srgbClr val="333333"/>
                </a:solidFill>
                <a:latin typeface="RobotoRegular"/>
              </a:rPr>
              <a:t>按照依赖关系来检索</a:t>
            </a:r>
            <a:endParaRPr lang="zh-CN" altLang="en-US" b="0" i="0" dirty="0">
              <a:solidFill>
                <a:srgbClr val="333333"/>
              </a:solidFill>
              <a:effectLst/>
              <a:latin typeface="Roboto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0335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7505" y="1973071"/>
            <a:ext cx="11691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 </a:t>
            </a:r>
            <a:r>
              <a:rPr lang="en-US" altLang="zh-CN" b="1" dirty="0"/>
              <a:t>component</a:t>
            </a:r>
            <a:r>
              <a:rPr lang="en-US" altLang="zh-CN" dirty="0"/>
              <a:t> controls a patch of screen called a </a:t>
            </a:r>
            <a:r>
              <a:rPr lang="en-US" altLang="zh-CN" b="1" dirty="0"/>
              <a:t>view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291988" y="450376"/>
            <a:ext cx="9144000" cy="1039718"/>
          </a:xfrm>
        </p:spPr>
        <p:txBody>
          <a:bodyPr/>
          <a:lstStyle/>
          <a:p>
            <a:r>
              <a:rPr lang="zh-CN" altLang="en-US" dirty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4436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291988" y="450376"/>
            <a:ext cx="9144000" cy="1039718"/>
          </a:xfrm>
        </p:spPr>
        <p:txBody>
          <a:bodyPr/>
          <a:lstStyle/>
          <a:p>
            <a:r>
              <a:rPr lang="zh-CN" altLang="en-US" b="1" dirty="0"/>
              <a:t>元数据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919793" y="1620250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Metadata tells Angular how to process a class.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2606" y="2119738"/>
            <a:ext cx="1102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In </a:t>
            </a:r>
            <a:r>
              <a:rPr lang="en-US" altLang="zh-CN" dirty="0" err="1">
                <a:solidFill>
                  <a:srgbClr val="546E7A"/>
                </a:solidFill>
                <a:latin typeface="Helvetica Neue"/>
              </a:rPr>
              <a:t>TypeScript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, you attach metadata by using a 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decorator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97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291988" y="450376"/>
            <a:ext cx="9144000" cy="1039718"/>
          </a:xfrm>
        </p:spPr>
        <p:txBody>
          <a:bodyPr/>
          <a:lstStyle/>
          <a:p>
            <a:r>
              <a:rPr lang="zh-CN" altLang="en-US" b="1" dirty="0"/>
              <a:t>数据绑定</a:t>
            </a:r>
          </a:p>
        </p:txBody>
      </p:sp>
      <p:sp>
        <p:nvSpPr>
          <p:cNvPr id="6" name="矩形 5"/>
          <p:cNvSpPr/>
          <p:nvPr/>
        </p:nvSpPr>
        <p:spPr>
          <a:xfrm>
            <a:off x="532263" y="1633898"/>
            <a:ext cx="1142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1976D2"/>
                </a:solidFill>
                <a:latin typeface="Helvetica Neue"/>
                <a:hlinkClick r:id="rId2"/>
              </a:rPr>
              <a:t>Interpolation</a:t>
            </a:r>
            <a:r>
              <a:rPr lang="en-US" altLang="zh-CN" b="1" dirty="0" smtClean="0">
                <a:solidFill>
                  <a:srgbClr val="1976D2"/>
                </a:solidFill>
                <a:latin typeface="Helvetica Neue"/>
              </a:rPr>
              <a:t> - </a:t>
            </a:r>
            <a:r>
              <a:rPr lang="zh-CN" altLang="en-US" b="1" dirty="0" smtClean="0">
                <a:hlinkClick r:id="rId2"/>
              </a:rPr>
              <a:t>插值表达式</a:t>
            </a:r>
            <a:r>
              <a:rPr lang="zh-CN" altLang="en-US" b="1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{{</a:t>
            </a:r>
            <a:r>
              <a:rPr lang="en-US" altLang="zh-CN" dirty="0">
                <a:solidFill>
                  <a:srgbClr val="FF0000"/>
                </a:solidFill>
              </a:rPr>
              <a:t>hero.name</a:t>
            </a:r>
            <a:r>
              <a:rPr lang="en-US" altLang="zh-CN" dirty="0" smtClean="0">
                <a:solidFill>
                  <a:srgbClr val="FF0000"/>
                </a:solidFill>
              </a:rPr>
              <a:t>}}</a:t>
            </a:r>
            <a:r>
              <a:rPr lang="zh-CN" altLang="en-US" dirty="0" smtClean="0"/>
              <a:t>， 显示值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2263" y="2106091"/>
            <a:ext cx="1142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b="1" dirty="0">
                <a:hlinkClick r:id="rId3"/>
              </a:rPr>
              <a:t>property binding</a:t>
            </a:r>
            <a:r>
              <a:rPr lang="en-US" altLang="zh-CN" b="1" dirty="0" smtClean="0">
                <a:solidFill>
                  <a:srgbClr val="1976D2"/>
                </a:solidFill>
                <a:latin typeface="Helvetica Neue"/>
              </a:rPr>
              <a:t> -</a:t>
            </a:r>
            <a:r>
              <a:rPr lang="zh-CN" altLang="en-US" b="1" dirty="0">
                <a:hlinkClick r:id="rId3"/>
              </a:rPr>
              <a:t>属性</a:t>
            </a:r>
            <a:r>
              <a:rPr lang="zh-CN" altLang="en-US" b="1" dirty="0" smtClean="0">
                <a:hlinkClick r:id="rId3"/>
              </a:rPr>
              <a:t>绑定</a:t>
            </a:r>
            <a:r>
              <a:rPr lang="zh-CN" altLang="en-US" b="1" dirty="0" smtClean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>
                <a:solidFill>
                  <a:srgbClr val="FF0000"/>
                </a:solidFill>
              </a:rPr>
              <a:t>hero</a:t>
            </a:r>
            <a:r>
              <a:rPr lang="en-US" altLang="zh-CN" dirty="0" smtClean="0">
                <a:solidFill>
                  <a:srgbClr val="FF0000"/>
                </a:solidFill>
              </a:rPr>
              <a:t>] </a:t>
            </a:r>
            <a:r>
              <a:rPr lang="zh-CN" altLang="en-US" dirty="0" smtClean="0"/>
              <a:t>， 把父组件的值传到子组件的属性中去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2263" y="2578284"/>
            <a:ext cx="1142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 </a:t>
            </a:r>
            <a:r>
              <a:rPr lang="en-US" altLang="zh-CN" b="1" dirty="0">
                <a:hlinkClick r:id="rId4"/>
              </a:rPr>
              <a:t>event </a:t>
            </a:r>
            <a:r>
              <a:rPr lang="en-US" altLang="zh-CN" b="1" dirty="0" smtClean="0">
                <a:hlinkClick r:id="rId4"/>
              </a:rPr>
              <a:t>binding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1976D2"/>
                </a:solidFill>
                <a:latin typeface="Helvetica Neue"/>
              </a:rPr>
              <a:t>-</a:t>
            </a:r>
            <a:r>
              <a:rPr lang="zh-CN" altLang="en-US" b="1" dirty="0" smtClean="0">
                <a:hlinkClick r:id="rId3"/>
              </a:rPr>
              <a:t>事件绑定</a:t>
            </a:r>
            <a:r>
              <a:rPr lang="zh-CN" altLang="en-US" b="1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click)</a:t>
            </a:r>
            <a:r>
              <a:rPr lang="zh-CN" altLang="en-US" dirty="0" smtClean="0"/>
              <a:t>， 调用组件方法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2263" y="3050477"/>
            <a:ext cx="1142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 </a:t>
            </a:r>
            <a:r>
              <a:rPr lang="en-US" altLang="zh-CN" b="1" dirty="0"/>
              <a:t>Two-way </a:t>
            </a:r>
            <a:r>
              <a:rPr lang="en-US" altLang="zh-CN" b="1" dirty="0"/>
              <a:t>data </a:t>
            </a:r>
            <a:r>
              <a:rPr lang="en-US" altLang="zh-CN" b="1" dirty="0" smtClean="0"/>
              <a:t>binding - </a:t>
            </a:r>
            <a:r>
              <a:rPr lang="zh-CN" altLang="en-US" b="1" dirty="0" smtClean="0"/>
              <a:t>双向</a:t>
            </a:r>
            <a:r>
              <a:rPr lang="zh-CN" altLang="en-US" b="1" dirty="0"/>
              <a:t>数据</a:t>
            </a:r>
            <a:r>
              <a:rPr lang="zh-CN" altLang="en-US" b="1" dirty="0" smtClean="0"/>
              <a:t>绑定 </a:t>
            </a:r>
            <a:r>
              <a:rPr lang="en-US" altLang="zh-CN" b="1" dirty="0" smtClean="0"/>
              <a:t>[</a:t>
            </a:r>
            <a:r>
              <a:rPr lang="en-US" altLang="zh-CN" b="1" dirty="0"/>
              <a:t>(</a:t>
            </a:r>
            <a:r>
              <a:rPr lang="zh-CN" altLang="zh-CN" dirty="0" smtClean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ngModel</a:t>
            </a:r>
            <a:r>
              <a:rPr lang="en-US" altLang="zh-CN" dirty="0" smtClean="0">
                <a:solidFill>
                  <a:srgbClr val="00796B"/>
                </a:solidFill>
                <a:latin typeface="Arial Unicode MS" panose="020B0604020202020204" pitchFamily="34" charset="-122"/>
                <a:ea typeface="Monaco"/>
              </a:rPr>
              <a:t>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72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291988" y="450376"/>
            <a:ext cx="9144000" cy="1039718"/>
          </a:xfrm>
        </p:spPr>
        <p:txBody>
          <a:bodyPr>
            <a:normAutofit/>
          </a:bodyPr>
          <a:lstStyle/>
          <a:p>
            <a:r>
              <a:rPr lang="zh-CN" altLang="en-US" dirty="0"/>
              <a:t>模板语法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9558" y="1727553"/>
            <a:ext cx="63466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*ngFor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{{hero.name}}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(click)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[hero]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&lt;hero-detail&gt;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8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291988" y="450376"/>
            <a:ext cx="9144000" cy="1039718"/>
          </a:xfrm>
        </p:spPr>
        <p:txBody>
          <a:bodyPr>
            <a:normAutofit fontScale="90000"/>
          </a:bodyPr>
          <a:lstStyle/>
          <a:p>
            <a:r>
              <a:rPr lang="zh-CN" altLang="en-US" cap="all" dirty="0"/>
              <a:t>生命周期钩子</a:t>
            </a:r>
            <a:br>
              <a:rPr lang="zh-CN" altLang="en-US" cap="all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6700" dirty="0"/>
              <a:t>生命周期钩子</a:t>
            </a:r>
            <a:endParaRPr lang="zh-CN" altLang="en-US" sz="6700" dirty="0"/>
          </a:p>
        </p:txBody>
      </p:sp>
    </p:spTree>
    <p:extLst>
      <p:ext uri="{BB962C8B-B14F-4D97-AF65-F5344CB8AC3E}">
        <p14:creationId xmlns:p14="http://schemas.microsoft.com/office/powerpoint/2010/main" val="245636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200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Helvetica Neue</vt:lpstr>
      <vt:lpstr>Monaco</vt:lpstr>
      <vt:lpstr>Roboto</vt:lpstr>
      <vt:lpstr>RobotoRegular</vt:lpstr>
      <vt:lpstr>宋体</vt:lpstr>
      <vt:lpstr>Arial</vt:lpstr>
      <vt:lpstr>Calibri</vt:lpstr>
      <vt:lpstr>Calibri Light</vt:lpstr>
      <vt:lpstr>Office 主题</vt:lpstr>
      <vt:lpstr>模块</vt:lpstr>
      <vt:lpstr>装饰器</vt:lpstr>
      <vt:lpstr>PowerPoint 演示文稿</vt:lpstr>
      <vt:lpstr>组件</vt:lpstr>
      <vt:lpstr>元数据</vt:lpstr>
      <vt:lpstr>数据绑定</vt:lpstr>
      <vt:lpstr>模板语法</vt:lpstr>
      <vt:lpstr>生命周期钩子     生命周期钩子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 </dc:title>
  <dc:creator>user</dc:creator>
  <cp:lastModifiedBy>user</cp:lastModifiedBy>
  <cp:revision>55</cp:revision>
  <dcterms:created xsi:type="dcterms:W3CDTF">2017-07-30T08:01:04Z</dcterms:created>
  <dcterms:modified xsi:type="dcterms:W3CDTF">2017-07-30T11:34:08Z</dcterms:modified>
</cp:coreProperties>
</file>