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9" r:id="rId6"/>
    <p:sldId id="261" r:id="rId7"/>
    <p:sldId id="263" r:id="rId8"/>
    <p:sldId id="283" r:id="rId9"/>
    <p:sldId id="266" r:id="rId10"/>
    <p:sldId id="267" r:id="rId11"/>
    <p:sldId id="265" r:id="rId12"/>
    <p:sldId id="268" r:id="rId13"/>
    <p:sldId id="271" r:id="rId14"/>
    <p:sldId id="272" r:id="rId15"/>
    <p:sldId id="273" r:id="rId16"/>
    <p:sldId id="274" r:id="rId17"/>
    <p:sldId id="280" r:id="rId18"/>
    <p:sldId id="275" r:id="rId19"/>
    <p:sldId id="269" r:id="rId20"/>
    <p:sldId id="282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6200-9807-4018-8796-BC5AE1675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3296A6-639E-490C-934C-E91E0240A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5A937-2103-48E8-96F4-FA23BAF7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4EE05-29D4-4895-BAC5-8D8A2AAE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4BAB9-A706-4038-AF94-E57F3A86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115A-6AFC-4294-84CE-9A3F4DD7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A3E64-FD47-40F2-AACE-747A75B1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D2ED0-F078-41EE-9900-EFC08F74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C286C-E398-4C2E-B912-04AEC254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53EB9-8E94-43D0-BC05-5721D509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EC9D53-4DFE-40C5-93F7-D653FF9BC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C49C5-F2F3-4BD4-842A-C787F4CCA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E4FE-63C2-436F-947B-A4631D72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4422-878F-4A1C-B0BC-AAD891A2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2D9D5-0B54-4ED7-81F4-879A2AA1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2EC1-7A67-4565-BCD5-0992D92B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BB345-2AF9-40F2-B9F8-A3A16475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8BED7-152E-4C8D-A910-F92AB470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5E81E-E2F4-4B3F-A51E-139B2FC1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A8B56-245D-4F55-8BBB-179CEE06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3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3850C-B90F-47B7-AD78-7B40F5A9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48069-9302-43AB-A53A-8A46AE3D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9009B-80F6-4229-BC25-B061416A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00564-975D-4966-BC3B-AA9074B4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DCF81-4338-47A4-BB8F-57AC748F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7006-5B07-407D-B9D9-4347D3CF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D2332-A5A9-42B1-BE61-964878E5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910F25-F378-4F76-9C6B-EF3F18973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2FAE3-F601-4C18-BA15-DA10BD4E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30657-82CE-4535-9BE9-DC260F9C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F91C7-A2B0-4FE4-99C8-7B081C9F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4A5F-CF13-484E-936E-AF768FC9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02E50-78D7-423B-B432-5C2505FE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75776A-C39A-4C21-B20C-241BE1CB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619FDF-9A88-4880-85EC-A13B9CB2D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8F0FC-7793-49C6-ABF1-75CA11076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1C895D-95F9-4331-8DD7-8EAA1E4A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ED19DF-A9D0-4973-A857-3303AA5D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2DCE6-6C1E-4E01-AC32-F4BAA4D9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50BDC-283F-4563-9B7C-FA48F25B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9A981-BE5F-4425-BD9D-F07F435D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BF5ADA-CEA1-4DC0-BDDE-3D26B055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FEB875-2FB9-4801-9FE5-4ADD729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7EDBD-9C66-4A28-8877-CB8F2AB0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81FA5-8054-4F1A-91B5-9D8204B9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6D900-35F9-401E-A177-17D952C4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4AC50-F16F-40F2-8E0F-77495236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11214-B491-4646-86B1-1A9DDA7A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148D7-3260-40E7-88A8-2B235683F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6602D-DC74-4389-B4BF-7C1B1D35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5D48D-FEB4-44E8-A99D-EC20DEC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C7909-7764-41B3-8224-3E7B5F5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A46BA-4BC6-4179-89E5-E1ADAC1C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E12E6-7343-4844-8762-408849E14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7E638-B1FE-42D3-8913-1CFC9D23A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0DA42-7435-406F-8967-8C85AD37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0D3A2-39F1-4D5C-92F6-A585F81F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2CE0E-B80B-4CF0-BCE7-DBDF1488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61821F-37C1-4463-9153-12E26E5E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880B9-69DB-42BC-BC5A-3E027FCF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347DA-768A-4636-91D1-7A3F0528D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D032-4946-4D7A-81FB-46C4DCCB675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88364-E2AC-4CF8-8F22-30C8EC114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F6B04-AF26-49CB-BB88-76EAC64E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0510-7D8C-4A78-B1B6-406902D4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51cto.com/art/201906/597963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65046-4B28-4FC7-9708-BF3715EA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1519"/>
            <a:ext cx="9144000" cy="1146591"/>
          </a:xfrm>
        </p:spPr>
        <p:txBody>
          <a:bodyPr/>
          <a:lstStyle/>
          <a:p>
            <a:r>
              <a:rPr lang="zh-CN" altLang="en-US" dirty="0"/>
              <a:t>微服务通信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1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772561" y="543339"/>
            <a:ext cx="19976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AMQP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69FA6E-8942-40FD-8EBA-0D09033AEA08}"/>
              </a:ext>
            </a:extLst>
          </p:cNvPr>
          <p:cNvSpPr/>
          <p:nvPr/>
        </p:nvSpPr>
        <p:spPr>
          <a:xfrm>
            <a:off x="1798320" y="1490008"/>
            <a:ext cx="8595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AMQP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，即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Advanced Message Queuing Protocol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，高级消息队列协议，是应用层协议的一个开放标准，为面向消息的中间件设计。消息中间件主要用于组件之间的解耦，消息的发送者无需知道消息使用者的存在，反之亦然。 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AMQP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的主要特征是面向消息、队列、路由（包括点对点和发布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/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订阅）、可靠性、安全。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049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617069" y="571474"/>
            <a:ext cx="29578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R</a:t>
            </a:r>
            <a:r>
              <a:rPr lang="en-US" altLang="zh-CN" sz="4800" dirty="0">
                <a:solidFill>
                  <a:srgbClr val="333333"/>
                </a:solidFill>
                <a:latin typeface="arial" panose="020B0604020202020204" pitchFamily="34" charset="0"/>
              </a:rPr>
              <a:t>abbitMQ</a:t>
            </a:r>
            <a:endParaRPr lang="en-US" sz="4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522659-57D8-40E8-BAA0-EF97F87F8441}"/>
              </a:ext>
            </a:extLst>
          </p:cNvPr>
          <p:cNvSpPr/>
          <p:nvPr/>
        </p:nvSpPr>
        <p:spPr>
          <a:xfrm>
            <a:off x="2429021" y="1669757"/>
            <a:ext cx="7333957" cy="2367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RabbitMQ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是一个开源的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AMQP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实现，服务器端用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Erlang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语言编写，支持多种客户端，如：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Python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Ruby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.NET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Java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JMS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C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PHP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ActionScript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XMPP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STOMP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等，支持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AJAX</a:t>
            </a:r>
            <a:r>
              <a:rPr lang="zh-CN" altLang="en-US" sz="2400" dirty="0">
                <a:solidFill>
                  <a:srgbClr val="333333"/>
                </a:solidFill>
                <a:latin typeface="PingFangSC"/>
              </a:rPr>
              <a:t>。用于在分布式系统中存储转发消息，在易用性、扩展性、高可用性等方面表现不俗。</a:t>
            </a:r>
            <a:endParaRPr lang="en-US" sz="2400" dirty="0">
              <a:solidFill>
                <a:srgbClr val="333333"/>
              </a:solidFill>
              <a:latin typeface="PingFangSC"/>
            </a:endParaRPr>
          </a:p>
        </p:txBody>
      </p:sp>
    </p:spTree>
    <p:extLst>
      <p:ext uri="{BB962C8B-B14F-4D97-AF65-F5344CB8AC3E}">
        <p14:creationId xmlns:p14="http://schemas.microsoft.com/office/powerpoint/2010/main" val="351955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662752" y="810624"/>
            <a:ext cx="20361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Queue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D2C115-CC84-415D-8FBE-5001AFD13319}"/>
              </a:ext>
            </a:extLst>
          </p:cNvPr>
          <p:cNvSpPr/>
          <p:nvPr/>
        </p:nvSpPr>
        <p:spPr>
          <a:xfrm>
            <a:off x="2289097" y="1837564"/>
            <a:ext cx="570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SC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（队列）是</a:t>
            </a:r>
            <a:r>
              <a:rPr lang="en-US" altLang="zh-CN" dirty="0">
                <a:solidFill>
                  <a:srgbClr val="333333"/>
                </a:solidFill>
                <a:latin typeface="PingFangSC"/>
              </a:rPr>
              <a:t>RabbitMQ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的内部对象，用于存储消息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CABCAD-B40A-4B78-BA00-AA292100CBAE}"/>
              </a:ext>
            </a:extLst>
          </p:cNvPr>
          <p:cNvSpPr/>
          <p:nvPr/>
        </p:nvSpPr>
        <p:spPr>
          <a:xfrm>
            <a:off x="2289096" y="2346567"/>
            <a:ext cx="9218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SC"/>
              </a:rPr>
              <a:t>RabbitMQ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中的消息都只能存储在</a:t>
            </a:r>
            <a:r>
              <a:rPr lang="en-US" altLang="zh-CN" dirty="0">
                <a:solidFill>
                  <a:srgbClr val="333333"/>
                </a:solidFill>
                <a:latin typeface="PingFangSC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中，生产者生产消息并最终投递到</a:t>
            </a:r>
            <a:r>
              <a:rPr lang="en-US" altLang="zh-CN" dirty="0">
                <a:solidFill>
                  <a:srgbClr val="333333"/>
                </a:solidFill>
                <a:latin typeface="PingFangSC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中，消费者可以从</a:t>
            </a:r>
            <a:r>
              <a:rPr lang="en-US" altLang="zh-CN" dirty="0">
                <a:solidFill>
                  <a:srgbClr val="333333"/>
                </a:solidFill>
                <a:latin typeface="PingFangSC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中获取消息并消费。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7DAF5C-CAB7-43B7-B416-753777D8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96" y="3202909"/>
            <a:ext cx="3904762" cy="80952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BC9E0AA-3144-49AB-8DF1-34F1CE44AA33}"/>
              </a:ext>
            </a:extLst>
          </p:cNvPr>
          <p:cNvSpPr/>
          <p:nvPr/>
        </p:nvSpPr>
        <p:spPr>
          <a:xfrm>
            <a:off x="2393223" y="4204856"/>
            <a:ext cx="4103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PingFangSC"/>
              </a:rPr>
              <a:t>Message acknowledgment  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回执</a:t>
            </a:r>
            <a:endParaRPr lang="en-US" b="0" i="0" dirty="0">
              <a:solidFill>
                <a:srgbClr val="333333"/>
              </a:solidFill>
              <a:effectLst/>
              <a:latin typeface="PingFangSC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26EBF0-1025-4F28-A835-26FF15C5312E}"/>
              </a:ext>
            </a:extLst>
          </p:cNvPr>
          <p:cNvSpPr/>
          <p:nvPr/>
        </p:nvSpPr>
        <p:spPr>
          <a:xfrm>
            <a:off x="2393223" y="4666521"/>
            <a:ext cx="3534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PingFangSC"/>
              </a:rPr>
              <a:t>Message durability 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可持久化</a:t>
            </a:r>
            <a:endParaRPr lang="en-US" b="0" i="0" dirty="0">
              <a:solidFill>
                <a:srgbClr val="333333"/>
              </a:solidFill>
              <a:effectLst/>
              <a:latin typeface="PingFangSC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AB2743-D5A9-43CE-943D-3F6FD6136CE4}"/>
              </a:ext>
            </a:extLst>
          </p:cNvPr>
          <p:cNvSpPr/>
          <p:nvPr/>
        </p:nvSpPr>
        <p:spPr>
          <a:xfrm>
            <a:off x="2393223" y="5128186"/>
            <a:ext cx="597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PingFangSC"/>
              </a:rPr>
              <a:t>Prefetch count</a:t>
            </a:r>
            <a:r>
              <a:rPr lang="en-US" dirty="0">
                <a:solidFill>
                  <a:srgbClr val="333333"/>
                </a:solidFill>
                <a:latin typeface="PingFangSC"/>
              </a:rPr>
              <a:t>  </a:t>
            </a:r>
            <a:r>
              <a:rPr lang="en-US" altLang="zh-CN" dirty="0"/>
              <a:t>Queue</a:t>
            </a:r>
            <a:r>
              <a:rPr lang="zh-CN" altLang="en-US" dirty="0"/>
              <a:t>每次发送给每个消费者的消息数</a:t>
            </a:r>
            <a:endParaRPr lang="en-US" b="0" i="0" dirty="0">
              <a:solidFill>
                <a:srgbClr val="333333"/>
              </a:solidFill>
              <a:effectLst/>
              <a:latin typeface="PingFangSC"/>
            </a:endParaRPr>
          </a:p>
        </p:txBody>
      </p:sp>
    </p:spTree>
    <p:extLst>
      <p:ext uri="{BB962C8B-B14F-4D97-AF65-F5344CB8AC3E}">
        <p14:creationId xmlns:p14="http://schemas.microsoft.com/office/powerpoint/2010/main" val="336881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662752" y="810624"/>
            <a:ext cx="29258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Exchange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92C8BD-D909-438F-AC27-BCC676E6E61B}"/>
              </a:ext>
            </a:extLst>
          </p:cNvPr>
          <p:cNvSpPr/>
          <p:nvPr/>
        </p:nvSpPr>
        <p:spPr>
          <a:xfrm>
            <a:off x="1661365" y="1924149"/>
            <a:ext cx="9241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SC"/>
              </a:rPr>
              <a:t>生产者将消息发送到</a:t>
            </a:r>
            <a:r>
              <a:rPr lang="en-US" altLang="zh-CN" dirty="0">
                <a:solidFill>
                  <a:srgbClr val="333333"/>
                </a:solidFill>
                <a:latin typeface="PingFangSC"/>
              </a:rPr>
              <a:t>Exchange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，由</a:t>
            </a:r>
            <a:r>
              <a:rPr lang="en-US" altLang="zh-CN" dirty="0">
                <a:solidFill>
                  <a:srgbClr val="333333"/>
                </a:solidFill>
                <a:latin typeface="PingFangSC"/>
              </a:rPr>
              <a:t>Exchange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将消息路由到一个或多个</a:t>
            </a:r>
            <a:r>
              <a:rPr lang="en-US" altLang="zh-CN" dirty="0">
                <a:solidFill>
                  <a:srgbClr val="333333"/>
                </a:solidFill>
                <a:latin typeface="PingFangSC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PingFangSC"/>
              </a:rPr>
              <a:t>中（或者丢弃）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357E99-0793-4ADA-8FD3-008E3B6D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020" y="2293481"/>
            <a:ext cx="4363264" cy="177488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5C0D231-BEF6-4702-A8D7-DE6726B3E047}"/>
              </a:ext>
            </a:extLst>
          </p:cNvPr>
          <p:cNvSpPr/>
          <p:nvPr/>
        </p:nvSpPr>
        <p:spPr>
          <a:xfrm>
            <a:off x="1661365" y="4206867"/>
            <a:ext cx="3264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routing key </a:t>
            </a:r>
            <a:r>
              <a:rPr lang="zh-CN" altLang="en-US" dirty="0"/>
              <a:t>消息的路由规则</a:t>
            </a:r>
            <a:endParaRPr lang="en-US" b="0" i="0" dirty="0">
              <a:solidFill>
                <a:srgbClr val="333333"/>
              </a:solidFill>
              <a:effectLst/>
              <a:latin typeface="PingFangSC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9FE8C5-536F-481F-84FA-9A3A806705E9}"/>
              </a:ext>
            </a:extLst>
          </p:cNvPr>
          <p:cNvSpPr/>
          <p:nvPr/>
        </p:nvSpPr>
        <p:spPr>
          <a:xfrm>
            <a:off x="1661365" y="4668532"/>
            <a:ext cx="4140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Binding </a:t>
            </a:r>
            <a:r>
              <a:rPr lang="zh-CN" altLang="en-US" dirty="0"/>
              <a:t> 将</a:t>
            </a:r>
            <a:r>
              <a:rPr lang="en-US" altLang="zh-CN" dirty="0"/>
              <a:t>Exchange</a:t>
            </a:r>
            <a:r>
              <a:rPr lang="zh-CN" altLang="en-US" dirty="0"/>
              <a:t>与</a:t>
            </a:r>
            <a:r>
              <a:rPr lang="en-US" altLang="zh-CN" dirty="0"/>
              <a:t>Queue</a:t>
            </a:r>
            <a:r>
              <a:rPr lang="zh-CN" altLang="en-US" dirty="0"/>
              <a:t>关联起来</a:t>
            </a:r>
            <a:endParaRPr lang="en-US" b="0" i="0" dirty="0">
              <a:solidFill>
                <a:srgbClr val="333333"/>
              </a:solidFill>
              <a:effectLst/>
              <a:latin typeface="PingFangSC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D61541-C711-43E6-9819-2A07670EA76F}"/>
              </a:ext>
            </a:extLst>
          </p:cNvPr>
          <p:cNvSpPr/>
          <p:nvPr/>
        </p:nvSpPr>
        <p:spPr>
          <a:xfrm>
            <a:off x="1661365" y="5177601"/>
            <a:ext cx="1734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Binding key </a:t>
            </a:r>
            <a:r>
              <a:rPr lang="zh-CN" altLang="en-US" dirty="0"/>
              <a:t> </a:t>
            </a:r>
            <a:endParaRPr lang="en-US" b="0" i="0" dirty="0">
              <a:solidFill>
                <a:srgbClr val="333333"/>
              </a:solidFill>
              <a:effectLst/>
              <a:latin typeface="PingFangSC"/>
            </a:endParaRPr>
          </a:p>
        </p:txBody>
      </p:sp>
    </p:spTree>
    <p:extLst>
      <p:ext uri="{BB962C8B-B14F-4D97-AF65-F5344CB8AC3E}">
        <p14:creationId xmlns:p14="http://schemas.microsoft.com/office/powerpoint/2010/main" val="124083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3730705" y="746904"/>
            <a:ext cx="47305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Exchange Types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E4181-58A3-473D-8263-694D264D4FD1}"/>
              </a:ext>
            </a:extLst>
          </p:cNvPr>
          <p:cNvSpPr/>
          <p:nvPr/>
        </p:nvSpPr>
        <p:spPr>
          <a:xfrm>
            <a:off x="1660619" y="1840927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333333"/>
                </a:solidFill>
                <a:latin typeface="PingFangSC"/>
              </a:rPr>
              <a:t>fanout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 </a:t>
            </a:r>
            <a:r>
              <a:rPr lang="zh-CN" altLang="en-US" dirty="0"/>
              <a:t> </a:t>
            </a:r>
            <a:r>
              <a:rPr lang="zh-CN" altLang="en-US" sz="2000" dirty="0"/>
              <a:t>发送消息到所有与它绑定的</a:t>
            </a:r>
            <a:r>
              <a:rPr lang="en-US" sz="2000" dirty="0"/>
              <a:t>Queue</a:t>
            </a:r>
            <a:r>
              <a:rPr lang="zh-CN" altLang="en-US" sz="2000" dirty="0"/>
              <a:t>中</a:t>
            </a:r>
            <a:endParaRPr lang="en-US" b="0" i="0" dirty="0">
              <a:solidFill>
                <a:srgbClr val="333333"/>
              </a:solidFill>
              <a:effectLst/>
              <a:latin typeface="PingFangS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FEB0DD-0D76-44F6-BB07-3003A9C4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74" y="2688728"/>
            <a:ext cx="5276712" cy="256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2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3730705" y="746904"/>
            <a:ext cx="47305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Exchange Types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B15E1-9A4B-40DC-94B9-E35490A36D95}"/>
              </a:ext>
            </a:extLst>
          </p:cNvPr>
          <p:cNvSpPr/>
          <p:nvPr/>
        </p:nvSpPr>
        <p:spPr>
          <a:xfrm>
            <a:off x="1688755" y="2026535"/>
            <a:ext cx="719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333333"/>
                </a:solidFill>
                <a:latin typeface="PingFangSC"/>
              </a:rPr>
              <a:t>direct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sz="2000" dirty="0"/>
              <a:t>发送消息</a:t>
            </a:r>
            <a:r>
              <a:rPr lang="en-US" sz="2000" dirty="0"/>
              <a:t>binding key</a:t>
            </a:r>
            <a:r>
              <a:rPr lang="zh-CN" altLang="en-US" sz="2000" dirty="0"/>
              <a:t>与</a:t>
            </a:r>
            <a:r>
              <a:rPr lang="en-US" sz="2000" dirty="0"/>
              <a:t>routing key</a:t>
            </a:r>
            <a:r>
              <a:rPr lang="zh-CN" altLang="en-US" sz="2000" dirty="0"/>
              <a:t>完全匹配的</a:t>
            </a:r>
            <a:r>
              <a:rPr lang="en-US" sz="2000" dirty="0"/>
              <a:t>Queue</a:t>
            </a:r>
            <a:r>
              <a:rPr lang="zh-CN" altLang="en-US" sz="2000" dirty="0"/>
              <a:t>中</a:t>
            </a:r>
            <a:endParaRPr lang="en-US" b="0" i="0" dirty="0">
              <a:solidFill>
                <a:srgbClr val="333333"/>
              </a:solidFill>
              <a:effectLst/>
              <a:latin typeface="PingFangSC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902BBB-DC71-47F1-A9C2-F841183D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05" y="2908495"/>
            <a:ext cx="6736286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5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3730705" y="746904"/>
            <a:ext cx="47305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Exchange Types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B15E1-9A4B-40DC-94B9-E35490A36D95}"/>
              </a:ext>
            </a:extLst>
          </p:cNvPr>
          <p:cNvSpPr/>
          <p:nvPr/>
        </p:nvSpPr>
        <p:spPr>
          <a:xfrm>
            <a:off x="1688755" y="1762332"/>
            <a:ext cx="4362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333333"/>
                </a:solidFill>
                <a:latin typeface="PingFangSC"/>
              </a:rPr>
              <a:t>topic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sz="2000" dirty="0"/>
              <a:t>类似</a:t>
            </a:r>
            <a:r>
              <a:rPr lang="en-US" altLang="zh-CN" sz="2000" dirty="0"/>
              <a:t>direct</a:t>
            </a:r>
            <a:r>
              <a:rPr lang="zh-CN" altLang="en-US" sz="2000" dirty="0"/>
              <a:t>，但匹配规则不同</a:t>
            </a:r>
            <a:endParaRPr lang="en-US" b="0" i="0" dirty="0">
              <a:solidFill>
                <a:srgbClr val="333333"/>
              </a:solidFill>
              <a:effectLst/>
              <a:latin typeface="PingFang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A2F780-A775-431B-B0BE-5C0894F2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55" y="2336541"/>
            <a:ext cx="7595922" cy="26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1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3730705" y="746904"/>
            <a:ext cx="47305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Exchange Types</a:t>
            </a:r>
          </a:p>
        </p:txBody>
      </p:sp>
      <p:pic>
        <p:nvPicPr>
          <p:cNvPr id="6146" name="Picture 2" descr="è¿éåå¾çæè¿°">
            <a:extLst>
              <a:ext uri="{FF2B5EF4-FFF2-40B4-BE49-F238E27FC236}">
                <a16:creationId xmlns:a16="http://schemas.microsoft.com/office/drawing/2014/main" id="{883430A7-9670-43AD-B570-C9DBB7F8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11" y="1781544"/>
            <a:ext cx="8815671" cy="464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5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3730705" y="746904"/>
            <a:ext cx="47305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Exchange Types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B15E1-9A4B-40DC-94B9-E35490A36D95}"/>
              </a:ext>
            </a:extLst>
          </p:cNvPr>
          <p:cNvSpPr/>
          <p:nvPr/>
        </p:nvSpPr>
        <p:spPr>
          <a:xfrm>
            <a:off x="1688755" y="1762332"/>
            <a:ext cx="814639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333333"/>
                </a:solidFill>
                <a:latin typeface="PingFangSC"/>
              </a:rPr>
              <a:t>headers</a:t>
            </a:r>
            <a:r>
              <a:rPr lang="en-US" altLang="zh-CN" sz="2400" dirty="0">
                <a:solidFill>
                  <a:srgbClr val="333333"/>
                </a:solidFill>
                <a:latin typeface="PingFangSC"/>
              </a:rPr>
              <a:t>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sz="2000" dirty="0"/>
              <a:t>不依赖于</a:t>
            </a:r>
            <a:r>
              <a:rPr lang="en-US" sz="2000" dirty="0"/>
              <a:t>routing key</a:t>
            </a:r>
            <a:r>
              <a:rPr lang="zh-CN" altLang="en-US" sz="2000" dirty="0"/>
              <a:t>与</a:t>
            </a:r>
            <a:r>
              <a:rPr lang="en-US" sz="2000" dirty="0"/>
              <a:t>binding key</a:t>
            </a:r>
            <a:r>
              <a:rPr lang="zh-CN" altLang="en-US" sz="2000" dirty="0"/>
              <a:t>的匹配规则来路由消息，</a:t>
            </a:r>
            <a:endParaRPr lang="en-US" altLang="zh-CN" sz="2000" dirty="0"/>
          </a:p>
          <a:p>
            <a:r>
              <a:rPr lang="zh-CN" altLang="en-US" sz="2000" dirty="0"/>
              <a:t>而是根据发送的消息内容中的</a:t>
            </a:r>
            <a:r>
              <a:rPr lang="en-US" sz="2000" dirty="0"/>
              <a:t>headers</a:t>
            </a:r>
            <a:r>
              <a:rPr lang="zh-CN" altLang="en-US" sz="2000" dirty="0"/>
              <a:t>属性进行匹配</a:t>
            </a:r>
            <a:endParaRPr lang="en-US" sz="2000" b="0" i="0" dirty="0">
              <a:solidFill>
                <a:srgbClr val="333333"/>
              </a:solidFill>
              <a:effectLst/>
              <a:latin typeface="PingFangSC"/>
            </a:endParaRPr>
          </a:p>
        </p:txBody>
      </p:sp>
    </p:spTree>
    <p:extLst>
      <p:ext uri="{BB962C8B-B14F-4D97-AF65-F5344CB8AC3E}">
        <p14:creationId xmlns:p14="http://schemas.microsoft.com/office/powerpoint/2010/main" val="11959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171074" y="2076717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solidFill>
                  <a:srgbClr val="333333"/>
                </a:solidFill>
                <a:latin typeface="arial" panose="020B0604020202020204" pitchFamily="34" charset="0"/>
              </a:rPr>
              <a:t>消息模式</a:t>
            </a:r>
          </a:p>
        </p:txBody>
      </p:sp>
    </p:spTree>
    <p:extLst>
      <p:ext uri="{BB962C8B-B14F-4D97-AF65-F5344CB8AC3E}">
        <p14:creationId xmlns:p14="http://schemas.microsoft.com/office/powerpoint/2010/main" val="38944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65046-4B28-4FC7-9708-BF3715EA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79827"/>
            <a:ext cx="9786425" cy="1132523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			RPC </a:t>
            </a:r>
            <a:r>
              <a:rPr lang="en-US" sz="2700" i="0" dirty="0">
                <a:solidFill>
                  <a:srgbClr val="2F2F2F"/>
                </a:solidFill>
                <a:effectLst/>
                <a:latin typeface="-apple-system"/>
              </a:rPr>
              <a:t>Remote Procedure Call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8A3709-5907-47B4-BA4B-F9D772EF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3" y="1708437"/>
            <a:ext cx="3929666" cy="47539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183075-5513-42AE-B61D-120CEC64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950" y="2425109"/>
            <a:ext cx="7131263" cy="365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157007" y="6136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简单模式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D44CD8-E19E-418F-9A99-196B2244587B}"/>
              </a:ext>
            </a:extLst>
          </p:cNvPr>
          <p:cNvSpPr/>
          <p:nvPr/>
        </p:nvSpPr>
        <p:spPr>
          <a:xfrm>
            <a:off x="2286309" y="171095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一个生产者，一个消费者</a:t>
            </a:r>
            <a:endParaRPr 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0D1A3D-FAFD-4ACF-84FA-D5B54DF8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25" y="2297772"/>
            <a:ext cx="3650069" cy="23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6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157007" y="613677"/>
            <a:ext cx="27158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333333"/>
                </a:solidFill>
                <a:latin typeface="arial" panose="020B0604020202020204" pitchFamily="34" charset="0"/>
              </a:rPr>
              <a:t>work</a:t>
            </a:r>
            <a:r>
              <a:rPr lang="zh-CN" alt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模式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D44CD8-E19E-418F-9A99-196B2244587B}"/>
              </a:ext>
            </a:extLst>
          </p:cNvPr>
          <p:cNvSpPr/>
          <p:nvPr/>
        </p:nvSpPr>
        <p:spPr>
          <a:xfrm>
            <a:off x="2286309" y="1710957"/>
            <a:ext cx="6654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​ 一个生产者，多个消费者，每个消费者获取到的消息唯一</a:t>
            </a:r>
            <a:endParaRPr 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ACB82E-9D11-4936-A958-C4EFEA60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12" y="2810171"/>
            <a:ext cx="4847358" cy="167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157007" y="613677"/>
            <a:ext cx="39565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订阅模式 </a:t>
            </a:r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</a:rPr>
              <a:t>fanout</a:t>
            </a:r>
            <a:endParaRPr lang="zh-CN" altLang="en-US" sz="4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D44CD8-E19E-418F-9A99-196B2244587B}"/>
              </a:ext>
            </a:extLst>
          </p:cNvPr>
          <p:cNvSpPr/>
          <p:nvPr/>
        </p:nvSpPr>
        <p:spPr>
          <a:xfrm>
            <a:off x="2286309" y="1710957"/>
            <a:ext cx="5115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 一个生产者发送的消息会被多个消费者获取</a:t>
            </a:r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5D84D0-A030-476B-A6A6-FF415B02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036" y="2667000"/>
            <a:ext cx="5099588" cy="248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6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157007" y="613677"/>
            <a:ext cx="38202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路由模式 </a:t>
            </a:r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</a:rPr>
              <a:t>direct</a:t>
            </a:r>
            <a:endParaRPr lang="zh-CN" altLang="en-US" sz="4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006985-66F9-4213-A9E2-1DE03965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48" y="2232257"/>
            <a:ext cx="5920726" cy="239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157007" y="613677"/>
            <a:ext cx="4435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通配符模式 </a:t>
            </a:r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</a:rPr>
              <a:t>topic</a:t>
            </a:r>
            <a:endParaRPr lang="zh-CN" altLang="en-US" sz="4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EC3FEB-3FE5-41BB-839A-3D68C159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17" y="1783616"/>
            <a:ext cx="6771875" cy="273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2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157007" y="613677"/>
            <a:ext cx="27142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333333"/>
                </a:solidFill>
                <a:latin typeface="arial" panose="020B0604020202020204" pitchFamily="34" charset="0"/>
              </a:rPr>
              <a:t>RPC</a:t>
            </a:r>
            <a:r>
              <a:rPr lang="zh-CN" alt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模式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A21906-8F96-4104-ADEE-0101C8F7D4B8}"/>
              </a:ext>
            </a:extLst>
          </p:cNvPr>
          <p:cNvSpPr/>
          <p:nvPr/>
        </p:nvSpPr>
        <p:spPr>
          <a:xfrm>
            <a:off x="1470681" y="1821487"/>
            <a:ext cx="8086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PingFangSC"/>
              </a:rPr>
              <a:t>MQ</a:t>
            </a:r>
            <a:r>
              <a:rPr lang="zh-CN" altLang="en-US" sz="2000" dirty="0">
                <a:solidFill>
                  <a:srgbClr val="333333"/>
                </a:solidFill>
                <a:latin typeface="PingFangSC"/>
              </a:rPr>
              <a:t>本身是基于异步的消息处理</a:t>
            </a:r>
            <a:r>
              <a:rPr lang="en-US" altLang="zh-CN" sz="2000" dirty="0">
                <a:solidFill>
                  <a:srgbClr val="333333"/>
                </a:solidFill>
                <a:latin typeface="PingFangSC"/>
              </a:rPr>
              <a:t>,</a:t>
            </a:r>
            <a:r>
              <a:rPr lang="zh-CN" altLang="en-US" sz="2000" dirty="0"/>
              <a:t> 但实际的应用场景中，我们很可能需要一些同步处理，需要同步等待服务端将我的消息处理完成后再进行下一步处理。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269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65046-4B28-4FC7-9708-BF3715EA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7624"/>
            <a:ext cx="9786425" cy="1132523"/>
          </a:xfrm>
        </p:spPr>
        <p:txBody>
          <a:bodyPr>
            <a:noAutofit/>
          </a:bodyPr>
          <a:lstStyle/>
          <a:p>
            <a:r>
              <a:rPr lang="en-US" sz="4400" dirty="0"/>
              <a:t>RPC</a:t>
            </a:r>
            <a:r>
              <a:rPr lang="zh-CN" altLang="en-US" sz="4400" dirty="0"/>
              <a:t>最基本的三件事</a:t>
            </a:r>
            <a:endParaRPr lang="en-US" sz="4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7DE1D-8B2C-4E7A-82E8-4DE745571800}"/>
              </a:ext>
            </a:extLst>
          </p:cNvPr>
          <p:cNvSpPr/>
          <p:nvPr/>
        </p:nvSpPr>
        <p:spPr>
          <a:xfrm>
            <a:off x="2260209" y="194039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服务寻址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数据流的序列化和反序列化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网络传输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6793A4-F481-4F3B-A9B8-53C580446A34}"/>
              </a:ext>
            </a:extLst>
          </p:cNvPr>
          <p:cNvSpPr/>
          <p:nvPr/>
        </p:nvSpPr>
        <p:spPr>
          <a:xfrm>
            <a:off x="2260209" y="4172802"/>
            <a:ext cx="516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http://developer.51cto.com/art/201906/597963.htm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3746639" y="641812"/>
            <a:ext cx="3775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REST</a:t>
            </a:r>
            <a:r>
              <a:rPr lang="zh-CN" altLang="en-US" sz="3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en-US" sz="3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RPC</a:t>
            </a:r>
            <a:r>
              <a:rPr lang="zh-CN" altLang="en-US" sz="3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区别</a:t>
            </a:r>
            <a:endParaRPr 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852FA4-5F73-4181-AD79-11707AD84EC5}"/>
              </a:ext>
            </a:extLst>
          </p:cNvPr>
          <p:cNvSpPr/>
          <p:nvPr/>
        </p:nvSpPr>
        <p:spPr>
          <a:xfrm>
            <a:off x="1426032" y="1590880"/>
            <a:ext cx="10011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的是本地程序和远程程序交互的一种方式。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REST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是一种架构风格，用来约定客户端和服务器之间的接口如何定义。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在开发中如果要实现完整的交互，我们即需要定义接口的格式，也需要定义双方的交互方式。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3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03C0F7-A5A7-498F-9026-AFBCBB01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1" y="684293"/>
            <a:ext cx="11749878" cy="54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2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3746639" y="641812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REST</a:t>
            </a:r>
            <a:r>
              <a:rPr lang="zh-CN" altLang="en-US" sz="3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en-US" sz="3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RPC</a:t>
            </a:r>
            <a:r>
              <a:rPr lang="zh-CN" altLang="en-US" sz="3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的选择</a:t>
            </a:r>
            <a:endParaRPr 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29FCCE-74FA-4E67-95E9-F4866F368263}"/>
              </a:ext>
            </a:extLst>
          </p:cNvPr>
          <p:cNvSpPr/>
          <p:nvPr/>
        </p:nvSpPr>
        <p:spPr>
          <a:xfrm>
            <a:off x="1345810" y="1757515"/>
            <a:ext cx="10049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调用及测试都很方便，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RPC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就显得有点繁琐，但是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RPC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的效率是毋庸置疑的，所以建议在多系统之间的内部调用采用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RPC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。对外提供的服务，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更加合适。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772561" y="543339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消息队列</a:t>
            </a:r>
            <a:endParaRPr lang="en-US" sz="4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546BFE-EA28-4B55-906F-A05306D43885}"/>
              </a:ext>
            </a:extLst>
          </p:cNvPr>
          <p:cNvSpPr/>
          <p:nvPr/>
        </p:nvSpPr>
        <p:spPr>
          <a:xfrm>
            <a:off x="2260209" y="18278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异步</a:t>
            </a:r>
            <a:endParaRPr lang="en-US" altLang="zh-CN" sz="280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解耦</a:t>
            </a:r>
            <a:endParaRPr lang="zh-CN" altLang="en-US" sz="280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高并发，限流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日志</a:t>
            </a:r>
          </a:p>
        </p:txBody>
      </p:sp>
    </p:spTree>
    <p:extLst>
      <p:ext uri="{BB962C8B-B14F-4D97-AF65-F5344CB8AC3E}">
        <p14:creationId xmlns:p14="http://schemas.microsoft.com/office/powerpoint/2010/main" val="180507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772561" y="543339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消息队列</a:t>
            </a:r>
            <a:endParaRPr lang="en-US" sz="4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C78FFB9-513C-46C3-9D2F-41AB2F58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5" y="1675547"/>
            <a:ext cx="10832123" cy="459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7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4C68F6-4DBA-49EA-94D6-B5F392CFACCE}"/>
              </a:ext>
            </a:extLst>
          </p:cNvPr>
          <p:cNvSpPr/>
          <p:nvPr/>
        </p:nvSpPr>
        <p:spPr>
          <a:xfrm>
            <a:off x="4772561" y="543339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333333"/>
                </a:solidFill>
                <a:latin typeface="arial" panose="020B0604020202020204" pitchFamily="34" charset="0"/>
              </a:rPr>
              <a:t>应用</a:t>
            </a:r>
            <a:endParaRPr lang="en-US" sz="48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546BFE-EA28-4B55-906F-A05306D43885}"/>
              </a:ext>
            </a:extLst>
          </p:cNvPr>
          <p:cNvSpPr/>
          <p:nvPr/>
        </p:nvSpPr>
        <p:spPr>
          <a:xfrm>
            <a:off x="2260209" y="19403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秒杀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未支付订单</a:t>
            </a:r>
            <a:r>
              <a:rPr lang="en-US" altLang="zh-CN" sz="28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sz="28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分钟取消</a:t>
            </a:r>
          </a:p>
        </p:txBody>
      </p:sp>
    </p:spTree>
    <p:extLst>
      <p:ext uri="{BB962C8B-B14F-4D97-AF65-F5344CB8AC3E}">
        <p14:creationId xmlns:p14="http://schemas.microsoft.com/office/powerpoint/2010/main" val="87035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568</Words>
  <Application>Microsoft Office PowerPoint</Application>
  <PresentationFormat>宽屏</PresentationFormat>
  <Paragraphs>58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-apple-system</vt:lpstr>
      <vt:lpstr>Microsoft Yahei</vt:lpstr>
      <vt:lpstr>PingFangSC</vt:lpstr>
      <vt:lpstr>Microsoft YaHei</vt:lpstr>
      <vt:lpstr>arial</vt:lpstr>
      <vt:lpstr>arial</vt:lpstr>
      <vt:lpstr>Calibri</vt:lpstr>
      <vt:lpstr>Calibri Light</vt:lpstr>
      <vt:lpstr>Office 主题​​</vt:lpstr>
      <vt:lpstr>微服务通信</vt:lpstr>
      <vt:lpstr>    RPC Remote Procedure Call</vt:lpstr>
      <vt:lpstr>RPC最基本的三件事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微服务通信</dc:title>
  <dc:creator>Fei Jiang</dc:creator>
  <cp:lastModifiedBy>Fei Jiang</cp:lastModifiedBy>
  <cp:revision>154</cp:revision>
  <dcterms:created xsi:type="dcterms:W3CDTF">2019-08-12T23:28:38Z</dcterms:created>
  <dcterms:modified xsi:type="dcterms:W3CDTF">2019-08-21T10:19:14Z</dcterms:modified>
</cp:coreProperties>
</file>