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0" r:id="rId9"/>
    <p:sldId id="263" r:id="rId10"/>
    <p:sldId id="273" r:id="rId11"/>
    <p:sldId id="274" r:id="rId12"/>
    <p:sldId id="272" r:id="rId13"/>
    <p:sldId id="277" r:id="rId14"/>
    <p:sldId id="278" r:id="rId15"/>
    <p:sldId id="276" r:id="rId16"/>
    <p:sldId id="279" r:id="rId17"/>
    <p:sldId id="280" r:id="rId18"/>
    <p:sldId id="264" r:id="rId19"/>
    <p:sldId id="265" r:id="rId20"/>
    <p:sldId id="266" r:id="rId21"/>
    <p:sldId id="259" r:id="rId22"/>
    <p:sldId id="261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67" d="100"/>
          <a:sy n="67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gular.cn/guide/architecture-components#pipes" TargetMode="External"/><Relationship Id="rId3" Type="http://schemas.openxmlformats.org/officeDocument/2006/relationships/hyperlink" Target="https://www.angular.cn/guide/architecture-components" TargetMode="External"/><Relationship Id="rId7" Type="http://schemas.openxmlformats.org/officeDocument/2006/relationships/hyperlink" Target="https://www.angular.cn/guide/architecture-components#directives" TargetMode="External"/><Relationship Id="rId2" Type="http://schemas.openxmlformats.org/officeDocument/2006/relationships/hyperlink" Target="https://www.angular.cn/guide/architecture-modul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gular.cn/guide/architecture-components#data-binding" TargetMode="External"/><Relationship Id="rId5" Type="http://schemas.openxmlformats.org/officeDocument/2006/relationships/hyperlink" Target="https://www.angular.cn/guide/architecture-components#component-metadata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angular.cn/guide/architecture-components#templates-and-views" TargetMode="External"/><Relationship Id="rId9" Type="http://schemas.openxmlformats.org/officeDocument/2006/relationships/hyperlink" Target="https://www.angular.cn/guide/architecture-servic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gular.cn/guide/observables-in-angular#observables-in-angular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NgModule" TargetMode="External"/><Relationship Id="rId2" Type="http://schemas.openxmlformats.org/officeDocument/2006/relationships/hyperlink" Target="https://www.angular.cn/api/core/NgModule#declaration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gular.cn/api/router/RouterModule" TargetMode="External"/><Relationship Id="rId3" Type="http://schemas.openxmlformats.org/officeDocument/2006/relationships/hyperlink" Target="https://www.angular.cn/api/common/CommonModule" TargetMode="External"/><Relationship Id="rId7" Type="http://schemas.openxmlformats.org/officeDocument/2006/relationships/hyperlink" Target="https://www.angular.cn/api/forms/ReactiveFormsModule" TargetMode="External"/><Relationship Id="rId2" Type="http://schemas.openxmlformats.org/officeDocument/2006/relationships/hyperlink" Target="https://www.angular.cn/api/platform-browser/BrowserModul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gular.cn/api/forms/NgModel" TargetMode="External"/><Relationship Id="rId5" Type="http://schemas.openxmlformats.org/officeDocument/2006/relationships/hyperlink" Target="https://www.angular.cn/api/forms/FormsModule" TargetMode="External"/><Relationship Id="rId10" Type="http://schemas.openxmlformats.org/officeDocument/2006/relationships/hyperlink" Target="https://www.angular.cn/api/common/http/HttpClientModule" TargetMode="External"/><Relationship Id="rId4" Type="http://schemas.openxmlformats.org/officeDocument/2006/relationships/hyperlink" Target="https://www.angular.cn/api/common/NgIf" TargetMode="External"/><Relationship Id="rId9" Type="http://schemas.openxmlformats.org/officeDocument/2006/relationships/hyperlink" Target="https://www.angular.cn/api/router/RouterLin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mmon/CommonModule" TargetMode="External"/><Relationship Id="rId2" Type="http://schemas.openxmlformats.org/officeDocument/2006/relationships/hyperlink" Target="https://www.angular.cn/api/platform-browser/Browser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router/RouterModule#forChild" TargetMode="External"/><Relationship Id="rId2" Type="http://schemas.openxmlformats.org/officeDocument/2006/relationships/hyperlink" Target="https://www.angular.cn/api/router/RouterModule#forRoo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ngular.cn/api/router/RouterLink" TargetMode="External"/><Relationship Id="rId4" Type="http://schemas.openxmlformats.org/officeDocument/2006/relationships/hyperlink" Target="https://www.angular.cn/api/router/RouterOutl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AfterViewChecked" TargetMode="External"/><Relationship Id="rId7" Type="http://schemas.openxmlformats.org/officeDocument/2006/relationships/hyperlink" Target="https://www.angular.cn/api/core/ContentChildren" TargetMode="External"/><Relationship Id="rId2" Type="http://schemas.openxmlformats.org/officeDocument/2006/relationships/hyperlink" Target="https://www.angular.cn/api/core/AfterViewIn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gular.cn/api/core/ViewChildren" TargetMode="External"/><Relationship Id="rId5" Type="http://schemas.openxmlformats.org/officeDocument/2006/relationships/hyperlink" Target="https://www.angular.cn/api/core/AfterContentChecked" TargetMode="External"/><Relationship Id="rId4" Type="http://schemas.openxmlformats.org/officeDocument/2006/relationships/hyperlink" Target="https://www.angular.cn/api/core/AfterContentIni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gular.cn/api/core/Injectable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gular.cn/api/core/Componen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ViewEncapsulation#ShadowDom" TargetMode="External"/><Relationship Id="rId2" Type="http://schemas.openxmlformats.org/officeDocument/2006/relationships/hyperlink" Target="https://www.angular.cn/api/core/Componen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animations/AnimationEvent#triggerName" TargetMode="External"/><Relationship Id="rId2" Type="http://schemas.openxmlformats.org/officeDocument/2006/relationships/hyperlink" Target="https://www.angular.cn/api/animations/anima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171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4400" dirty="0" smtClean="0">
                <a:latin typeface="Roboto" charset="0"/>
              </a:rPr>
              <a:t>表单</a:t>
            </a:r>
            <a:endParaRPr lang="zh-CN" altLang="en-US" sz="4400" dirty="0"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2726" y="1170563"/>
            <a:ext cx="3866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按键事件过滤（通过 </a:t>
            </a:r>
            <a:r>
              <a:rPr lang="en-US" altLang="zh-CN" dirty="0" err="1" smtClean="0">
                <a:latin typeface="Roboto" charset="0"/>
              </a:rPr>
              <a:t>key.enter</a:t>
            </a:r>
            <a:r>
              <a:rPr lang="en-US" altLang="zh-CN" dirty="0" smtClean="0">
                <a:latin typeface="Roboto" charset="0"/>
              </a:rPr>
              <a:t>, blur</a:t>
            </a:r>
            <a:r>
              <a:rPr lang="zh-CN" altLang="en-US" dirty="0" smtClean="0">
                <a:latin typeface="Roboto" charset="0"/>
              </a:rPr>
              <a:t>）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3638" y="1663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80000"/>
                </a:solidFill>
                <a:latin typeface="Droid Sans Mono" charset="0"/>
              </a:rPr>
              <a:t>&lt;input #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 (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keyup.enter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)="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addHero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(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newHero.value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)" (blur)="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addHero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(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newHero.value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); 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newHero.value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='' "&gt;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2658" y="26171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部分模型</a:t>
            </a:r>
            <a:r>
              <a:rPr lang="zh-CN" altLang="en-US" dirty="0" smtClean="0">
                <a:latin typeface="Roboto" charset="0"/>
              </a:rPr>
              <a:t>更新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33638" y="3109554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修补（</a:t>
            </a:r>
            <a:r>
              <a:rPr lang="en-US" altLang="zh-CN" dirty="0">
                <a:latin typeface="Roboto" charset="0"/>
              </a:rPr>
              <a:t>Patch</a:t>
            </a:r>
            <a:r>
              <a:rPr lang="zh-CN" altLang="en-US" dirty="0">
                <a:latin typeface="Roboto" charset="0"/>
              </a:rPr>
              <a:t>）模型值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17287" y="369432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动态表单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0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6126" y="401122"/>
            <a:ext cx="54721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altLang="zh-CN" sz="4400" dirty="0"/>
              <a:t>Observable </a:t>
            </a:r>
            <a:r>
              <a:rPr lang="zh-CN" altLang="fr-FR" sz="4400" dirty="0"/>
              <a:t>与 </a:t>
            </a:r>
            <a:r>
              <a:rPr lang="fr-FR" altLang="zh-CN" sz="4400" dirty="0" err="1"/>
              <a:t>RxJS</a:t>
            </a:r>
            <a:endParaRPr lang="zh-CN" altLang="en-US" sz="4400" dirty="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791" y="1401246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E88E5"/>
                </a:solidFill>
                <a:latin typeface="Roboto" charset="0"/>
                <a:hlinkClick r:id="rId2"/>
              </a:rPr>
              <a:t>Angular </a:t>
            </a:r>
            <a:r>
              <a:rPr lang="zh-CN" altLang="en-US" dirty="0">
                <a:solidFill>
                  <a:srgbClr val="1E88E5"/>
                </a:solidFill>
                <a:latin typeface="Roboto" charset="0"/>
                <a:hlinkClick r:id="rId2"/>
              </a:rPr>
              <a:t>中的可观察对象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16791" y="181659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指数化退避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6791" y="2231944"/>
            <a:ext cx="2381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/>
              <a:t>Observable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>
                <a:latin typeface="Roboto" charset="0"/>
              </a:rPr>
              <a:t>vs. </a:t>
            </a:r>
            <a:r>
              <a:rPr lang="en-US" altLang="zh-CN" dirty="0" smtClean="0">
                <a:latin typeface="Roboto" charset="0"/>
              </a:rPr>
              <a:t>Promise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5159" y="2669852"/>
            <a:ext cx="2871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订阅才执行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>
                <a:latin typeface="Roboto" charset="0"/>
              </a:rPr>
              <a:t>vs. </a:t>
            </a:r>
            <a:r>
              <a:rPr lang="zh-CN" altLang="en-US" dirty="0" smtClean="0">
                <a:latin typeface="Roboto" charset="0"/>
              </a:rPr>
              <a:t>创建就执行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5159" y="3039184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发送多个值 </a:t>
            </a:r>
            <a:r>
              <a:rPr lang="en-US" altLang="zh-CN" dirty="0" smtClean="0">
                <a:latin typeface="Roboto" charset="0"/>
              </a:rPr>
              <a:t>vs</a:t>
            </a:r>
            <a:r>
              <a:rPr lang="en-US" altLang="zh-CN" dirty="0">
                <a:latin typeface="Roboto" charset="0"/>
              </a:rPr>
              <a:t>. </a:t>
            </a:r>
            <a:r>
              <a:rPr lang="zh-CN" altLang="en-US" dirty="0" smtClean="0">
                <a:latin typeface="Roboto" charset="0"/>
              </a:rPr>
              <a:t>发送一个值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5159" y="3454234"/>
            <a:ext cx="8634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可观察对象会区分串联处理和订阅语句。承诺只有 </a:t>
            </a:r>
            <a:r>
              <a:rPr lang="en-US" altLang="zh-CN" dirty="0">
                <a:solidFill>
                  <a:srgbClr val="FF0000"/>
                </a:solidFill>
              </a:rPr>
              <a:t>.then()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 语句。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95158" y="3869284"/>
            <a:ext cx="9963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Roboto" charset="0"/>
              </a:rPr>
              <a:t>可观察对象的 </a:t>
            </a:r>
            <a:r>
              <a:rPr lang="en-US" altLang="zh-CN" dirty="0"/>
              <a:t>subscribe()</a:t>
            </a:r>
            <a:r>
              <a:rPr lang="zh-CN" altLang="en-US" dirty="0">
                <a:latin typeface="Roboto" charset="0"/>
              </a:rPr>
              <a:t> 会负责处理错误。承诺会把错误推送给它的子承诺。这让可观察对象可用于进行集中式、可预测的错误处理。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95158" y="4561333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可</a:t>
            </a:r>
            <a:r>
              <a:rPr lang="zh-CN" altLang="en-US" dirty="0" smtClean="0">
                <a:latin typeface="Roboto" charset="0"/>
              </a:rPr>
              <a:t>取消 </a:t>
            </a:r>
            <a:r>
              <a:rPr lang="en-US" altLang="zh-CN" dirty="0" smtClean="0">
                <a:latin typeface="Roboto" charset="0"/>
              </a:rPr>
              <a:t>vs</a:t>
            </a:r>
            <a:r>
              <a:rPr lang="zh-CN" altLang="en-US" dirty="0" smtClean="0">
                <a:latin typeface="Roboto" charset="0"/>
              </a:rPr>
              <a:t> 不可取消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启动过程</a:t>
            </a:r>
            <a:endParaRPr lang="zh-CN" altLang="en-US" sz="4400" dirty="0">
              <a:latin typeface="Roboto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7961" y="1170563"/>
            <a:ext cx="11296390" cy="123110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declarations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——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组件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、指令、管道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imports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——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providers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——S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bootstrap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——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根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组件，Angular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创建它并插入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Droid Sans Mono"/>
              </a:rPr>
              <a:t>index.html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宿主页面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7961" y="2506146"/>
            <a:ext cx="6952989" cy="43088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" tIns="0" rIns="2539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Droid Sans Mono"/>
                <a:hlinkClick r:id="rId2"/>
              </a:rPr>
              <a:t>declarations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数组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7961" y="3025020"/>
            <a:ext cx="7427033" cy="33855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每个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组件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指令</a:t>
            </a:r>
            <a:r>
              <a:rPr lang="en-US" altLang="zh-CN" sz="1600" dirty="0">
                <a:solidFill>
                  <a:srgbClr val="FF0000"/>
                </a:solidFill>
                <a:latin typeface="Roboto" panose="02000000000000000000" pitchFamily="2" charset="0"/>
              </a:rPr>
              <a:t>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管道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都应该（且只能）声明（declare）在一个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Droid Sans Mono"/>
                <a:hlinkClick r:id="rId3"/>
              </a:rPr>
              <a:t>NgModule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类中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。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5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96510"/>
              </p:ext>
            </p:extLst>
          </p:nvPr>
        </p:nvGraphicFramePr>
        <p:xfrm>
          <a:off x="353278" y="178878"/>
          <a:ext cx="11648223" cy="6564823"/>
        </p:xfrm>
        <a:graphic>
          <a:graphicData uri="http://schemas.openxmlformats.org/drawingml/2006/table">
            <a:tbl>
              <a:tblPr/>
              <a:tblGrid>
                <a:gridCol w="3882741"/>
                <a:gridCol w="3882741"/>
                <a:gridCol w="3882741"/>
              </a:tblGrid>
              <a:tr h="63438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NgModule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导入自</a:t>
                      </a:r>
                    </a:p>
                  </a:txBody>
                  <a:tcPr marL="116346" marR="116346" marT="116346" marB="116346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为何使用</a:t>
                      </a:r>
                    </a:p>
                  </a:txBody>
                  <a:tcPr marL="116346" marR="116346" marT="116346" marB="116346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9378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>
                          <a:effectLst/>
                          <a:hlinkClick r:id="rId2"/>
                        </a:rPr>
                        <a:t>BrowserModule</a:t>
                      </a:r>
                      <a:endParaRPr lang="en-US" sz="1400" b="0">
                        <a:effectLst/>
                      </a:endParaRP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@angular/platform-browser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当你想要在浏览器中运行应用时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63438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>
                          <a:effectLst/>
                          <a:hlinkClick r:id="rId3"/>
                        </a:rPr>
                        <a:t>CommonModule</a:t>
                      </a:r>
                      <a:endParaRPr lang="en-US" sz="1400" b="0">
                        <a:effectLst/>
                      </a:endParaRP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@angular/common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当你想要使用 </a:t>
                      </a:r>
                      <a:r>
                        <a:rPr lang="en-US" sz="1400" b="0" u="none" strike="noStrike">
                          <a:effectLst/>
                          <a:hlinkClick r:id="rId4"/>
                        </a:rPr>
                        <a:t>NgIf</a:t>
                      </a:r>
                      <a:r>
                        <a:rPr lang="en-US" sz="1400" b="0">
                          <a:effectLst/>
                        </a:rPr>
                        <a:t> </a:t>
                      </a:r>
                      <a:r>
                        <a:rPr lang="zh-CN" altLang="en-US" sz="1400" b="0">
                          <a:effectLst/>
                        </a:rPr>
                        <a:t>和 </a:t>
                      </a:r>
                      <a:r>
                        <a:rPr lang="en-US" sz="1400" b="0">
                          <a:effectLst/>
                        </a:rPr>
                        <a:t>NgFor </a:t>
                      </a:r>
                      <a:r>
                        <a:rPr lang="zh-CN" altLang="en-US" sz="1400" b="0">
                          <a:effectLst/>
                        </a:rPr>
                        <a:t>时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9378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>
                          <a:effectLst/>
                          <a:hlinkClick r:id="rId5"/>
                        </a:rPr>
                        <a:t>FormsModule</a:t>
                      </a:r>
                      <a:endParaRPr lang="en-US" sz="1400" b="0">
                        <a:effectLst/>
                      </a:endParaRP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@angular/forms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当要构建模板驱动表单时（它包含 </a:t>
                      </a:r>
                      <a:r>
                        <a:rPr lang="en-US" altLang="zh-CN" sz="1400" b="0" u="none" strike="noStrike">
                          <a:effectLst/>
                          <a:hlinkClick r:id="rId6"/>
                        </a:rPr>
                        <a:t>NgModel</a:t>
                      </a:r>
                      <a:r>
                        <a:rPr lang="zh-CN" altLang="en-US" sz="1400" b="0">
                          <a:effectLst/>
                        </a:rPr>
                        <a:t> ）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63438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>
                          <a:effectLst/>
                          <a:hlinkClick r:id="rId7"/>
                        </a:rPr>
                        <a:t>ReactiveFormsModule</a:t>
                      </a:r>
                      <a:endParaRPr lang="en-US" sz="1400" b="0">
                        <a:effectLst/>
                      </a:endParaRP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@angular/forms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effectLst/>
                        </a:rPr>
                        <a:t>当要构建响应式表单时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15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>
                          <a:effectLst/>
                          <a:hlinkClick r:id="rId8"/>
                        </a:rPr>
                        <a:t>RouterModule</a:t>
                      </a:r>
                      <a:endParaRPr lang="en-US" sz="1400" b="0">
                        <a:effectLst/>
                      </a:endParaRP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@angular/router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When you want to use </a:t>
                      </a:r>
                      <a:r>
                        <a:rPr lang="en-US" sz="1400" b="0" u="none" strike="noStrike">
                          <a:effectLst/>
                          <a:hlinkClick r:id="rId9"/>
                        </a:rPr>
                        <a:t>RouterLink</a:t>
                      </a:r>
                      <a:r>
                        <a:rPr lang="en-US" sz="1400" b="0">
                          <a:effectLst/>
                        </a:rPr>
                        <a:t>,.forRoot(), and .forChild() </a:t>
                      </a:r>
                      <a:r>
                        <a:rPr lang="zh-CN" altLang="en-US" sz="1400" b="0">
                          <a:effectLst/>
                        </a:rPr>
                        <a:t>要使用路由功能，并且你要用到 </a:t>
                      </a:r>
                      <a:r>
                        <a:rPr lang="en-US" sz="1400" b="0" u="none" strike="noStrike">
                          <a:effectLst/>
                          <a:hlinkClick r:id="rId9"/>
                        </a:rPr>
                        <a:t>RouterLink</a:t>
                      </a:r>
                      <a:r>
                        <a:rPr lang="en-US" sz="1400" b="0">
                          <a:effectLst/>
                        </a:rPr>
                        <a:t>,.forRoot() </a:t>
                      </a:r>
                      <a:r>
                        <a:rPr lang="zh-CN" altLang="en-US" sz="1400" b="0">
                          <a:effectLst/>
                        </a:rPr>
                        <a:t>和 </a:t>
                      </a:r>
                      <a:r>
                        <a:rPr lang="en-US" altLang="zh-CN" sz="1400" b="0">
                          <a:effectLst/>
                        </a:rPr>
                        <a:t>.</a:t>
                      </a:r>
                      <a:r>
                        <a:rPr lang="en-US" sz="1400" b="0">
                          <a:effectLst/>
                        </a:rPr>
                        <a:t>forChild() </a:t>
                      </a:r>
                      <a:r>
                        <a:rPr lang="zh-CN" altLang="en-US" sz="1400" b="0">
                          <a:effectLst/>
                        </a:rPr>
                        <a:t>时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63438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>
                          <a:effectLst/>
                          <a:hlinkClick r:id="rId10"/>
                        </a:rPr>
                        <a:t>HttpClientModule</a:t>
                      </a:r>
                      <a:endParaRPr lang="en-US" sz="1400" b="0">
                        <a:effectLst/>
                      </a:endParaRP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@angular/common/http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effectLst/>
                        </a:rPr>
                        <a:t>当你要和服务器对话时</a:t>
                      </a:r>
                    </a:p>
                  </a:txBody>
                  <a:tcPr marL="116346" marR="116346" marT="116346" marB="1163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93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4325" y="258247"/>
            <a:ext cx="4177409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Droid Sans Mono"/>
                <a:hlinkClick r:id="rId2"/>
              </a:rPr>
              <a:t>BrowserModule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和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Droid Sans Mono"/>
                <a:hlinkClick r:id="rId3"/>
              </a:rPr>
              <a:t>CommonModule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4325" y="762074"/>
            <a:ext cx="11644313" cy="95410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latin typeface="Roboto" panose="02000000000000000000" pitchFamily="2" charset="0"/>
              </a:rPr>
              <a:t>对于运行在浏览器中的应用来说，都必须在根模块中</a:t>
            </a:r>
            <a:r>
              <a:rPr lang="en-US" altLang="en-US" dirty="0">
                <a:latin typeface="Roboto" panose="02000000000000000000" pitchFamily="2" charset="0"/>
              </a:rPr>
              <a:t> </a:t>
            </a:r>
            <a:r>
              <a:rPr lang="en-US" altLang="en-US" dirty="0" err="1">
                <a:latin typeface="Roboto" panose="02000000000000000000" pitchFamily="2" charset="0"/>
              </a:rPr>
              <a:t>AppModule</a:t>
            </a:r>
            <a:r>
              <a:rPr lang="en-US" altLang="en-US" dirty="0">
                <a:latin typeface="Roboto" panose="02000000000000000000" pitchFamily="2" charset="0"/>
              </a:rPr>
              <a:t> </a:t>
            </a:r>
            <a:r>
              <a:rPr lang="en-US" altLang="en-US" dirty="0" err="1">
                <a:latin typeface="Roboto" panose="02000000000000000000" pitchFamily="2" charset="0"/>
              </a:rPr>
              <a:t>导入</a:t>
            </a:r>
            <a:r>
              <a:rPr lang="en-US" altLang="en-US" dirty="0">
                <a:latin typeface="Roboto" panose="02000000000000000000" pitchFamily="2" charset="0"/>
              </a:rPr>
              <a:t> </a:t>
            </a:r>
            <a:r>
              <a:rPr lang="en-US" altLang="en-US" dirty="0" err="1" smtClean="0">
                <a:latin typeface="Roboto" panose="02000000000000000000" pitchFamily="2" charset="0"/>
                <a:hlinkClick r:id="rId2"/>
              </a:rPr>
              <a:t>BrowserModule</a:t>
            </a:r>
            <a:r>
              <a:rPr lang="en-US" altLang="en-US" dirty="0" smtClean="0">
                <a:latin typeface="Roboto" panose="02000000000000000000" pitchFamily="2" charset="0"/>
              </a:rPr>
              <a:t> </a:t>
            </a:r>
            <a:r>
              <a:rPr lang="zh-CN" altLang="en-US" dirty="0" smtClean="0">
                <a:latin typeface="Roboto" panose="02000000000000000000" pitchFamily="2" charset="0"/>
              </a:rPr>
              <a:t>一次</a:t>
            </a:r>
            <a:r>
              <a:rPr lang="en-US" altLang="en-US" dirty="0">
                <a:latin typeface="Roboto" panose="02000000000000000000" pitchFamily="2" charset="0"/>
              </a:rPr>
              <a:t> </a:t>
            </a:r>
            <a:r>
              <a:rPr lang="zh-CN" altLang="en-US" dirty="0">
                <a:latin typeface="Roboto" panose="02000000000000000000" pitchFamily="2" charset="0"/>
              </a:rPr>
              <a:t>。</a:t>
            </a:r>
            <a:endParaRPr lang="en-US" altLang="zh-CN" dirty="0">
              <a:latin typeface="Roboto" panose="02000000000000000000" pitchFamily="2" charset="0"/>
            </a:endParaRPr>
          </a:p>
          <a:p>
            <a:r>
              <a:rPr lang="en-US" altLang="en-US" dirty="0" err="1" smtClean="0">
                <a:latin typeface="Roboto" panose="02000000000000000000" pitchFamily="2" charset="0"/>
              </a:rPr>
              <a:t>如果你把</a:t>
            </a:r>
            <a:r>
              <a:rPr lang="en-US" altLang="en-US" dirty="0">
                <a:latin typeface="Roboto" panose="02000000000000000000" pitchFamily="2" charset="0"/>
              </a:rPr>
              <a:t> </a:t>
            </a:r>
            <a:r>
              <a:rPr lang="en-US" altLang="en-US" dirty="0" err="1">
                <a:latin typeface="Roboto" panose="02000000000000000000" pitchFamily="2" charset="0"/>
                <a:hlinkClick r:id="rId2"/>
              </a:rPr>
              <a:t>BrowserModule</a:t>
            </a:r>
            <a:r>
              <a:rPr lang="en-US" altLang="en-US" dirty="0">
                <a:latin typeface="Roboto" panose="02000000000000000000" pitchFamily="2" charset="0"/>
              </a:rPr>
              <a:t> </a:t>
            </a:r>
            <a:r>
              <a:rPr lang="en-US" altLang="en-US" dirty="0" err="1">
                <a:latin typeface="Roboto" panose="02000000000000000000" pitchFamily="2" charset="0"/>
              </a:rPr>
              <a:t>导入了惰性加载的特性模块中，Angular</a:t>
            </a:r>
            <a:r>
              <a:rPr lang="en-US" altLang="en-US" dirty="0">
                <a:latin typeface="Roboto" panose="02000000000000000000" pitchFamily="2" charset="0"/>
              </a:rPr>
              <a:t> </a:t>
            </a:r>
            <a:r>
              <a:rPr lang="en-US" altLang="en-US" dirty="0" err="1">
                <a:latin typeface="Roboto" panose="02000000000000000000" pitchFamily="2" charset="0"/>
              </a:rPr>
              <a:t>就会返回一个错误，并告诉你应该改用</a:t>
            </a:r>
            <a:r>
              <a:rPr lang="en-US" altLang="en-US" dirty="0">
                <a:latin typeface="Roboto" panose="02000000000000000000" pitchFamily="2" charset="0"/>
              </a:rPr>
              <a:t> </a:t>
            </a:r>
            <a:r>
              <a:rPr lang="en-US" altLang="en-US" dirty="0" err="1">
                <a:latin typeface="Roboto" panose="02000000000000000000" pitchFamily="2" charset="0"/>
                <a:hlinkClick r:id="rId3"/>
              </a:rPr>
              <a:t>CommonModule</a:t>
            </a:r>
            <a:r>
              <a:rPr lang="en-US" altLang="en-US" dirty="0">
                <a:latin typeface="Roboto" panose="02000000000000000000" pitchFamily="2" charset="0"/>
              </a:rPr>
              <a:t>。</a:t>
            </a:r>
            <a:r>
              <a:rPr lang="en-US" altLang="en-US" sz="1400" dirty="0"/>
              <a:t> </a:t>
            </a:r>
            <a:endParaRPr lang="en-US" altLang="en-US" sz="4000" dirty="0"/>
          </a:p>
        </p:txBody>
      </p:sp>
      <p:pic>
        <p:nvPicPr>
          <p:cNvPr id="3077" name="Picture 5" descr="BrowserModule err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1864963"/>
            <a:ext cx="11713281" cy="7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6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15470" y="272534"/>
            <a:ext cx="42919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entry component </a:t>
            </a:r>
            <a:endParaRPr lang="zh-CN" altLang="en-US" sz="4400" dirty="0">
              <a:latin typeface="Robot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1716" y="1041975"/>
            <a:ext cx="585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A bootstrapped entry </a:t>
            </a:r>
            <a:r>
              <a:rPr lang="en-US" dirty="0" smtClean="0">
                <a:latin typeface="Roboto" panose="02000000000000000000" pitchFamily="2" charset="0"/>
              </a:rPr>
              <a:t>component            </a:t>
            </a:r>
            <a:r>
              <a:rPr lang="en-US" dirty="0" err="1"/>
              <a:t>AppComponent</a:t>
            </a: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1716" y="1442084"/>
            <a:ext cx="10272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A routed entry </a:t>
            </a:r>
            <a:r>
              <a:rPr lang="en-US" dirty="0" smtClean="0">
                <a:latin typeface="Roboto" panose="02000000000000000000" pitchFamily="2" charset="0"/>
              </a:rPr>
              <a:t>component                        </a:t>
            </a:r>
            <a:r>
              <a:rPr lang="en-US" dirty="0" smtClean="0"/>
              <a:t>All </a:t>
            </a:r>
            <a:r>
              <a:rPr lang="en-US" dirty="0"/>
              <a:t>router components must be entry components. </a:t>
            </a:r>
            <a:endParaRPr lang="en-US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0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</a:rPr>
              <a:t>单例应用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4349" y="1323982"/>
            <a:ext cx="11344275" cy="66673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0313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Droid Sans Mono"/>
                <a:hlinkClick r:id="rId2"/>
              </a:rPr>
              <a:t>forRoot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Droid Sans Mono"/>
                <a:hlinkClick r:id="rId2"/>
              </a:rPr>
              <a:t>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4349" y="2049573"/>
            <a:ext cx="11472864" cy="64633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Droid Sans Mono"/>
                <a:hlinkClick r:id="rId2"/>
              </a:rPr>
              <a:t>forRoot()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包含的注入器配置是全局性的，比如对路由器的配置。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Droid Sans Mono"/>
                <a:hlinkClick r:id="rId3"/>
              </a:rPr>
              <a:t>forChild()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中没有注入器配置，只有像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Droid Sans Mono"/>
                <a:hlinkClick r:id="rId4"/>
              </a:rPr>
              <a:t>RouterOutlet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和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Droid Sans Mono"/>
                <a:hlinkClick r:id="rId5"/>
              </a:rPr>
              <a:t>RouterLink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这样的指令。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7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217" y="1886961"/>
            <a:ext cx="9625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 </a:t>
            </a:r>
            <a:r>
              <a:rPr lang="zh-CN" altLang="en-US" b="1" dirty="0">
                <a:solidFill>
                  <a:srgbClr val="333333"/>
                </a:solidFill>
                <a:latin typeface="Roboto" charset="0"/>
              </a:rPr>
              <a:t>初始化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DOM property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，然后它们的任务就完成了。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property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的值可以改变；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的值不能改变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。</a:t>
            </a:r>
            <a:r>
              <a:rPr lang="zh-CN" altLang="en-US" dirty="0"/>
              <a:t>模板绑定是通过 </a:t>
            </a:r>
            <a:r>
              <a:rPr lang="en-US" altLang="zh-CN" b="1" dirty="0"/>
              <a:t>property</a:t>
            </a:r>
            <a:r>
              <a:rPr lang="zh-CN" altLang="en-US" dirty="0"/>
              <a:t> 和</a:t>
            </a:r>
            <a:r>
              <a:rPr lang="zh-CN" altLang="en-US" b="1" dirty="0"/>
              <a:t>事件</a:t>
            </a:r>
            <a:r>
              <a:rPr lang="zh-CN" altLang="en-US" dirty="0"/>
              <a:t>来工作的，而不是 </a:t>
            </a:r>
            <a:r>
              <a:rPr lang="en-US" altLang="zh-CN" b="1" dirty="0"/>
              <a:t>attribute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9197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wx2.qq.com/cgi-bin/mmwebwx-bin/webwxgetmsgimg?&amp;MsgID=3143122728154941177&amp;skey=%40crypt_37a45a30_a1f760e2ba102232eee5cec6e1ee7648"/>
          <p:cNvSpPr>
            <a:spLocks noChangeAspect="1" noChangeArrowheads="1"/>
          </p:cNvSpPr>
          <p:nvPr/>
        </p:nvSpPr>
        <p:spPr bwMode="auto">
          <a:xfrm>
            <a:off x="0" y="0"/>
            <a:ext cx="3900488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559276"/>
            <a:ext cx="10448558" cy="58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8463" y="440411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生命周期钩子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51263" y="120985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Roboto" panose="02000000000000000000" pitchFamily="2" charset="0"/>
              </a:rPr>
              <a:t>OnInit</a:t>
            </a:r>
            <a:r>
              <a:rPr lang="en-US" altLang="zh-CN" b="1" dirty="0" smtClean="0">
                <a:latin typeface="Roboto" panose="02000000000000000000" pitchFamily="2" charset="0"/>
              </a:rPr>
              <a:t>()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1134" y="16903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在构造函数之后马上执行复杂的初始化逻辑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 </a:t>
            </a:r>
            <a:r>
              <a:rPr lang="en-US" altLang="zh-CN" dirty="0">
                <a:latin typeface="Roboto" panose="02000000000000000000" pitchFamily="2" charset="0"/>
              </a:rPr>
              <a:t>Angular </a:t>
            </a:r>
            <a:r>
              <a:rPr lang="zh-CN" altLang="en-US" dirty="0">
                <a:latin typeface="Roboto" panose="02000000000000000000" pitchFamily="2" charset="0"/>
              </a:rPr>
              <a:t>设置完输入属性之后，对该组件进行准备。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1263" y="2817267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OnDestroy</a:t>
            </a:r>
            <a:r>
              <a:rPr lang="mr-IN" altLang="zh-CN" b="1" dirty="0" smtClean="0">
                <a:latin typeface="Roboto" charset="0"/>
              </a:rPr>
              <a:t>()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134" y="244793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这里</a:t>
            </a:r>
            <a:r>
              <a:rPr lang="zh-CN" altLang="en-US" dirty="0">
                <a:latin typeface="Roboto" charset="0"/>
              </a:rPr>
              <a:t>是放置复杂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初始化逻辑</a:t>
            </a:r>
            <a:r>
              <a:rPr lang="zh-CN" altLang="en-US" dirty="0">
                <a:latin typeface="Roboto" charset="0"/>
              </a:rPr>
              <a:t>的好地方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62237" y="3409019"/>
            <a:ext cx="9196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一些清理逻辑</a:t>
            </a:r>
            <a:r>
              <a:rPr lang="zh-CN" altLang="en-US" b="1" dirty="0">
                <a:latin typeface="Roboto" charset="0"/>
              </a:rPr>
              <a:t>必须</a:t>
            </a:r>
            <a:r>
              <a:rPr lang="zh-CN" altLang="en-US" dirty="0">
                <a:latin typeface="Roboto" charset="0"/>
              </a:rPr>
              <a:t>在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销毁指令之前运行，把它们放在 </a:t>
            </a:r>
            <a:r>
              <a:rPr lang="en-US" altLang="zh-CN" dirty="0" err="1"/>
              <a:t>ngOnDestroy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中。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8103" y="424001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OnChanges</a:t>
            </a:r>
            <a:r>
              <a:rPr lang="mr-IN" altLang="zh-CN" b="1" dirty="0">
                <a:latin typeface="Roboto" charset="0"/>
              </a:rPr>
              <a:t>()</a:t>
            </a:r>
            <a:r>
              <a:rPr lang="mr-IN" altLang="zh-CN" dirty="0">
                <a:latin typeface="Roboto" charset="0"/>
              </a:rPr>
              <a:t> 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1134" y="4647102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一旦检测到该组件</a:t>
            </a:r>
            <a:r>
              <a:rPr lang="en-US" altLang="zh-CN" dirty="0">
                <a:latin typeface="Roboto" charset="0"/>
              </a:rPr>
              <a:t>(</a:t>
            </a:r>
            <a:r>
              <a:rPr lang="zh-CN" altLang="en-US" dirty="0">
                <a:latin typeface="Roboto" charset="0"/>
              </a:rPr>
              <a:t>或指令</a:t>
            </a:r>
            <a:r>
              <a:rPr lang="en-US" altLang="zh-CN" dirty="0">
                <a:latin typeface="Roboto" charset="0"/>
              </a:rPr>
              <a:t>)</a:t>
            </a:r>
            <a:r>
              <a:rPr lang="zh-CN" altLang="en-US" dirty="0">
                <a:latin typeface="Roboto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输入属性</a:t>
            </a:r>
            <a:r>
              <a:rPr lang="zh-CN" altLang="en-US" dirty="0">
                <a:latin typeface="Roboto" charset="0"/>
              </a:rPr>
              <a:t>发生了变化，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就会调用它的 </a:t>
            </a:r>
            <a:r>
              <a:rPr lang="en-US" altLang="zh-CN" dirty="0" err="1"/>
              <a:t>ngOnChanges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方法。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6673" y="5478099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如果输入属性是对象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，当他的值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zh-CN" altLang="en-US" dirty="0" smtClean="0">
                <a:latin typeface="Roboto" charset="0"/>
              </a:rPr>
              <a:t>发生变化时，不会被</a:t>
            </a:r>
            <a:r>
              <a:rPr lang="en-US" altLang="zh-CN" dirty="0" err="1" smtClean="0">
                <a:latin typeface="Roboto" charset="0"/>
              </a:rPr>
              <a:t>OnChanges</a:t>
            </a:r>
            <a:r>
              <a:rPr lang="zh-CN" altLang="en-US" dirty="0" smtClean="0">
                <a:latin typeface="Roboto" charset="0"/>
              </a:rPr>
              <a:t>捕捉到，因为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的引用没有变化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6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1263" y="23829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/>
              <a:t>DoCheck</a:t>
            </a:r>
            <a:r>
              <a:rPr lang="mr-IN" altLang="zh-CN" b="1" dirty="0" smtClean="0"/>
              <a:t>()</a:t>
            </a:r>
            <a:endParaRPr lang="mr-I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51263" y="1463331"/>
            <a:ext cx="13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AfterView</a:t>
            </a:r>
            <a:r>
              <a:rPr lang="en-US" altLang="zh-CN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695" y="647695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可以检测到 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en-US" altLang="zh-CN" dirty="0" smtClean="0">
                <a:latin typeface="Roboto" charset="0"/>
              </a:rPr>
              <a:t> </a:t>
            </a:r>
            <a:r>
              <a:rPr lang="zh-CN" altLang="en-US" dirty="0" smtClean="0">
                <a:latin typeface="Roboto" charset="0"/>
              </a:rPr>
              <a:t>的变化 （见官网）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4949" y="244673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遵循单向数据流规则</a:t>
            </a:r>
          </a:p>
        </p:txBody>
      </p:sp>
      <p:sp>
        <p:nvSpPr>
          <p:cNvPr id="11" name="矩形 10"/>
          <p:cNvSpPr/>
          <p:nvPr/>
        </p:nvSpPr>
        <p:spPr>
          <a:xfrm>
            <a:off x="2488832" y="1037920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出发非常频繁，需要小心使用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5235" y="1961652"/>
            <a:ext cx="9739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 </a:t>
            </a:r>
            <a:r>
              <a:rPr lang="en-US" altLang="zh-CN" dirty="0">
                <a:hlinkClick r:id="rId2"/>
              </a:rPr>
              <a:t>AfterViewInit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3"/>
              </a:rPr>
              <a:t>AfterViewChecked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会在每次创建了组件的子视图后调用它们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07211" y="2888945"/>
            <a:ext cx="872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的“单向数据流”规则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禁止在一个视图已经被组合好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之后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再更新视图</a:t>
            </a:r>
            <a:r>
              <a:rPr lang="zh-CN" altLang="en-US" dirty="0">
                <a:latin typeface="Roboto" charset="0"/>
              </a:rPr>
              <a:t>。 而这两个钩子都是在组件的视图已经被组合好之后触发的。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51263" y="350813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AfterContent</a:t>
            </a:r>
            <a:r>
              <a:rPr lang="en-US" altLang="zh-CN" b="1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7082" y="3993224"/>
            <a:ext cx="932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AfterContentInit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5"/>
              </a:rPr>
              <a:t>AfterContentChecked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</a:t>
            </a:r>
            <a:r>
              <a:rPr lang="zh-CN" altLang="en-US" dirty="0" smtClean="0">
                <a:latin typeface="Roboto" charset="0"/>
              </a:rPr>
              <a:t>，在</a:t>
            </a:r>
            <a:r>
              <a:rPr lang="zh-CN" altLang="en-US" dirty="0">
                <a:latin typeface="Roboto" charset="0"/>
              </a:rPr>
              <a:t>外来内容被投影到组件中</a:t>
            </a:r>
            <a:r>
              <a:rPr lang="zh-CN" altLang="en-US" b="1" dirty="0">
                <a:latin typeface="Roboto" charset="0"/>
              </a:rPr>
              <a:t>之后</a:t>
            </a:r>
            <a:r>
              <a:rPr lang="zh-CN" altLang="en-US" dirty="0">
                <a:latin typeface="Roboto" charset="0"/>
              </a:rPr>
              <a:t>调用它们。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07082" y="4406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内容投影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29378" y="4425325"/>
            <a:ext cx="8214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从组件外部导入 </a:t>
            </a:r>
            <a:r>
              <a:rPr lang="en-US" altLang="zh-CN" dirty="0">
                <a:latin typeface="Roboto" charset="0"/>
              </a:rPr>
              <a:t>HTML </a:t>
            </a:r>
            <a:r>
              <a:rPr lang="zh-CN" altLang="en-US" dirty="0">
                <a:latin typeface="Roboto" charset="0"/>
              </a:rPr>
              <a:t>内容，并把它插入在组件模板中指定位置上的一种途径。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07082" y="4838955"/>
            <a:ext cx="9194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永远不要在组件标签的内部放任何内容 </a:t>
            </a:r>
            <a:r>
              <a:rPr lang="en-US" altLang="zh-CN" dirty="0">
                <a:latin typeface="Roboto" charset="0"/>
              </a:rPr>
              <a:t>—— </a:t>
            </a:r>
            <a:r>
              <a:rPr lang="zh-CN" altLang="en-US" b="1" dirty="0">
                <a:latin typeface="Roboto" charset="0"/>
              </a:rPr>
              <a:t>除非你想把这些内容投影进这个组件中</a:t>
            </a:r>
            <a:r>
              <a:rPr lang="zh-CN" altLang="en-US" dirty="0">
                <a:latin typeface="Roboto" charset="0"/>
              </a:rPr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51263" y="5280173"/>
            <a:ext cx="9950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和</a:t>
            </a:r>
            <a:r>
              <a:rPr lang="zh-CN" altLang="en-US" dirty="0">
                <a:latin typeface="Roboto" charset="0"/>
              </a:rPr>
              <a:t> </a:t>
            </a: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相似。关键的不同点是子组件的类型不同。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6"/>
              </a:rPr>
              <a:t>ViewChildren</a:t>
            </a:r>
            <a:r>
              <a:rPr lang="zh-CN" altLang="en-US" dirty="0">
                <a:latin typeface="Roboto" charset="0"/>
              </a:rPr>
              <a:t>，这些子组件的元素标签会出现在该组件的模板</a:t>
            </a:r>
            <a:r>
              <a:rPr lang="zh-CN" altLang="en-US" b="1" dirty="0">
                <a:latin typeface="Roboto" charset="0"/>
              </a:rPr>
              <a:t>里面</a:t>
            </a:r>
            <a:r>
              <a:rPr lang="zh-CN" altLang="en-US" dirty="0">
                <a:latin typeface="Roboto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7"/>
              </a:rPr>
              <a:t>ContentChildren</a:t>
            </a:r>
            <a:r>
              <a:rPr lang="zh-CN" altLang="en-US" dirty="0">
                <a:latin typeface="Roboto" charset="0"/>
              </a:rPr>
              <a:t>，这些子组件被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投影进该组件中。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8214" y="6338158"/>
            <a:ext cx="496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使用 </a:t>
            </a:r>
            <a:r>
              <a:rPr lang="en-US" altLang="zh-CN" dirty="0" err="1">
                <a:latin typeface="Roboto" charset="0"/>
              </a:rPr>
              <a:t>AfterContent</a:t>
            </a:r>
            <a:r>
              <a:rPr lang="en-US" altLang="zh-CN" dirty="0">
                <a:latin typeface="Roboto" charset="0"/>
              </a:rPr>
              <a:t> </a:t>
            </a:r>
            <a:r>
              <a:rPr lang="zh-CN" altLang="en-US" dirty="0">
                <a:latin typeface="Roboto" charset="0"/>
              </a:rPr>
              <a:t>时，无需担心单向数据流规则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89415" y="472558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风格指南</a:t>
            </a:r>
          </a:p>
        </p:txBody>
      </p:sp>
      <p:sp>
        <p:nvSpPr>
          <p:cNvPr id="3" name="矩形 2"/>
          <p:cNvSpPr/>
          <p:nvPr/>
        </p:nvSpPr>
        <p:spPr>
          <a:xfrm>
            <a:off x="2305213" y="1241999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每个文件只定义一样</a:t>
            </a:r>
            <a:r>
              <a:rPr lang="zh-CN" altLang="en-US" dirty="0" smtClean="0">
                <a:latin typeface="Roboto" charset="0"/>
              </a:rPr>
              <a:t>东西，</a:t>
            </a:r>
            <a:r>
              <a:rPr lang="zh-CN" altLang="en-US" dirty="0"/>
              <a:t>文件大小限制在 </a:t>
            </a:r>
            <a:r>
              <a:rPr lang="en-US" altLang="zh-CN" dirty="0"/>
              <a:t>400 </a:t>
            </a:r>
            <a:r>
              <a:rPr lang="zh-CN" altLang="en-US" dirty="0"/>
              <a:t>行代码以内</a:t>
            </a:r>
          </a:p>
        </p:txBody>
      </p:sp>
      <p:sp>
        <p:nvSpPr>
          <p:cNvPr id="5" name="矩形 4"/>
          <p:cNvSpPr/>
          <p:nvPr/>
        </p:nvSpPr>
        <p:spPr>
          <a:xfrm>
            <a:off x="2305213" y="161133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定义简单</a:t>
            </a:r>
            <a:r>
              <a:rPr lang="zh-CN" altLang="en-US" dirty="0" smtClean="0">
                <a:latin typeface="Roboto" charset="0"/>
              </a:rPr>
              <a:t>函数，</a:t>
            </a:r>
            <a:r>
              <a:rPr lang="zh-CN" altLang="en-US" dirty="0"/>
              <a:t>限制在 </a:t>
            </a:r>
            <a:r>
              <a:rPr lang="en-US" altLang="zh-CN" dirty="0"/>
              <a:t>75 </a:t>
            </a:r>
            <a:r>
              <a:rPr lang="zh-CN" altLang="en-US" dirty="0"/>
              <a:t>行之内</a:t>
            </a:r>
          </a:p>
        </p:txBody>
      </p:sp>
      <p:sp>
        <p:nvSpPr>
          <p:cNvPr id="7" name="矩形 6"/>
          <p:cNvSpPr/>
          <p:nvPr/>
        </p:nvSpPr>
        <p:spPr>
          <a:xfrm>
            <a:off x="2305213" y="2011440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在描述性名字中，用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横杠</a:t>
            </a:r>
            <a:r>
              <a:rPr lang="zh-CN" altLang="en-US" dirty="0">
                <a:latin typeface="Roboto" charset="0"/>
              </a:rPr>
              <a:t>来分隔</a:t>
            </a:r>
            <a:r>
              <a:rPr lang="zh-CN" altLang="en-US" dirty="0" smtClean="0">
                <a:latin typeface="Roboto" charset="0"/>
              </a:rPr>
              <a:t>单词，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点</a:t>
            </a:r>
            <a:r>
              <a:rPr lang="zh-CN" altLang="en-US" dirty="0"/>
              <a:t>来分隔描述性名字和类型</a:t>
            </a:r>
          </a:p>
        </p:txBody>
      </p:sp>
      <p:sp>
        <p:nvSpPr>
          <p:cNvPr id="9" name="矩形 8"/>
          <p:cNvSpPr/>
          <p:nvPr/>
        </p:nvSpPr>
        <p:spPr>
          <a:xfrm>
            <a:off x="2305213" y="241154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使用大写驼峰命名法来命名类。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05212" y="2811658"/>
            <a:ext cx="9886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坚持使用</a:t>
            </a:r>
            <a:r>
              <a:rPr lang="zh-CN" altLang="en-US" b="1" dirty="0">
                <a:latin typeface="Roboto" charset="0"/>
              </a:rPr>
              <a:t>中线命名法（</a:t>
            </a:r>
            <a:r>
              <a:rPr lang="en-US" altLang="zh-CN" b="1" dirty="0">
                <a:latin typeface="Roboto" charset="0"/>
              </a:rPr>
              <a:t>dashed-case</a:t>
            </a:r>
            <a:r>
              <a:rPr lang="zh-CN" altLang="en-US" b="1" dirty="0">
                <a:latin typeface="Roboto" charset="0"/>
              </a:rPr>
              <a:t>）</a:t>
            </a:r>
            <a:r>
              <a:rPr lang="zh-CN" altLang="en-US" dirty="0">
                <a:latin typeface="Roboto" charset="0"/>
              </a:rPr>
              <a:t>或叫</a:t>
            </a:r>
            <a:r>
              <a:rPr lang="zh-CN" altLang="en-US" b="1" dirty="0">
                <a:latin typeface="Roboto" charset="0"/>
              </a:rPr>
              <a:t>烤串命名法（</a:t>
            </a:r>
            <a:r>
              <a:rPr lang="en-US" altLang="zh-CN" b="1" dirty="0">
                <a:latin typeface="Roboto" charset="0"/>
              </a:rPr>
              <a:t>kebab-case</a:t>
            </a:r>
            <a:r>
              <a:rPr lang="zh-CN" altLang="en-US" b="1" dirty="0">
                <a:latin typeface="Roboto" charset="0"/>
              </a:rPr>
              <a:t>）</a:t>
            </a:r>
            <a:r>
              <a:rPr lang="zh-CN" altLang="en-US" dirty="0">
                <a:latin typeface="Roboto" charset="0"/>
              </a:rPr>
              <a:t>来命名组件的元素选择器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93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组件间交互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5177" y="10922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通过输入型绑定把数据从父组件传到子组件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5314" y="1519829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 </a:t>
            </a:r>
            <a:r>
              <a:rPr lang="en-US" altLang="zh-CN" dirty="0">
                <a:latin typeface="Roboto" charset="0"/>
              </a:rPr>
              <a:t>setter </a:t>
            </a:r>
            <a:r>
              <a:rPr lang="zh-CN" altLang="en-US" dirty="0">
                <a:latin typeface="Roboto" charset="0"/>
              </a:rPr>
              <a:t>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5314" y="1990300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</a:t>
            </a:r>
            <a:r>
              <a:rPr lang="en-US" altLang="zh-CN" b="1" dirty="0" err="1">
                <a:latin typeface="Roboto" charset="0"/>
              </a:rPr>
              <a:t>ngOnChanges</a:t>
            </a:r>
            <a:r>
              <a:rPr lang="en-US" altLang="zh-CN" b="1" dirty="0">
                <a:latin typeface="Roboto" charset="0"/>
              </a:rPr>
              <a:t>()</a:t>
            </a:r>
            <a:r>
              <a:rPr lang="zh-CN" altLang="en-US" dirty="0">
                <a:latin typeface="Roboto" charset="0"/>
              </a:rPr>
              <a:t>来截听输入属性值的变化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684" y="25326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Roboto" charset="0"/>
              </a:rPr>
              <a:t>父组件监听子组件的</a:t>
            </a:r>
            <a:r>
              <a:rPr lang="zh-CN" altLang="en-US" dirty="0" smtClean="0">
                <a:latin typeface="Roboto" charset="0"/>
              </a:rPr>
              <a:t>事件 </a:t>
            </a:r>
            <a:r>
              <a:rPr lang="en-US" altLang="zh-CN" dirty="0" err="1">
                <a:latin typeface="Roboto" charset="0"/>
              </a:rPr>
              <a:t>EventEmitter</a:t>
            </a:r>
            <a:endParaRPr lang="zh-CN" altLang="en-US" dirty="0">
              <a:latin typeface="Roboto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684" y="3043390"/>
            <a:ext cx="647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父组件与子组件通过</a:t>
            </a:r>
            <a:r>
              <a:rPr lang="zh-CN" altLang="en-US" b="1" dirty="0">
                <a:latin typeface="Roboto" charset="0"/>
              </a:rPr>
              <a:t>本地变量</a:t>
            </a:r>
            <a:r>
              <a:rPr lang="zh-CN" altLang="en-US" dirty="0" smtClean="0">
                <a:latin typeface="Roboto" charset="0"/>
              </a:rPr>
              <a:t>互动    </a:t>
            </a:r>
            <a:r>
              <a:rPr lang="en-US" altLang="zh-CN" dirty="0" smtClean="0">
                <a:latin typeface="Roboto" charset="0"/>
              </a:rPr>
              <a:t>#</a:t>
            </a:r>
            <a:r>
              <a:rPr lang="en-US" altLang="zh-CN" dirty="0" err="1" smtClean="0">
                <a:latin typeface="Roboto" charset="0"/>
              </a:rPr>
              <a:t>xxxx</a:t>
            </a:r>
            <a:r>
              <a:rPr lang="zh-CN" altLang="en-US" dirty="0" smtClean="0">
                <a:latin typeface="Roboto" charset="0"/>
              </a:rPr>
              <a:t>   只能在模版中使用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4684" y="3575974"/>
            <a:ext cx="40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父组件调用</a:t>
            </a:r>
            <a:r>
              <a:rPr lang="en-US" altLang="zh-CN" b="1" dirty="0">
                <a:latin typeface="Roboto" charset="0"/>
              </a:rPr>
              <a:t>@</a:t>
            </a:r>
            <a:r>
              <a:rPr lang="en-US" altLang="zh-CN" b="1" dirty="0" err="1">
                <a:latin typeface="Roboto" charset="0"/>
              </a:rPr>
              <a:t>ViewChild</a:t>
            </a:r>
            <a:r>
              <a:rPr lang="en-US" altLang="zh-CN" b="1" dirty="0" smtClean="0">
                <a:latin typeface="Roboto" charset="0"/>
              </a:rPr>
              <a:t>()</a:t>
            </a:r>
            <a:r>
              <a:rPr lang="zh-CN" altLang="en-US" b="1" dirty="0" smtClean="0">
                <a:latin typeface="Roboto" charset="0"/>
              </a:rPr>
              <a:t>   （见官网）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35316" y="41261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父组件和子组件通过服务来通讯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7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组件样式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684" y="1213973"/>
            <a:ext cx="10047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在 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的元数据中指定的样式只会对该组件的模板生效。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684" y="17838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特殊的选择器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1137" y="216913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charset="0"/>
              </a:rPr>
              <a:t>:host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选择</a:t>
            </a:r>
            <a:r>
              <a:rPr lang="zh-CN" altLang="en-US" dirty="0">
                <a:latin typeface="Roboto" charset="0"/>
              </a:rPr>
              <a:t>组件</a:t>
            </a:r>
            <a:r>
              <a:rPr lang="zh-CN" altLang="en-US" b="1" dirty="0">
                <a:latin typeface="Roboto" charset="0"/>
              </a:rPr>
              <a:t>宿主</a:t>
            </a:r>
            <a:r>
              <a:rPr lang="zh-CN" altLang="en-US" dirty="0">
                <a:latin typeface="Roboto" charset="0"/>
              </a:rPr>
              <a:t>元素中的</a:t>
            </a:r>
            <a:r>
              <a:rPr lang="zh-CN" altLang="en-US" dirty="0" smtClean="0">
                <a:latin typeface="Roboto" charset="0"/>
              </a:rPr>
              <a:t>元素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41137" y="2554229"/>
            <a:ext cx="10373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Roboto" charset="0"/>
              </a:rPr>
              <a:t>:</a:t>
            </a:r>
            <a:r>
              <a:rPr lang="en-US" altLang="zh-CN" dirty="0" smtClean="0"/>
              <a:t>host-context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/>
              <a:t>在当前组件宿主元素的</a:t>
            </a:r>
            <a:r>
              <a:rPr lang="zh-CN" altLang="en-US" b="1" dirty="0"/>
              <a:t>祖先节点</a:t>
            </a:r>
            <a:r>
              <a:rPr lang="zh-CN" altLang="en-US" dirty="0"/>
              <a:t>中查找 </a:t>
            </a:r>
            <a:r>
              <a:rPr lang="en-US" altLang="zh-CN" dirty="0"/>
              <a:t>CSS </a:t>
            </a:r>
            <a:r>
              <a:rPr lang="zh-CN" altLang="en-US" dirty="0"/>
              <a:t>类， 直到文档的根节点为止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在</a:t>
            </a:r>
            <a:r>
              <a:rPr lang="zh-CN" altLang="en-US" dirty="0"/>
              <a:t>与其它选择器组合使用时，它非常有用。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595332" y="3525153"/>
            <a:ext cx="9976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r-IN" b="1" dirty="0">
                <a:latin typeface="Roboto" charset="0"/>
              </a:rPr>
              <a:t>控制视图的封装模式：原生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Native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en-US" altLang="zh-CN" dirty="0">
                <a:hlinkClick r:id="rId3"/>
              </a:rPr>
              <a:t>ShadowDom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</a:t>
            </a:r>
            <a:r>
              <a:rPr lang="zh-CN" altLang="en-US" dirty="0"/>
              <a:t>进不出</a:t>
            </a:r>
            <a:r>
              <a:rPr lang="mr-IN" altLang="zh-CN" b="1" dirty="0" smtClean="0">
                <a:latin typeface="Roboto" charset="0"/>
              </a:rPr>
              <a:t>)</a:t>
            </a:r>
            <a:r>
              <a:rPr lang="zh-CN" altLang="mr-IN" b="1" dirty="0">
                <a:latin typeface="Roboto" charset="0"/>
              </a:rPr>
              <a:t>、仿真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Emulated</a:t>
            </a:r>
            <a:r>
              <a:rPr lang="zh-CN" altLang="en-US" dirty="0"/>
              <a:t>只进不出</a:t>
            </a:r>
            <a:r>
              <a:rPr lang="mr-IN" altLang="zh-CN" b="1" dirty="0" smtClean="0">
                <a:latin typeface="Roboto" charset="0"/>
              </a:rPr>
              <a:t>) </a:t>
            </a:r>
            <a:r>
              <a:rPr lang="zh-CN" altLang="mr-IN" b="1" dirty="0">
                <a:latin typeface="Roboto" charset="0"/>
              </a:rPr>
              <a:t>和无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None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zh-CN" altLang="en-US" dirty="0" smtClean="0"/>
              <a:t>能</a:t>
            </a:r>
            <a:r>
              <a:rPr lang="zh-CN" altLang="en-US" dirty="0"/>
              <a:t>进能出</a:t>
            </a:r>
            <a:r>
              <a:rPr lang="mr-IN" altLang="zh-CN" b="1" dirty="0" smtClean="0">
                <a:latin typeface="Roboto" charset="0"/>
              </a:rPr>
              <a:t>)</a:t>
            </a:r>
            <a:endParaRPr lang="mr-IN" altLang="zh-CN" b="1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动态组件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自定义元素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9022" y="1251761"/>
            <a:ext cx="563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Roboto"/>
              </a:rPr>
              <a:t>Angular </a:t>
            </a:r>
            <a:r>
              <a:rPr lang="zh-CN" altLang="en-US" b="1" dirty="0">
                <a:latin typeface="Roboto"/>
              </a:rPr>
              <a:t>元素</a:t>
            </a:r>
            <a:r>
              <a:rPr lang="zh-CN" altLang="en-US" dirty="0">
                <a:latin typeface="Roboto"/>
              </a:rPr>
              <a:t>就是打包成</a:t>
            </a:r>
            <a:r>
              <a:rPr lang="zh-CN" altLang="en-US" b="1" dirty="0">
                <a:latin typeface="Roboto"/>
              </a:rPr>
              <a:t>自定义元素</a:t>
            </a:r>
            <a:r>
              <a:rPr lang="zh-CN" altLang="en-US" dirty="0">
                <a:latin typeface="Roboto"/>
              </a:rPr>
              <a:t>的 </a:t>
            </a:r>
            <a:r>
              <a:rPr lang="en-US" altLang="zh-CN" dirty="0">
                <a:latin typeface="Roboto"/>
              </a:rPr>
              <a:t>Angular </a:t>
            </a:r>
            <a:r>
              <a:rPr lang="zh-CN" altLang="en-US" dirty="0">
                <a:latin typeface="Roboto"/>
              </a:rPr>
              <a:t>组件</a:t>
            </a:r>
            <a:endParaRPr lang="zh-CN" altLang="en-US" dirty="0"/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21" y="1750278"/>
            <a:ext cx="8512866" cy="510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6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nsform a component to a custom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1" y="109184"/>
            <a:ext cx="10240338" cy="660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0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171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4400" smtClean="0">
                <a:latin typeface="Roboto" charset="0"/>
              </a:rPr>
              <a:t>动画</a:t>
            </a:r>
            <a:endParaRPr lang="zh-CN" altLang="en-US" sz="4400" dirty="0">
              <a:latin typeface="Robot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4116" y="1329809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Roboto" charset="0"/>
              </a:rPr>
              <a:t>trigger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   </a:t>
            </a:r>
            <a:r>
              <a:rPr lang="zh-CN" altLang="en-US" b="1" dirty="0" smtClean="0"/>
              <a:t>触发器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3905" y="169914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Roboto" charset="0"/>
              </a:rPr>
              <a:t>State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  状态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04116" y="2068473"/>
            <a:ext cx="245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t</a:t>
            </a:r>
            <a:r>
              <a:rPr lang="en-US" altLang="zh-CN" dirty="0" smtClean="0">
                <a:solidFill>
                  <a:srgbClr val="333333"/>
                </a:solidFill>
                <a:latin typeface="Roboto" charset="0"/>
              </a:rPr>
              <a:t>ransition </a:t>
            </a:r>
            <a:r>
              <a:rPr lang="en-US" altLang="zh-CN" dirty="0" smtClean="0">
                <a:hlinkClick r:id="rId2"/>
              </a:rPr>
              <a:t>animate</a:t>
            </a:r>
            <a:r>
              <a:rPr lang="zh-CN" altLang="en-US" dirty="0" smtClean="0"/>
              <a:t>  转场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3905" y="2437805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Droid Sans Mono" charset="0"/>
              </a:rPr>
              <a:t>[@</a:t>
            </a:r>
            <a:r>
              <a:rPr lang="en-US" altLang="zh-CN" dirty="0">
                <a:latin typeface="Droid Sans Mono" charset="0"/>
                <a:hlinkClick r:id="rId3"/>
              </a:rPr>
              <a:t>triggerName</a:t>
            </a:r>
            <a:r>
              <a:rPr lang="en-US" altLang="zh-CN" dirty="0">
                <a:solidFill>
                  <a:srgbClr val="333333"/>
                </a:solidFill>
                <a:latin typeface="Droid Sans Mono" charset="0"/>
              </a:rPr>
              <a:t>]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04116" y="2897506"/>
            <a:ext cx="10240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对同一个转场的两个方向都使用相同</a:t>
            </a:r>
            <a:r>
              <a:rPr lang="zh-CN" altLang="en-US" dirty="0" smtClean="0">
                <a:latin typeface="Roboto" charset="0"/>
              </a:rPr>
              <a:t>的动画，</a:t>
            </a:r>
            <a:r>
              <a:rPr lang="zh-CN" altLang="en-US" dirty="0">
                <a:latin typeface="Roboto" charset="0"/>
              </a:rPr>
              <a:t>就可以使用 </a:t>
            </a:r>
            <a:r>
              <a:rPr lang="en-US" altLang="zh-CN" dirty="0"/>
              <a:t>&lt;=&gt;</a:t>
            </a:r>
            <a:r>
              <a:rPr lang="zh-CN" altLang="en-US" dirty="0">
                <a:latin typeface="Roboto" charset="0"/>
              </a:rPr>
              <a:t> 这种简写</a:t>
            </a:r>
            <a:r>
              <a:rPr lang="zh-CN" altLang="en-US" dirty="0" smtClean="0">
                <a:latin typeface="Roboto" charset="0"/>
              </a:rPr>
              <a:t>语法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/>
              <a:t>transition('inactive &lt;=&gt; active', animate('100ms ease-out'))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04115" y="3634206"/>
            <a:ext cx="10473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latin typeface="Roboto" charset="0"/>
              </a:rPr>
              <a:t>(</a:t>
            </a:r>
            <a:r>
              <a:rPr lang="zh-CN" altLang="en-US" dirty="0">
                <a:latin typeface="Roboto" charset="0"/>
              </a:rPr>
              <a:t>通配符</a:t>
            </a:r>
            <a:r>
              <a:rPr lang="en-US" altLang="zh-CN" dirty="0">
                <a:latin typeface="Roboto" charset="0"/>
              </a:rPr>
              <a:t>)</a:t>
            </a:r>
            <a:r>
              <a:rPr lang="zh-CN" altLang="en-US" dirty="0">
                <a:latin typeface="Roboto" charset="0"/>
              </a:rPr>
              <a:t>状态匹配</a:t>
            </a:r>
            <a:r>
              <a:rPr lang="zh-CN" altLang="en-US" b="1" dirty="0">
                <a:latin typeface="Roboto" charset="0"/>
              </a:rPr>
              <a:t>任何</a:t>
            </a:r>
            <a:r>
              <a:rPr lang="zh-CN" altLang="en-US" dirty="0">
                <a:latin typeface="Roboto" charset="0"/>
              </a:rPr>
              <a:t>动画状态。当定义那些不需要管当前处于什么状态的样式及转场时，这很有用。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93904" y="4039795"/>
            <a:ext cx="10483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</a:t>
            </a:r>
            <a:r>
              <a:rPr lang="zh-CN" altLang="en-US" dirty="0">
                <a:latin typeface="Roboto" charset="0"/>
              </a:rPr>
              <a:t> 的特殊状态，它可以应用在任何动画中。它表示元素</a:t>
            </a:r>
            <a:r>
              <a:rPr lang="zh-CN" altLang="en-US" b="1" dirty="0">
                <a:latin typeface="Roboto" charset="0"/>
              </a:rPr>
              <a:t>没有</a:t>
            </a:r>
            <a:r>
              <a:rPr lang="zh-CN" altLang="en-US" dirty="0">
                <a:latin typeface="Roboto" charset="0"/>
              </a:rPr>
              <a:t>被附加到视图。这种情况可能是由于它尚未被添加进来或者已经被移除了。 </a:t>
            </a:r>
            <a:r>
              <a:rPr lang="en-US" altLang="zh-CN" dirty="0"/>
              <a:t>void</a:t>
            </a:r>
            <a:r>
              <a:rPr lang="zh-CN" altLang="en-US" dirty="0">
                <a:latin typeface="Roboto" charset="0"/>
              </a:rPr>
              <a:t> 状态在定义“进场”和“离场”的动画时会非常有用。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04115" y="48179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自动属性值计算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793</Words>
  <Application>Microsoft Office PowerPoint</Application>
  <PresentationFormat>宽屏</PresentationFormat>
  <Paragraphs>148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 Unicode MS</vt:lpstr>
      <vt:lpstr>DengXian</vt:lpstr>
      <vt:lpstr>Droid Sans Mono</vt:lpstr>
      <vt:lpstr>Mangal</vt:lpstr>
      <vt:lpstr>SimSun</vt:lpstr>
      <vt:lpstr>Arial</vt:lpstr>
      <vt:lpstr>Calibri</vt:lpstr>
      <vt:lpstr>Calibri Light</vt:lpstr>
      <vt:lpstr>Roboto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Fred</cp:lastModifiedBy>
  <cp:revision>181</cp:revision>
  <dcterms:created xsi:type="dcterms:W3CDTF">2018-08-16T12:25:12Z</dcterms:created>
  <dcterms:modified xsi:type="dcterms:W3CDTF">2018-09-18T02:35:38Z</dcterms:modified>
</cp:coreProperties>
</file>