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3" r:id="rId3"/>
    <p:sldId id="257" r:id="rId4"/>
    <p:sldId id="261" r:id="rId5"/>
    <p:sldId id="262" r:id="rId6"/>
    <p:sldId id="258" r:id="rId7"/>
    <p:sldId id="259" r:id="rId8"/>
    <p:sldId id="289" r:id="rId9"/>
    <p:sldId id="263" r:id="rId10"/>
    <p:sldId id="260" r:id="rId11"/>
    <p:sldId id="264" r:id="rId12"/>
    <p:sldId id="286" r:id="rId13"/>
    <p:sldId id="287" r:id="rId14"/>
    <p:sldId id="284" r:id="rId15"/>
    <p:sldId id="291" r:id="rId16"/>
    <p:sldId id="290" r:id="rId17"/>
    <p:sldId id="297" r:id="rId18"/>
    <p:sldId id="296" r:id="rId19"/>
    <p:sldId id="298" r:id="rId20"/>
    <p:sldId id="299" r:id="rId21"/>
    <p:sldId id="294" r:id="rId22"/>
    <p:sldId id="288" r:id="rId23"/>
    <p:sldId id="295" r:id="rId24"/>
    <p:sldId id="300" r:id="rId25"/>
    <p:sldId id="265" r:id="rId26"/>
    <p:sldId id="267" r:id="rId27"/>
    <p:sldId id="266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CB9"/>
    <a:srgbClr val="FFCA82"/>
    <a:srgbClr val="763E23"/>
    <a:srgbClr val="9F6A3B"/>
    <a:srgbClr val="703116"/>
    <a:srgbClr val="733E25"/>
    <a:srgbClr val="946B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6FF9-21DC-4DBD-AB41-3DA480A5C04A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E0E07-DACA-4233-A001-183532837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52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17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3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5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0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15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83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6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36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13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14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8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0D1B7-57BE-44EC-8D54-EF57C536A43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20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6327" y="432430"/>
            <a:ext cx="7571631" cy="398984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5839066" y="3242607"/>
            <a:ext cx="568736" cy="560664"/>
            <a:chOff x="5839066" y="3242607"/>
            <a:chExt cx="568736" cy="560664"/>
          </a:xfrm>
        </p:grpSpPr>
        <p:sp>
          <p:nvSpPr>
            <p:cNvPr id="8" name="椭圆 7"/>
            <p:cNvSpPr/>
            <p:nvPr/>
          </p:nvSpPr>
          <p:spPr>
            <a:xfrm>
              <a:off x="5839066" y="3242607"/>
              <a:ext cx="560664" cy="560664"/>
            </a:xfrm>
            <a:prstGeom prst="ellipse">
              <a:avLst/>
            </a:prstGeom>
            <a:solidFill>
              <a:srgbClr val="946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864063" y="326132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620641" y="3242607"/>
            <a:ext cx="560664" cy="560664"/>
            <a:chOff x="6620641" y="3242607"/>
            <a:chExt cx="560664" cy="560664"/>
          </a:xfrm>
        </p:grpSpPr>
        <p:sp>
          <p:nvSpPr>
            <p:cNvPr id="9" name="椭圆 8"/>
            <p:cNvSpPr/>
            <p:nvPr/>
          </p:nvSpPr>
          <p:spPr>
            <a:xfrm>
              <a:off x="6620641" y="3242607"/>
              <a:ext cx="560664" cy="560664"/>
            </a:xfrm>
            <a:prstGeom prst="ellipse">
              <a:avLst/>
            </a:prstGeom>
            <a:solidFill>
              <a:srgbClr val="946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620641" y="324260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402216" y="3242607"/>
            <a:ext cx="568736" cy="560664"/>
            <a:chOff x="7402216" y="3242607"/>
            <a:chExt cx="568736" cy="560664"/>
          </a:xfrm>
        </p:grpSpPr>
        <p:sp>
          <p:nvSpPr>
            <p:cNvPr id="10" name="椭圆 9"/>
            <p:cNvSpPr/>
            <p:nvPr/>
          </p:nvSpPr>
          <p:spPr>
            <a:xfrm>
              <a:off x="7402216" y="3242607"/>
              <a:ext cx="560664" cy="560664"/>
            </a:xfrm>
            <a:prstGeom prst="ellipse">
              <a:avLst/>
            </a:prstGeom>
            <a:solidFill>
              <a:srgbClr val="946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427213" y="324260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绸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183791" y="3242607"/>
            <a:ext cx="560664" cy="560664"/>
            <a:chOff x="8183791" y="3242607"/>
            <a:chExt cx="560664" cy="560664"/>
          </a:xfrm>
        </p:grpSpPr>
        <p:sp>
          <p:nvSpPr>
            <p:cNvPr id="11" name="椭圆 10"/>
            <p:cNvSpPr/>
            <p:nvPr/>
          </p:nvSpPr>
          <p:spPr>
            <a:xfrm>
              <a:off x="8183791" y="3242607"/>
              <a:ext cx="560664" cy="560664"/>
            </a:xfrm>
            <a:prstGeom prst="ellipse">
              <a:avLst/>
            </a:prstGeom>
            <a:solidFill>
              <a:srgbClr val="946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200716" y="324260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之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957294" y="3242607"/>
            <a:ext cx="560664" cy="560664"/>
            <a:chOff x="8957294" y="3242607"/>
            <a:chExt cx="560664" cy="560664"/>
          </a:xfrm>
        </p:grpSpPr>
        <p:sp>
          <p:nvSpPr>
            <p:cNvPr id="12" name="椭圆 11"/>
            <p:cNvSpPr/>
            <p:nvPr/>
          </p:nvSpPr>
          <p:spPr>
            <a:xfrm>
              <a:off x="8957294" y="3242607"/>
              <a:ext cx="560664" cy="560664"/>
            </a:xfrm>
            <a:prstGeom prst="ellipse">
              <a:avLst/>
            </a:prstGeom>
            <a:solidFill>
              <a:srgbClr val="946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974219" y="324260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73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" name="矩形: 圆角 1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989985" y="672545"/>
            <a:ext cx="2123180" cy="1830328"/>
            <a:chOff x="2958235" y="1538077"/>
            <a:chExt cx="2411896" cy="2079221"/>
          </a:xfrm>
        </p:grpSpPr>
        <p:sp>
          <p:nvSpPr>
            <p:cNvPr id="5" name="Hexágono 6"/>
            <p:cNvSpPr/>
            <p:nvPr/>
          </p:nvSpPr>
          <p:spPr>
            <a:xfrm>
              <a:off x="2958235" y="1538077"/>
              <a:ext cx="2411896" cy="2079221"/>
            </a:xfrm>
            <a:prstGeom prst="hexagon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rgbClr val="F1DCB9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289541" y="2073312"/>
              <a:ext cx="1981199" cy="752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F1DCB9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和平合作</a:t>
              </a:r>
              <a:endParaRPr lang="en-US" altLang="zh-CN" sz="28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51165" y="3016807"/>
            <a:ext cx="2123180" cy="1830328"/>
            <a:chOff x="7119415" y="3882339"/>
            <a:chExt cx="2411896" cy="2079221"/>
          </a:xfrm>
        </p:grpSpPr>
        <p:sp>
          <p:nvSpPr>
            <p:cNvPr id="8" name="Hexágono 5"/>
            <p:cNvSpPr/>
            <p:nvPr/>
          </p:nvSpPr>
          <p:spPr>
            <a:xfrm>
              <a:off x="7119415" y="3882339"/>
              <a:ext cx="2411896" cy="2079221"/>
            </a:xfrm>
            <a:prstGeom prst="hexagon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F1DCB9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433429" y="4487413"/>
              <a:ext cx="1981199" cy="752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互利共赢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151165" y="672545"/>
            <a:ext cx="2123180" cy="1830328"/>
            <a:chOff x="7119415" y="1538077"/>
            <a:chExt cx="2411896" cy="2079221"/>
          </a:xfrm>
        </p:grpSpPr>
        <p:sp>
          <p:nvSpPr>
            <p:cNvPr id="11" name="Hexágono 4"/>
            <p:cNvSpPr/>
            <p:nvPr/>
          </p:nvSpPr>
          <p:spPr>
            <a:xfrm>
              <a:off x="7119415" y="1538077"/>
              <a:ext cx="2411896" cy="2079221"/>
            </a:xfrm>
            <a:prstGeom prst="hexagon">
              <a:avLst/>
            </a:pr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rgbClr val="9F6A3B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433429" y="2049778"/>
              <a:ext cx="1981199" cy="752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9F6A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开放包容</a:t>
              </a:r>
              <a:endParaRPr lang="en-US" altLang="zh-CN" sz="28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989985" y="3016807"/>
            <a:ext cx="2123180" cy="1830328"/>
            <a:chOff x="2958235" y="3882339"/>
            <a:chExt cx="2411896" cy="2079221"/>
          </a:xfrm>
        </p:grpSpPr>
        <p:sp>
          <p:nvSpPr>
            <p:cNvPr id="14" name="Hexágono 7"/>
            <p:cNvSpPr/>
            <p:nvPr/>
          </p:nvSpPr>
          <p:spPr>
            <a:xfrm>
              <a:off x="2958235" y="3882339"/>
              <a:ext cx="2411896" cy="2079221"/>
            </a:xfrm>
            <a:prstGeom prst="hexagon">
              <a:avLst/>
            </a:pr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9F6A3B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223868" y="4472760"/>
              <a:ext cx="1981199" cy="752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9F6A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互学互鉴</a:t>
              </a:r>
              <a:endParaRPr lang="en-US" altLang="zh-CN" sz="28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070575" y="1844676"/>
            <a:ext cx="2123180" cy="1830328"/>
            <a:chOff x="5070575" y="1844676"/>
            <a:chExt cx="2123180" cy="1830328"/>
          </a:xfrm>
        </p:grpSpPr>
        <p:sp>
          <p:nvSpPr>
            <p:cNvPr id="17" name="Hexágono 3"/>
            <p:cNvSpPr/>
            <p:nvPr/>
          </p:nvSpPr>
          <p:spPr>
            <a:xfrm>
              <a:off x="5070575" y="1844676"/>
              <a:ext cx="2123180" cy="1830328"/>
            </a:xfrm>
            <a:prstGeom prst="hexagon">
              <a:avLst/>
            </a:prstGeom>
            <a:noFill/>
            <a:ln w="57150">
              <a:solidFill>
                <a:srgbClr val="9F6A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矩形 19"/>
            <p:cNvSpPr/>
            <p:nvPr/>
          </p:nvSpPr>
          <p:spPr>
            <a:xfrm>
              <a:off x="5249822" y="2067342"/>
              <a:ext cx="176468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9F6A3B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这是人类文明的宝贵遗产</a:t>
              </a:r>
              <a:endParaRPr lang="zh-CN" altLang="en-US" sz="28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37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92488" y="1095025"/>
            <a:ext cx="4943060" cy="826539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凿空之旅</a:t>
            </a:r>
            <a:endParaRPr lang="zh-CN" altLang="en-US" sz="24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34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ss0.bdstatic.com/94o3dSag_xI4khGkpoWK1HF6hhy/baike/c0%3Dbaike80%2C5%2C5%2C80%2C26/sign=25d4a0fcd539b60059c307e588395e4f/d000baa1cd11728b770a2f3dc8fcc3cec3fd2c8d.jpg">
            <a:extLst>
              <a:ext uri="{FF2B5EF4-FFF2-40B4-BE49-F238E27FC236}">
                <a16:creationId xmlns:a16="http://schemas.microsoft.com/office/drawing/2014/main" id="{97E60E32-19E7-4590-942A-B22070BA1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469" y="555252"/>
            <a:ext cx="10060263" cy="428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8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7">
            <a:extLst>
              <a:ext uri="{FF2B5EF4-FFF2-40B4-BE49-F238E27FC236}">
                <a16:creationId xmlns:a16="http://schemas.microsoft.com/office/drawing/2014/main" id="{AFF874F5-AFFE-4EFF-9EE1-4B13BF7FAE0F}"/>
              </a:ext>
            </a:extLst>
          </p:cNvPr>
          <p:cNvSpPr txBox="1"/>
          <p:nvPr/>
        </p:nvSpPr>
        <p:spPr>
          <a:xfrm>
            <a:off x="311121" y="261958"/>
            <a:ext cx="4869579" cy="346273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汉武帝，匈奴，远交近攻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7">
            <a:extLst>
              <a:ext uri="{FF2B5EF4-FFF2-40B4-BE49-F238E27FC236}">
                <a16:creationId xmlns:a16="http://schemas.microsoft.com/office/drawing/2014/main" id="{070CD5CA-B21A-4337-A688-8FE3ADF39F61}"/>
              </a:ext>
            </a:extLst>
          </p:cNvPr>
          <p:cNvSpPr txBox="1"/>
          <p:nvPr/>
        </p:nvSpPr>
        <p:spPr>
          <a:xfrm>
            <a:off x="311121" y="640130"/>
            <a:ext cx="4869579" cy="346273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大月氏，张骞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27691FAD-C58E-490F-BC99-95987765B285}"/>
              </a:ext>
            </a:extLst>
          </p:cNvPr>
          <p:cNvSpPr txBox="1"/>
          <p:nvPr/>
        </p:nvSpPr>
        <p:spPr>
          <a:xfrm>
            <a:off x="311121" y="1016425"/>
            <a:ext cx="4869579" cy="346273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张骞被抓， 软禁十年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28866353-0C17-4999-856B-56EEAC453DC5}"/>
              </a:ext>
            </a:extLst>
          </p:cNvPr>
          <p:cNvSpPr txBox="1"/>
          <p:nvPr/>
        </p:nvSpPr>
        <p:spPr>
          <a:xfrm>
            <a:off x="337625" y="1425583"/>
            <a:ext cx="4869579" cy="346273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大月氏畏惧匈奴已前往西亚、东欧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7">
            <a:extLst>
              <a:ext uri="{FF2B5EF4-FFF2-40B4-BE49-F238E27FC236}">
                <a16:creationId xmlns:a16="http://schemas.microsoft.com/office/drawing/2014/main" id="{F3B9D9F6-FF66-4B46-B283-4F88121C2295}"/>
              </a:ext>
            </a:extLst>
          </p:cNvPr>
          <p:cNvSpPr txBox="1"/>
          <p:nvPr/>
        </p:nvSpPr>
        <p:spPr>
          <a:xfrm>
            <a:off x="337625" y="1996949"/>
            <a:ext cx="6288462" cy="900271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军事目的落空，却建立了外交联系，让我们看到了西域地区丰富的文化和物产，也积累了大量西域的文化和资料，后人探索西域的重要参考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27">
            <a:extLst>
              <a:ext uri="{FF2B5EF4-FFF2-40B4-BE49-F238E27FC236}">
                <a16:creationId xmlns:a16="http://schemas.microsoft.com/office/drawing/2014/main" id="{BA117EFE-323A-4A09-BC24-5CF198063890}"/>
              </a:ext>
            </a:extLst>
          </p:cNvPr>
          <p:cNvSpPr txBox="1"/>
          <p:nvPr/>
        </p:nvSpPr>
        <p:spPr>
          <a:xfrm>
            <a:off x="337625" y="3209697"/>
            <a:ext cx="4869579" cy="438606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博望侯，</a:t>
            </a:r>
            <a:r>
              <a:rPr lang="zh-CN" altLang="en-US" sz="2400" dirty="0"/>
              <a:t> 广瞻博望</a:t>
            </a:r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7">
            <a:extLst>
              <a:ext uri="{FF2B5EF4-FFF2-40B4-BE49-F238E27FC236}">
                <a16:creationId xmlns:a16="http://schemas.microsoft.com/office/drawing/2014/main" id="{9EB47AC2-DB78-4C29-88A4-6B35C36BEDBA}"/>
              </a:ext>
            </a:extLst>
          </p:cNvPr>
          <p:cNvSpPr txBox="1"/>
          <p:nvPr/>
        </p:nvSpPr>
        <p:spPr>
          <a:xfrm>
            <a:off x="311121" y="3820802"/>
            <a:ext cx="5453576" cy="623272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丝绸之路的开拓者，第一个正眼看世界的中国人，东方的哥伦布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5FA9FA-3EBC-423F-9388-F9C6DB2B3B82}"/>
              </a:ext>
            </a:extLst>
          </p:cNvPr>
          <p:cNvSpPr/>
          <p:nvPr/>
        </p:nvSpPr>
        <p:spPr>
          <a:xfrm>
            <a:off x="5764697" y="270798"/>
            <a:ext cx="2920992" cy="369332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公元前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140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多年的中国汉代</a:t>
            </a:r>
            <a:endParaRPr 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23C981-FA0F-405B-9989-5232E9FB7A12}"/>
              </a:ext>
            </a:extLst>
          </p:cNvPr>
          <p:cNvSpPr/>
          <p:nvPr/>
        </p:nvSpPr>
        <p:spPr>
          <a:xfrm>
            <a:off x="5473147" y="8132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一支从长安出发的和平使团，开始打通东方通往西方的道路，完成了“凿空之旅”，这就是著名的张骞出使西域。</a:t>
            </a:r>
          </a:p>
        </p:txBody>
      </p:sp>
    </p:spTree>
    <p:extLst>
      <p:ext uri="{BB962C8B-B14F-4D97-AF65-F5344CB8AC3E}">
        <p14:creationId xmlns:p14="http://schemas.microsoft.com/office/powerpoint/2010/main" val="193439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46525" y="1026205"/>
            <a:ext cx="4616433" cy="786039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弃笔从戎与西域都护府</a:t>
            </a:r>
            <a:endParaRPr lang="zh-CN" altLang="en-US" sz="24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7">
            <a:extLst>
              <a:ext uri="{FF2B5EF4-FFF2-40B4-BE49-F238E27FC236}">
                <a16:creationId xmlns:a16="http://schemas.microsoft.com/office/drawing/2014/main" id="{E73954C8-35DA-4871-81EA-C3698C294B46}"/>
              </a:ext>
            </a:extLst>
          </p:cNvPr>
          <p:cNvSpPr txBox="1"/>
          <p:nvPr/>
        </p:nvSpPr>
        <p:spPr>
          <a:xfrm>
            <a:off x="311121" y="261958"/>
            <a:ext cx="8051001" cy="3116262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西汉后期，西域都护府</a:t>
            </a:r>
            <a:endParaRPr lang="en-US" altLang="zh-CN" dirty="0">
              <a:solidFill>
                <a:srgbClr val="763E2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 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成龙 天降雄狮  官兵保护丝绸之路和平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公元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73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班超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父兄 文史学家 书香门第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心怀天下  不满现状  放弃抄书  投身军旅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弃笔从戎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平定西域混乱 “断匈奴右臂”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争取多数，分化瓦解匈奴，重塑中国在西域的威信和影响力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加强联系，促进民族融合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定远侯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 甘英 出使“大秦（罗马帝国）”，更进一步拓宽了中原王朝对于西域的视野</a:t>
            </a:r>
          </a:p>
        </p:txBody>
      </p:sp>
    </p:spTree>
    <p:extLst>
      <p:ext uri="{BB962C8B-B14F-4D97-AF65-F5344CB8AC3E}">
        <p14:creationId xmlns:p14="http://schemas.microsoft.com/office/powerpoint/2010/main" val="31294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4C333C-F94C-4411-B610-FF3D51F92F1F}"/>
              </a:ext>
            </a:extLst>
          </p:cNvPr>
          <p:cNvSpPr/>
          <p:nvPr/>
        </p:nvSpPr>
        <p:spPr>
          <a:xfrm>
            <a:off x="4256695" y="1065961"/>
            <a:ext cx="4616433" cy="786039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东西方的首次接触</a:t>
            </a:r>
            <a:endParaRPr lang="zh-CN" altLang="en-US" sz="24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199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0"/>
          <p:cNvSpPr txBox="1"/>
          <p:nvPr/>
        </p:nvSpPr>
        <p:spPr>
          <a:xfrm>
            <a:off x="408191" y="357816"/>
            <a:ext cx="11359739" cy="4685922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罗 汉  大帝国， 旗鼓相当，各 </a:t>
            </a:r>
            <a:r>
              <a:rPr lang="en-US" altLang="zh-CN" sz="20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5000</a:t>
            </a:r>
            <a:r>
              <a:rPr lang="zh-CN" altLang="en-US" sz="20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万人口</a:t>
            </a:r>
            <a:endParaRPr lang="en-US" altLang="zh-CN" sz="2000" dirty="0">
              <a:solidFill>
                <a:srgbClr val="763E2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公元前 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 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 西汉  西域都护府， 甘延寿、陈汤，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万人西征匈奴，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单于 奇怪的雇佣军， 阵法奇怪， 古罗马军队， 失踪的罗马第一军团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官方， 东汉，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 班超 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后汉书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西域传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 166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 古罗马大秦王 安敦， 洛阳 汉桓帝， 中西方文化交流的正式开始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一，东西汉对西域管理，匈奴每况愈下，一分为二，一部分融入汉朝，一部份向西逃到东欧，击退日耳曼人，日耳曼人最终灭亡了罗马帝国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二，为什么意大利米兰是时装之都。古罗马，最早与中国开展商贸的西方帝国。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丝绸、纺织品，贵族、富豪， 衣服、帘幕材料。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罗马核心，意大利，服装业和纺织业的优良基础。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西安为什么没有成为时装之都？</a:t>
            </a:r>
          </a:p>
        </p:txBody>
      </p:sp>
    </p:spTree>
    <p:extLst>
      <p:ext uri="{BB962C8B-B14F-4D97-AF65-F5344CB8AC3E}">
        <p14:creationId xmlns:p14="http://schemas.microsoft.com/office/powerpoint/2010/main" val="5786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DCE3CF-E8E8-4956-A59B-54883199D8E3}"/>
              </a:ext>
            </a:extLst>
          </p:cNvPr>
          <p:cNvSpPr/>
          <p:nvPr/>
        </p:nvSpPr>
        <p:spPr>
          <a:xfrm>
            <a:off x="4256695" y="1065961"/>
            <a:ext cx="4616433" cy="786039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从唐朝雄风看丝绸之路</a:t>
            </a:r>
            <a:endParaRPr lang="zh-CN" altLang="en-US" sz="24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304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DCE3CF-E8E8-4956-A59B-54883199D8E3}"/>
              </a:ext>
            </a:extLst>
          </p:cNvPr>
          <p:cNvSpPr/>
          <p:nvPr/>
        </p:nvSpPr>
        <p:spPr>
          <a:xfrm>
            <a:off x="4256695" y="1065961"/>
            <a:ext cx="4616433" cy="786039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丝绸之路促进中华民族强大</a:t>
            </a:r>
            <a:endParaRPr lang="zh-CN" altLang="en-US" sz="24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626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7">
            <a:extLst>
              <a:ext uri="{FF2B5EF4-FFF2-40B4-BE49-F238E27FC236}">
                <a16:creationId xmlns:a16="http://schemas.microsoft.com/office/drawing/2014/main" id="{BBAD42A1-9131-4293-9E9C-F13DFF248249}"/>
              </a:ext>
            </a:extLst>
          </p:cNvPr>
          <p:cNvSpPr txBox="1"/>
          <p:nvPr/>
        </p:nvSpPr>
        <p:spPr>
          <a:xfrm>
            <a:off x="390634" y="414844"/>
            <a:ext cx="10794201" cy="2839263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不陌生 很重要  习近平</a:t>
            </a:r>
            <a:endParaRPr lang="en-US" altLang="zh-CN" dirty="0">
              <a:solidFill>
                <a:srgbClr val="763E2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很热门 很多媒体、各级政府 积极呼吁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很新鲜 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  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一带一路 高峰论坛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高大上 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十九大 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写入党章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每个人都有熟知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丝绸 海上  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多年 交织在每个中华民族儿女的大国记忆里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为何在此时此刻被寄予了厚望</a:t>
            </a:r>
          </a:p>
        </p:txBody>
      </p:sp>
    </p:spTree>
    <p:extLst>
      <p:ext uri="{BB962C8B-B14F-4D97-AF65-F5344CB8AC3E}">
        <p14:creationId xmlns:p14="http://schemas.microsoft.com/office/powerpoint/2010/main" val="132136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DCE3CF-E8E8-4956-A59B-54883199D8E3}"/>
              </a:ext>
            </a:extLst>
          </p:cNvPr>
          <p:cNvSpPr/>
          <p:nvPr/>
        </p:nvSpPr>
        <p:spPr>
          <a:xfrm>
            <a:off x="4256695" y="1065961"/>
            <a:ext cx="4616433" cy="786039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最富有的朝代为何是宋朝</a:t>
            </a:r>
            <a:endParaRPr lang="zh-CN" altLang="en-US" sz="24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549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0"/>
          <p:cNvSpPr txBox="1"/>
          <p:nvPr/>
        </p:nvSpPr>
        <p:spPr>
          <a:xfrm>
            <a:off x="408191" y="357816"/>
            <a:ext cx="11359739" cy="684827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陆上和海上丝绸之路同步发展，中国、意大利、摩洛哥的旅行家杜环、马可</a:t>
            </a:r>
            <a:r>
              <a:rPr lang="en-US" altLang="zh-CN" sz="20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波罗、伊本</a:t>
            </a:r>
            <a:r>
              <a:rPr lang="en-US" altLang="zh-CN" sz="20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白图泰都在陆上和海上丝绸之路留下了历史印记。</a:t>
            </a:r>
            <a:endParaRPr lang="zh-CN" altLang="en-US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64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46297" y="980980"/>
            <a:ext cx="5600067" cy="876490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海上丝绸之路的杰作</a:t>
            </a:r>
            <a:r>
              <a:rPr lang="en-US" altLang="zh-CN" sz="2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郑和下西洋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0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0"/>
          <p:cNvSpPr txBox="1"/>
          <p:nvPr/>
        </p:nvSpPr>
        <p:spPr>
          <a:xfrm>
            <a:off x="408191" y="357816"/>
            <a:ext cx="11359739" cy="377051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中国著名航海家郑和七次远洋航海，留下千古佳话。</a:t>
            </a:r>
          </a:p>
        </p:txBody>
      </p:sp>
    </p:spTree>
    <p:extLst>
      <p:ext uri="{BB962C8B-B14F-4D97-AF65-F5344CB8AC3E}">
        <p14:creationId xmlns:p14="http://schemas.microsoft.com/office/powerpoint/2010/main" val="368292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18575" y="1164956"/>
            <a:ext cx="6063895" cy="876490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从一带一路倡议回看海上丝绸之路的兴衰</a:t>
            </a:r>
            <a:endParaRPr lang="zh-CN" altLang="en-US" sz="24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69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" name="矩形: 圆角 1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开放包容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560336" y="1333500"/>
            <a:ext cx="2857500" cy="2862263"/>
          </a:xfrm>
          <a:prstGeom prst="ellipse">
            <a:avLst/>
          </a:prstGeom>
          <a:solidFill>
            <a:srgbClr val="9F6A3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 rot="1575371">
            <a:off x="5246332" y="2491879"/>
            <a:ext cx="2570163" cy="2628900"/>
          </a:xfrm>
          <a:custGeom>
            <a:avLst/>
            <a:gdLst>
              <a:gd name="T0" fmla="*/ 477 w 518"/>
              <a:gd name="T1" fmla="*/ 129 h 529"/>
              <a:gd name="T2" fmla="*/ 471 w 518"/>
              <a:gd name="T3" fmla="*/ 0 h 529"/>
              <a:gd name="T4" fmla="*/ 355 w 518"/>
              <a:gd name="T5" fmla="*/ 29 h 529"/>
              <a:gd name="T6" fmla="*/ 259 w 518"/>
              <a:gd name="T7" fmla="*/ 11 h 529"/>
              <a:gd name="T8" fmla="*/ 0 w 518"/>
              <a:gd name="T9" fmla="*/ 270 h 529"/>
              <a:gd name="T10" fmla="*/ 259 w 518"/>
              <a:gd name="T11" fmla="*/ 529 h 529"/>
              <a:gd name="T12" fmla="*/ 518 w 518"/>
              <a:gd name="T13" fmla="*/ 270 h 529"/>
              <a:gd name="T14" fmla="*/ 477 w 518"/>
              <a:gd name="T15" fmla="*/ 129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8" h="529">
                <a:moveTo>
                  <a:pt x="477" y="129"/>
                </a:moveTo>
                <a:cubicBezTo>
                  <a:pt x="471" y="0"/>
                  <a:pt x="471" y="0"/>
                  <a:pt x="471" y="0"/>
                </a:cubicBezTo>
                <a:cubicBezTo>
                  <a:pt x="355" y="29"/>
                  <a:pt x="355" y="29"/>
                  <a:pt x="355" y="29"/>
                </a:cubicBezTo>
                <a:cubicBezTo>
                  <a:pt x="326" y="17"/>
                  <a:pt x="293" y="11"/>
                  <a:pt x="259" y="11"/>
                </a:cubicBezTo>
                <a:cubicBezTo>
                  <a:pt x="116" y="11"/>
                  <a:pt x="0" y="127"/>
                  <a:pt x="0" y="270"/>
                </a:cubicBezTo>
                <a:cubicBezTo>
                  <a:pt x="0" y="413"/>
                  <a:pt x="116" y="529"/>
                  <a:pt x="259" y="529"/>
                </a:cubicBezTo>
                <a:cubicBezTo>
                  <a:pt x="402" y="529"/>
                  <a:pt x="518" y="413"/>
                  <a:pt x="518" y="270"/>
                </a:cubicBezTo>
                <a:cubicBezTo>
                  <a:pt x="518" y="218"/>
                  <a:pt x="503" y="170"/>
                  <a:pt x="477" y="129"/>
                </a:cubicBezTo>
                <a:close/>
              </a:path>
            </a:pathLst>
          </a:custGeom>
          <a:solidFill>
            <a:srgbClr val="FFCA8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50258" y="3039589"/>
            <a:ext cx="20453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古丝绸之路跨越尼罗河流域、底格里斯河和幼发拉底河流域、印度河和恒河流域、黄河和长江流域</a:t>
            </a: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3871355" y="348470"/>
            <a:ext cx="2483609" cy="2575447"/>
          </a:xfrm>
          <a:custGeom>
            <a:avLst/>
            <a:gdLst>
              <a:gd name="T0" fmla="*/ 353 w 398"/>
              <a:gd name="T1" fmla="*/ 325 h 412"/>
              <a:gd name="T2" fmla="*/ 398 w 398"/>
              <a:gd name="T3" fmla="*/ 199 h 412"/>
              <a:gd name="T4" fmla="*/ 199 w 398"/>
              <a:gd name="T5" fmla="*/ 0 h 412"/>
              <a:gd name="T6" fmla="*/ 0 w 398"/>
              <a:gd name="T7" fmla="*/ 199 h 412"/>
              <a:gd name="T8" fmla="*/ 199 w 398"/>
              <a:gd name="T9" fmla="*/ 399 h 412"/>
              <a:gd name="T10" fmla="*/ 257 w 398"/>
              <a:gd name="T11" fmla="*/ 390 h 412"/>
              <a:gd name="T12" fmla="*/ 352 w 398"/>
              <a:gd name="T13" fmla="*/ 412 h 412"/>
              <a:gd name="T14" fmla="*/ 353 w 398"/>
              <a:gd name="T15" fmla="*/ 325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8" h="412">
                <a:moveTo>
                  <a:pt x="353" y="325"/>
                </a:moveTo>
                <a:cubicBezTo>
                  <a:pt x="381" y="291"/>
                  <a:pt x="398" y="247"/>
                  <a:pt x="398" y="199"/>
                </a:cubicBezTo>
                <a:cubicBezTo>
                  <a:pt x="398" y="90"/>
                  <a:pt x="309" y="0"/>
                  <a:pt x="199" y="0"/>
                </a:cubicBezTo>
                <a:cubicBezTo>
                  <a:pt x="89" y="0"/>
                  <a:pt x="0" y="90"/>
                  <a:pt x="0" y="199"/>
                </a:cubicBezTo>
                <a:cubicBezTo>
                  <a:pt x="0" y="309"/>
                  <a:pt x="89" y="399"/>
                  <a:pt x="199" y="399"/>
                </a:cubicBezTo>
                <a:cubicBezTo>
                  <a:pt x="219" y="399"/>
                  <a:pt x="238" y="396"/>
                  <a:pt x="257" y="390"/>
                </a:cubicBezTo>
                <a:cubicBezTo>
                  <a:pt x="352" y="412"/>
                  <a:pt x="352" y="412"/>
                  <a:pt x="352" y="412"/>
                </a:cubicBezTo>
                <a:lnTo>
                  <a:pt x="353" y="325"/>
                </a:lnTo>
                <a:close/>
              </a:path>
            </a:pathLst>
          </a:custGeom>
          <a:solidFill>
            <a:srgbClr val="9F6A3B"/>
          </a:solidFill>
          <a:ln w="2063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8318342" y="1874697"/>
            <a:ext cx="1340167" cy="14465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400" dirty="0">
                <a:solidFill>
                  <a:srgbClr val="F1DCB9"/>
                </a:solidFill>
              </a:rPr>
              <a:t>开放包容</a:t>
            </a:r>
          </a:p>
        </p:txBody>
      </p:sp>
      <p:sp>
        <p:nvSpPr>
          <p:cNvPr id="45" name="矩形 44"/>
          <p:cNvSpPr/>
          <p:nvPr/>
        </p:nvSpPr>
        <p:spPr>
          <a:xfrm>
            <a:off x="4073741" y="712253"/>
            <a:ext cx="2036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跨越埃及文明、巴比伦文明、印度文明、中华文明的发祥地，跨越佛教、基督教、伊斯兰教信众的汇集地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3087000" y="2548731"/>
            <a:ext cx="1703334" cy="1684338"/>
            <a:chOff x="3087000" y="2548731"/>
            <a:chExt cx="1703334" cy="1684338"/>
          </a:xfrm>
        </p:grpSpPr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3087000" y="2548731"/>
              <a:ext cx="1676400" cy="1684338"/>
            </a:xfrm>
            <a:custGeom>
              <a:avLst/>
              <a:gdLst>
                <a:gd name="T0" fmla="*/ 307 w 338"/>
                <a:gd name="T1" fmla="*/ 72 h 339"/>
                <a:gd name="T2" fmla="*/ 304 w 338"/>
                <a:gd name="T3" fmla="*/ 4 h 339"/>
                <a:gd name="T4" fmla="*/ 246 w 338"/>
                <a:gd name="T5" fmla="*/ 19 h 339"/>
                <a:gd name="T6" fmla="*/ 169 w 338"/>
                <a:gd name="T7" fmla="*/ 0 h 339"/>
                <a:gd name="T8" fmla="*/ 0 w 338"/>
                <a:gd name="T9" fmla="*/ 169 h 339"/>
                <a:gd name="T10" fmla="*/ 169 w 338"/>
                <a:gd name="T11" fmla="*/ 339 h 339"/>
                <a:gd name="T12" fmla="*/ 338 w 338"/>
                <a:gd name="T13" fmla="*/ 169 h 339"/>
                <a:gd name="T14" fmla="*/ 307 w 338"/>
                <a:gd name="T15" fmla="*/ 72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339">
                  <a:moveTo>
                    <a:pt x="307" y="72"/>
                  </a:moveTo>
                  <a:cubicBezTo>
                    <a:pt x="304" y="4"/>
                    <a:pt x="304" y="4"/>
                    <a:pt x="304" y="4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23" y="7"/>
                    <a:pt x="197" y="0"/>
                    <a:pt x="169" y="0"/>
                  </a:cubicBezTo>
                  <a:cubicBezTo>
                    <a:pt x="75" y="0"/>
                    <a:pt x="0" y="76"/>
                    <a:pt x="0" y="169"/>
                  </a:cubicBezTo>
                  <a:cubicBezTo>
                    <a:pt x="0" y="263"/>
                    <a:pt x="75" y="339"/>
                    <a:pt x="169" y="339"/>
                  </a:cubicBezTo>
                  <a:cubicBezTo>
                    <a:pt x="262" y="339"/>
                    <a:pt x="338" y="263"/>
                    <a:pt x="338" y="169"/>
                  </a:cubicBezTo>
                  <a:cubicBezTo>
                    <a:pt x="338" y="133"/>
                    <a:pt x="327" y="100"/>
                    <a:pt x="307" y="72"/>
                  </a:cubicBezTo>
                  <a:close/>
                </a:path>
              </a:pathLst>
            </a:custGeom>
            <a:solidFill>
              <a:srgbClr val="FFCA8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3246158" y="2871851"/>
              <a:ext cx="154417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跨越不同国度和肤色人民的聚居地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960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互学互鉴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978170" y="1724769"/>
            <a:ext cx="9140825" cy="2476500"/>
            <a:chOff x="1470170" y="2721263"/>
            <a:chExt cx="9140825" cy="2476500"/>
          </a:xfrm>
        </p:grpSpPr>
        <p:sp>
          <p:nvSpPr>
            <p:cNvPr id="25" name="Freeform 655"/>
            <p:cNvSpPr/>
            <p:nvPr/>
          </p:nvSpPr>
          <p:spPr bwMode="auto">
            <a:xfrm>
              <a:off x="1470170" y="2721263"/>
              <a:ext cx="9140825" cy="2476500"/>
            </a:xfrm>
            <a:custGeom>
              <a:avLst/>
              <a:gdLst>
                <a:gd name="T0" fmla="*/ 2880 w 2880"/>
                <a:gd name="T1" fmla="*/ 780 h 780"/>
                <a:gd name="T2" fmla="*/ 374 w 2880"/>
                <a:gd name="T3" fmla="*/ 780 h 780"/>
                <a:gd name="T4" fmla="*/ 154 w 2880"/>
                <a:gd name="T5" fmla="*/ 560 h 780"/>
                <a:gd name="T6" fmla="*/ 374 w 2880"/>
                <a:gd name="T7" fmla="*/ 340 h 780"/>
                <a:gd name="T8" fmla="*/ 2506 w 2880"/>
                <a:gd name="T9" fmla="*/ 340 h 780"/>
                <a:gd name="T10" fmla="*/ 2626 w 2880"/>
                <a:gd name="T11" fmla="*/ 220 h 780"/>
                <a:gd name="T12" fmla="*/ 2506 w 2880"/>
                <a:gd name="T13" fmla="*/ 100 h 780"/>
                <a:gd name="T14" fmla="*/ 0 w 2880"/>
                <a:gd name="T15" fmla="*/ 100 h 780"/>
                <a:gd name="T16" fmla="*/ 0 w 2880"/>
                <a:gd name="T17" fmla="*/ 0 h 780"/>
                <a:gd name="T18" fmla="*/ 2506 w 2880"/>
                <a:gd name="T19" fmla="*/ 0 h 780"/>
                <a:gd name="T20" fmla="*/ 2726 w 2880"/>
                <a:gd name="T21" fmla="*/ 220 h 780"/>
                <a:gd name="T22" fmla="*/ 2506 w 2880"/>
                <a:gd name="T23" fmla="*/ 440 h 780"/>
                <a:gd name="T24" fmla="*/ 374 w 2880"/>
                <a:gd name="T25" fmla="*/ 440 h 780"/>
                <a:gd name="T26" fmla="*/ 254 w 2880"/>
                <a:gd name="T27" fmla="*/ 560 h 780"/>
                <a:gd name="T28" fmla="*/ 374 w 2880"/>
                <a:gd name="T29" fmla="*/ 680 h 780"/>
                <a:gd name="T30" fmla="*/ 2880 w 2880"/>
                <a:gd name="T31" fmla="*/ 680 h 780"/>
                <a:gd name="T32" fmla="*/ 2880 w 2880"/>
                <a:gd name="T3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80" h="780">
                  <a:moveTo>
                    <a:pt x="2880" y="780"/>
                  </a:moveTo>
                  <a:cubicBezTo>
                    <a:pt x="374" y="780"/>
                    <a:pt x="374" y="780"/>
                    <a:pt x="374" y="780"/>
                  </a:cubicBezTo>
                  <a:cubicBezTo>
                    <a:pt x="253" y="780"/>
                    <a:pt x="154" y="682"/>
                    <a:pt x="154" y="560"/>
                  </a:cubicBezTo>
                  <a:cubicBezTo>
                    <a:pt x="154" y="439"/>
                    <a:pt x="253" y="340"/>
                    <a:pt x="374" y="340"/>
                  </a:cubicBezTo>
                  <a:cubicBezTo>
                    <a:pt x="2506" y="340"/>
                    <a:pt x="2506" y="340"/>
                    <a:pt x="2506" y="340"/>
                  </a:cubicBezTo>
                  <a:cubicBezTo>
                    <a:pt x="2572" y="340"/>
                    <a:pt x="2626" y="286"/>
                    <a:pt x="2626" y="220"/>
                  </a:cubicBezTo>
                  <a:cubicBezTo>
                    <a:pt x="2626" y="154"/>
                    <a:pt x="2572" y="100"/>
                    <a:pt x="2506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06" y="0"/>
                    <a:pt x="2506" y="0"/>
                    <a:pt x="2506" y="0"/>
                  </a:cubicBezTo>
                  <a:cubicBezTo>
                    <a:pt x="2627" y="0"/>
                    <a:pt x="2726" y="99"/>
                    <a:pt x="2726" y="220"/>
                  </a:cubicBezTo>
                  <a:cubicBezTo>
                    <a:pt x="2726" y="341"/>
                    <a:pt x="2627" y="440"/>
                    <a:pt x="2506" y="440"/>
                  </a:cubicBezTo>
                  <a:cubicBezTo>
                    <a:pt x="374" y="440"/>
                    <a:pt x="374" y="440"/>
                    <a:pt x="374" y="440"/>
                  </a:cubicBezTo>
                  <a:cubicBezTo>
                    <a:pt x="308" y="440"/>
                    <a:pt x="254" y="494"/>
                    <a:pt x="254" y="560"/>
                  </a:cubicBezTo>
                  <a:cubicBezTo>
                    <a:pt x="254" y="626"/>
                    <a:pt x="308" y="680"/>
                    <a:pt x="374" y="680"/>
                  </a:cubicBezTo>
                  <a:cubicBezTo>
                    <a:pt x="2880" y="680"/>
                    <a:pt x="2880" y="680"/>
                    <a:pt x="2880" y="680"/>
                  </a:cubicBezTo>
                  <a:cubicBezTo>
                    <a:pt x="2880" y="780"/>
                    <a:pt x="2880" y="780"/>
                    <a:pt x="2880" y="780"/>
                  </a:cubicBezTo>
                </a:path>
              </a:pathLst>
            </a:custGeom>
            <a:solidFill>
              <a:schemeClr val="bg1">
                <a:lumMod val="5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689"/>
            <p:cNvSpPr/>
            <p:nvPr/>
          </p:nvSpPr>
          <p:spPr bwMode="auto">
            <a:xfrm>
              <a:off x="1470170" y="2880013"/>
              <a:ext cx="8953500" cy="2159000"/>
            </a:xfrm>
            <a:custGeom>
              <a:avLst/>
              <a:gdLst>
                <a:gd name="T0" fmla="*/ 0 w 2821"/>
                <a:gd name="T1" fmla="*/ 0 h 680"/>
                <a:gd name="T2" fmla="*/ 2506 w 2821"/>
                <a:gd name="T3" fmla="*/ 0 h 680"/>
                <a:gd name="T4" fmla="*/ 2676 w 2821"/>
                <a:gd name="T5" fmla="*/ 170 h 680"/>
                <a:gd name="T6" fmla="*/ 2506 w 2821"/>
                <a:gd name="T7" fmla="*/ 340 h 680"/>
                <a:gd name="T8" fmla="*/ 374 w 2821"/>
                <a:gd name="T9" fmla="*/ 340 h 680"/>
                <a:gd name="T10" fmla="*/ 204 w 2821"/>
                <a:gd name="T11" fmla="*/ 510 h 680"/>
                <a:gd name="T12" fmla="*/ 374 w 2821"/>
                <a:gd name="T13" fmla="*/ 680 h 680"/>
                <a:gd name="T14" fmla="*/ 2821 w 2821"/>
                <a:gd name="T15" fmla="*/ 68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21" h="680">
                  <a:moveTo>
                    <a:pt x="0" y="0"/>
                  </a:moveTo>
                  <a:cubicBezTo>
                    <a:pt x="2506" y="0"/>
                    <a:pt x="2506" y="0"/>
                    <a:pt x="2506" y="0"/>
                  </a:cubicBezTo>
                  <a:cubicBezTo>
                    <a:pt x="2600" y="0"/>
                    <a:pt x="2676" y="76"/>
                    <a:pt x="2676" y="170"/>
                  </a:cubicBezTo>
                  <a:cubicBezTo>
                    <a:pt x="2676" y="264"/>
                    <a:pt x="2600" y="340"/>
                    <a:pt x="2506" y="340"/>
                  </a:cubicBezTo>
                  <a:cubicBezTo>
                    <a:pt x="374" y="340"/>
                    <a:pt x="374" y="340"/>
                    <a:pt x="374" y="340"/>
                  </a:cubicBezTo>
                  <a:cubicBezTo>
                    <a:pt x="280" y="340"/>
                    <a:pt x="204" y="416"/>
                    <a:pt x="204" y="510"/>
                  </a:cubicBezTo>
                  <a:cubicBezTo>
                    <a:pt x="204" y="604"/>
                    <a:pt x="280" y="680"/>
                    <a:pt x="374" y="680"/>
                  </a:cubicBezTo>
                  <a:cubicBezTo>
                    <a:pt x="2821" y="680"/>
                    <a:pt x="2821" y="680"/>
                    <a:pt x="2821" y="68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304482" y="1713315"/>
            <a:ext cx="1508053" cy="1388918"/>
            <a:chOff x="9304482" y="1713315"/>
            <a:chExt cx="1508053" cy="1388918"/>
          </a:xfrm>
        </p:grpSpPr>
        <p:sp>
          <p:nvSpPr>
            <p:cNvPr id="28" name="椭圆 27"/>
            <p:cNvSpPr/>
            <p:nvPr/>
          </p:nvSpPr>
          <p:spPr>
            <a:xfrm>
              <a:off x="9304482" y="1713315"/>
              <a:ext cx="1388918" cy="1388918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9399805" y="1885146"/>
              <a:ext cx="141273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通商易货之道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909959" y="2084608"/>
            <a:ext cx="3325741" cy="646331"/>
            <a:chOff x="2909959" y="2084608"/>
            <a:chExt cx="3325741" cy="646331"/>
          </a:xfrm>
        </p:grpSpPr>
        <p:sp>
          <p:nvSpPr>
            <p:cNvPr id="29" name="矩形 28"/>
            <p:cNvSpPr/>
            <p:nvPr/>
          </p:nvSpPr>
          <p:spPr>
            <a:xfrm>
              <a:off x="2909959" y="2084608"/>
              <a:ext cx="332574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沿着古丝绸之路，中国将丝绸、瓷器、漆器、铁器传到西方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2909959" y="2171700"/>
              <a:ext cx="45719" cy="480060"/>
            </a:xfrm>
            <a:prstGeom prst="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155452" y="2084608"/>
            <a:ext cx="3325741" cy="646331"/>
            <a:chOff x="6155452" y="2084608"/>
            <a:chExt cx="3325741" cy="646331"/>
          </a:xfrm>
        </p:grpSpPr>
        <p:sp>
          <p:nvSpPr>
            <p:cNvPr id="31" name="矩形 30"/>
            <p:cNvSpPr/>
            <p:nvPr/>
          </p:nvSpPr>
          <p:spPr>
            <a:xfrm>
              <a:off x="6155452" y="2084608"/>
              <a:ext cx="332574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也为中国带来了胡椒、亚麻、香料、葡萄、石榴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155452" y="2171700"/>
              <a:ext cx="45719" cy="480060"/>
            </a:xfrm>
            <a:prstGeom prst="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454102" y="2812351"/>
            <a:ext cx="1508053" cy="1388918"/>
            <a:chOff x="2454102" y="2812351"/>
            <a:chExt cx="1508053" cy="1388918"/>
          </a:xfrm>
        </p:grpSpPr>
        <p:sp>
          <p:nvSpPr>
            <p:cNvPr id="33" name="椭圆 32"/>
            <p:cNvSpPr/>
            <p:nvPr/>
          </p:nvSpPr>
          <p:spPr>
            <a:xfrm>
              <a:off x="2454102" y="2812351"/>
              <a:ext cx="1388918" cy="1388918"/>
            </a:xfrm>
            <a:prstGeom prst="ellipse">
              <a:avLst/>
            </a:pr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549425" y="2984182"/>
              <a:ext cx="141273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知识交流之路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093990" y="3189325"/>
            <a:ext cx="3998450" cy="646331"/>
            <a:chOff x="4093990" y="3189325"/>
            <a:chExt cx="3998450" cy="646331"/>
          </a:xfrm>
        </p:grpSpPr>
        <p:sp>
          <p:nvSpPr>
            <p:cNvPr id="35" name="矩形 34"/>
            <p:cNvSpPr/>
            <p:nvPr/>
          </p:nvSpPr>
          <p:spPr>
            <a:xfrm>
              <a:off x="4093990" y="3189325"/>
              <a:ext cx="39984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沿着古丝绸之路，佛教、伊斯兰教及阿拉伯的天文、历法、医药传入中国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4093990" y="3276417"/>
              <a:ext cx="45719" cy="480060"/>
            </a:xfrm>
            <a:prstGeom prst="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919424" y="3189325"/>
            <a:ext cx="2773977" cy="646331"/>
            <a:chOff x="7919424" y="3189325"/>
            <a:chExt cx="2773977" cy="646331"/>
          </a:xfrm>
        </p:grpSpPr>
        <p:sp>
          <p:nvSpPr>
            <p:cNvPr id="37" name="矩形 36"/>
            <p:cNvSpPr/>
            <p:nvPr/>
          </p:nvSpPr>
          <p:spPr>
            <a:xfrm>
              <a:off x="7919425" y="3189325"/>
              <a:ext cx="27739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中国的四大发明、养蚕技术也由此传向世界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7919424" y="3276417"/>
              <a:ext cx="45719" cy="480060"/>
            </a:xfrm>
            <a:prstGeom prst="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721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07147" y="2458704"/>
            <a:ext cx="1758809" cy="1917046"/>
            <a:chOff x="735046" y="2996952"/>
            <a:chExt cx="1759038" cy="1917046"/>
          </a:xfrm>
        </p:grpSpPr>
        <p:sp>
          <p:nvSpPr>
            <p:cNvPr id="3" name="椭圆 2"/>
            <p:cNvSpPr/>
            <p:nvPr/>
          </p:nvSpPr>
          <p:spPr>
            <a:xfrm>
              <a:off x="1500529" y="2996952"/>
              <a:ext cx="210466" cy="210466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35046" y="3098642"/>
              <a:ext cx="1759038" cy="1815356"/>
              <a:chOff x="735046" y="3098642"/>
              <a:chExt cx="1759038" cy="1815356"/>
            </a:xfrm>
          </p:grpSpPr>
          <p:sp>
            <p:nvSpPr>
              <p:cNvPr id="5" name="任意多边形 9"/>
              <p:cNvSpPr/>
              <p:nvPr/>
            </p:nvSpPr>
            <p:spPr>
              <a:xfrm>
                <a:off x="1001626" y="3098642"/>
                <a:ext cx="1222819" cy="390623"/>
              </a:xfrm>
              <a:custGeom>
                <a:avLst/>
                <a:gdLst>
                  <a:gd name="connsiteX0" fmla="*/ 0 w 1779373"/>
                  <a:gd name="connsiteY0" fmla="*/ 568411 h 568411"/>
                  <a:gd name="connsiteX1" fmla="*/ 864973 w 1779373"/>
                  <a:gd name="connsiteY1" fmla="*/ 0 h 568411"/>
                  <a:gd name="connsiteX2" fmla="*/ 1779373 w 1779373"/>
                  <a:gd name="connsiteY2" fmla="*/ 543698 h 568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9373" h="568411">
                    <a:moveTo>
                      <a:pt x="0" y="568411"/>
                    </a:moveTo>
                    <a:lnTo>
                      <a:pt x="864973" y="0"/>
                    </a:lnTo>
                    <a:lnTo>
                      <a:pt x="1779373" y="543698"/>
                    </a:lnTo>
                  </a:path>
                </a:pathLst>
              </a:custGeom>
              <a:noFill/>
              <a:ln>
                <a:solidFill>
                  <a:srgbClr val="9F6A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6" name="矩形 10"/>
              <p:cNvSpPr/>
              <p:nvPr/>
            </p:nvSpPr>
            <p:spPr>
              <a:xfrm>
                <a:off x="735046" y="3453597"/>
                <a:ext cx="1759038" cy="1334706"/>
              </a:xfrm>
              <a:custGeom>
                <a:avLst/>
                <a:gdLst/>
                <a:ahLst/>
                <a:cxnLst/>
                <a:rect l="l" t="t" r="r" b="b"/>
                <a:pathLst>
                  <a:path w="1759038" h="1334706">
                    <a:moveTo>
                      <a:pt x="65637" y="63758"/>
                    </a:moveTo>
                    <a:lnTo>
                      <a:pt x="65637" y="1271391"/>
                    </a:lnTo>
                    <a:lnTo>
                      <a:pt x="1711798" y="1271391"/>
                    </a:lnTo>
                    <a:lnTo>
                      <a:pt x="1711798" y="63758"/>
                    </a:lnTo>
                    <a:close/>
                    <a:moveTo>
                      <a:pt x="0" y="0"/>
                    </a:moveTo>
                    <a:lnTo>
                      <a:pt x="1759038" y="0"/>
                    </a:lnTo>
                    <a:lnTo>
                      <a:pt x="1759038" y="1334706"/>
                    </a:lnTo>
                    <a:lnTo>
                      <a:pt x="0" y="1334706"/>
                    </a:lnTo>
                    <a:close/>
                  </a:path>
                </a:pathLst>
              </a:custGeom>
              <a:solidFill>
                <a:srgbClr val="9F6A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20000"/>
                  </a:lnSpc>
                </a:pPr>
                <a:endParaRPr lang="zh-CN" altLang="en-US" sz="1013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051764" y="3567501"/>
                <a:ext cx="1847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zh-CN" altLang="en-US" sz="12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8" name="TextBox 12"/>
              <p:cNvSpPr txBox="1"/>
              <p:nvPr/>
            </p:nvSpPr>
            <p:spPr>
              <a:xfrm>
                <a:off x="799231" y="3621336"/>
                <a:ext cx="165900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古丝绸之路见证了陆上</a:t>
                </a:r>
                <a:r>
                  <a:rPr lang="en-US" altLang="zh-CN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"</a:t>
                </a:r>
                <a:r>
                  <a:rPr lang="zh-CN" altLang="en-US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使者相望于道，商旅不绝于途</a:t>
                </a:r>
                <a:r>
                  <a:rPr lang="en-US" altLang="zh-CN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"</a:t>
                </a:r>
                <a:r>
                  <a:rPr lang="zh-CN" altLang="en-US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的盛况，也见证了海上</a:t>
                </a:r>
                <a:r>
                  <a:rPr lang="en-US" altLang="zh-CN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"</a:t>
                </a:r>
                <a:r>
                  <a:rPr lang="zh-CN" altLang="en-US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舶交海中，不知其数</a:t>
                </a:r>
                <a:r>
                  <a:rPr lang="en-US" altLang="zh-CN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"</a:t>
                </a:r>
                <a:r>
                  <a:rPr lang="zh-CN" altLang="en-US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的繁华</a:t>
                </a:r>
              </a:p>
              <a:p>
                <a:pPr algn="ctr">
                  <a:lnSpc>
                    <a:spcPct val="150000"/>
                  </a:lnSpc>
                </a:pPr>
                <a:endParaRPr lang="zh-CN" altLang="en-US" sz="1200" dirty="0">
                  <a:solidFill>
                    <a:srgbClr val="763E23"/>
                  </a:solidFill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4153949" y="2188983"/>
            <a:ext cx="1758808" cy="1791351"/>
            <a:chOff x="2782116" y="2727231"/>
            <a:chExt cx="1759038" cy="1791351"/>
          </a:xfrm>
        </p:grpSpPr>
        <p:sp>
          <p:nvSpPr>
            <p:cNvPr id="10" name="任意多边形 18"/>
            <p:cNvSpPr/>
            <p:nvPr/>
          </p:nvSpPr>
          <p:spPr>
            <a:xfrm>
              <a:off x="3048696" y="2828921"/>
              <a:ext cx="1222819" cy="390623"/>
            </a:xfrm>
            <a:custGeom>
              <a:avLst/>
              <a:gdLst>
                <a:gd name="connsiteX0" fmla="*/ 0 w 1779373"/>
                <a:gd name="connsiteY0" fmla="*/ 568411 h 568411"/>
                <a:gd name="connsiteX1" fmla="*/ 864973 w 1779373"/>
                <a:gd name="connsiteY1" fmla="*/ 0 h 568411"/>
                <a:gd name="connsiteX2" fmla="*/ 1779373 w 1779373"/>
                <a:gd name="connsiteY2" fmla="*/ 543698 h 56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9373" h="568411">
                  <a:moveTo>
                    <a:pt x="0" y="568411"/>
                  </a:moveTo>
                  <a:lnTo>
                    <a:pt x="864973" y="0"/>
                  </a:lnTo>
                  <a:lnTo>
                    <a:pt x="1779373" y="543698"/>
                  </a:lnTo>
                </a:path>
              </a:pathLst>
            </a:custGeom>
            <a:noFill/>
            <a:ln>
              <a:solidFill>
                <a:srgbClr val="9F6A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547599" y="2727231"/>
              <a:ext cx="210466" cy="210466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0"/>
            <p:cNvSpPr/>
            <p:nvPr/>
          </p:nvSpPr>
          <p:spPr>
            <a:xfrm>
              <a:off x="2782116" y="3183876"/>
              <a:ext cx="1759038" cy="1334706"/>
            </a:xfrm>
            <a:custGeom>
              <a:avLst/>
              <a:gdLst/>
              <a:ahLst/>
              <a:cxnLst/>
              <a:rect l="l" t="t" r="r" b="b"/>
              <a:pathLst>
                <a:path w="1759038" h="1334706">
                  <a:moveTo>
                    <a:pt x="65637" y="63758"/>
                  </a:moveTo>
                  <a:lnTo>
                    <a:pt x="65637" y="1271391"/>
                  </a:lnTo>
                  <a:lnTo>
                    <a:pt x="1711798" y="1271391"/>
                  </a:lnTo>
                  <a:lnTo>
                    <a:pt x="1711798" y="63758"/>
                  </a:lnTo>
                  <a:close/>
                  <a:moveTo>
                    <a:pt x="0" y="0"/>
                  </a:moveTo>
                  <a:lnTo>
                    <a:pt x="1759038" y="0"/>
                  </a:lnTo>
                  <a:lnTo>
                    <a:pt x="1759038" y="1334706"/>
                  </a:lnTo>
                  <a:lnTo>
                    <a:pt x="0" y="1334706"/>
                  </a:lnTo>
                  <a:close/>
                </a:path>
              </a:pathLst>
            </a:cu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137926" y="3289059"/>
              <a:ext cx="1847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zh-CN" alt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TextBox 22"/>
            <p:cNvSpPr txBox="1"/>
            <p:nvPr/>
          </p:nvSpPr>
          <p:spPr>
            <a:xfrm>
              <a:off x="2860286" y="3358889"/>
              <a:ext cx="16125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在这条大动脉上，资金、技术、人员等生产要素自由流动，商品、资源、成果等实现共享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200754" y="2692508"/>
            <a:ext cx="1758809" cy="1791351"/>
            <a:chOff x="4829186" y="3230756"/>
            <a:chExt cx="1759038" cy="1791351"/>
          </a:xfrm>
        </p:grpSpPr>
        <p:sp>
          <p:nvSpPr>
            <p:cNvPr id="16" name="任意多边形 28"/>
            <p:cNvSpPr/>
            <p:nvPr/>
          </p:nvSpPr>
          <p:spPr>
            <a:xfrm>
              <a:off x="5095766" y="3332446"/>
              <a:ext cx="1222819" cy="390623"/>
            </a:xfrm>
            <a:custGeom>
              <a:avLst/>
              <a:gdLst>
                <a:gd name="connsiteX0" fmla="*/ 0 w 1779373"/>
                <a:gd name="connsiteY0" fmla="*/ 568411 h 568411"/>
                <a:gd name="connsiteX1" fmla="*/ 864973 w 1779373"/>
                <a:gd name="connsiteY1" fmla="*/ 0 h 568411"/>
                <a:gd name="connsiteX2" fmla="*/ 1779373 w 1779373"/>
                <a:gd name="connsiteY2" fmla="*/ 543698 h 56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9373" h="568411">
                  <a:moveTo>
                    <a:pt x="0" y="568411"/>
                  </a:moveTo>
                  <a:lnTo>
                    <a:pt x="864973" y="0"/>
                  </a:lnTo>
                  <a:lnTo>
                    <a:pt x="1779373" y="543698"/>
                  </a:lnTo>
                </a:path>
              </a:pathLst>
            </a:custGeom>
            <a:noFill/>
            <a:ln>
              <a:solidFill>
                <a:srgbClr val="9F6A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594669" y="3230756"/>
              <a:ext cx="210466" cy="210466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0"/>
            <p:cNvSpPr/>
            <p:nvPr/>
          </p:nvSpPr>
          <p:spPr>
            <a:xfrm>
              <a:off x="4829186" y="3687401"/>
              <a:ext cx="1759038" cy="1334706"/>
            </a:xfrm>
            <a:custGeom>
              <a:avLst/>
              <a:gdLst/>
              <a:ahLst/>
              <a:cxnLst/>
              <a:rect l="l" t="t" r="r" b="b"/>
              <a:pathLst>
                <a:path w="1759038" h="1334706">
                  <a:moveTo>
                    <a:pt x="65637" y="63758"/>
                  </a:moveTo>
                  <a:lnTo>
                    <a:pt x="65637" y="1271391"/>
                  </a:lnTo>
                  <a:lnTo>
                    <a:pt x="1711798" y="1271391"/>
                  </a:lnTo>
                  <a:lnTo>
                    <a:pt x="1711798" y="63758"/>
                  </a:lnTo>
                  <a:close/>
                  <a:moveTo>
                    <a:pt x="0" y="0"/>
                  </a:moveTo>
                  <a:lnTo>
                    <a:pt x="1759038" y="0"/>
                  </a:lnTo>
                  <a:lnTo>
                    <a:pt x="1759038" y="1334706"/>
                  </a:lnTo>
                  <a:lnTo>
                    <a:pt x="0" y="1334706"/>
                  </a:ln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195326" y="3803409"/>
              <a:ext cx="1847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zh-CN" alt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TextBox 32"/>
            <p:cNvSpPr txBox="1"/>
            <p:nvPr/>
          </p:nvSpPr>
          <p:spPr>
            <a:xfrm>
              <a:off x="5030468" y="3898335"/>
              <a:ext cx="14605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阿拉木图、撒马尔罕、长安等重镇和苏尔港、广州等良港兴旺发达</a:t>
              </a:r>
            </a:p>
            <a:p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247557" y="2025155"/>
            <a:ext cx="1758809" cy="1791351"/>
            <a:chOff x="6876256" y="2563403"/>
            <a:chExt cx="1759038" cy="1791351"/>
          </a:xfrm>
        </p:grpSpPr>
        <p:sp>
          <p:nvSpPr>
            <p:cNvPr id="22" name="任意多边形 38"/>
            <p:cNvSpPr/>
            <p:nvPr/>
          </p:nvSpPr>
          <p:spPr>
            <a:xfrm>
              <a:off x="7142836" y="2665093"/>
              <a:ext cx="1222819" cy="390623"/>
            </a:xfrm>
            <a:custGeom>
              <a:avLst/>
              <a:gdLst>
                <a:gd name="connsiteX0" fmla="*/ 0 w 1779373"/>
                <a:gd name="connsiteY0" fmla="*/ 568411 h 568411"/>
                <a:gd name="connsiteX1" fmla="*/ 864973 w 1779373"/>
                <a:gd name="connsiteY1" fmla="*/ 0 h 568411"/>
                <a:gd name="connsiteX2" fmla="*/ 1779373 w 1779373"/>
                <a:gd name="connsiteY2" fmla="*/ 543698 h 56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9373" h="568411">
                  <a:moveTo>
                    <a:pt x="0" y="568411"/>
                  </a:moveTo>
                  <a:lnTo>
                    <a:pt x="864973" y="0"/>
                  </a:lnTo>
                  <a:lnTo>
                    <a:pt x="1779373" y="543698"/>
                  </a:lnTo>
                </a:path>
              </a:pathLst>
            </a:custGeom>
            <a:noFill/>
            <a:ln>
              <a:solidFill>
                <a:srgbClr val="9F6A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641739" y="2563403"/>
              <a:ext cx="210466" cy="210466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矩形 10"/>
            <p:cNvSpPr/>
            <p:nvPr/>
          </p:nvSpPr>
          <p:spPr>
            <a:xfrm>
              <a:off x="6876256" y="3020048"/>
              <a:ext cx="1759038" cy="1334706"/>
            </a:xfrm>
            <a:custGeom>
              <a:avLst/>
              <a:gdLst/>
              <a:ahLst/>
              <a:cxnLst/>
              <a:rect l="l" t="t" r="r" b="b"/>
              <a:pathLst>
                <a:path w="1759038" h="1334706">
                  <a:moveTo>
                    <a:pt x="65637" y="63758"/>
                  </a:moveTo>
                  <a:lnTo>
                    <a:pt x="65637" y="1271391"/>
                  </a:lnTo>
                  <a:lnTo>
                    <a:pt x="1711798" y="1271391"/>
                  </a:lnTo>
                  <a:lnTo>
                    <a:pt x="1711798" y="63758"/>
                  </a:lnTo>
                  <a:close/>
                  <a:moveTo>
                    <a:pt x="0" y="0"/>
                  </a:moveTo>
                  <a:lnTo>
                    <a:pt x="1759038" y="0"/>
                  </a:lnTo>
                  <a:lnTo>
                    <a:pt x="1759038" y="1334706"/>
                  </a:lnTo>
                  <a:lnTo>
                    <a:pt x="0" y="1334706"/>
                  </a:lnTo>
                  <a:close/>
                </a:path>
              </a:pathLst>
            </a:cu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271776" y="3146184"/>
              <a:ext cx="1847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zh-CN" alt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TextBox 42"/>
            <p:cNvSpPr txBox="1"/>
            <p:nvPr/>
          </p:nvSpPr>
          <p:spPr>
            <a:xfrm>
              <a:off x="7160151" y="3279711"/>
              <a:ext cx="13841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罗马、安息、贵霜等古国欣欣向荣，中国汉唐迎来盛世</a:t>
              </a:r>
            </a:p>
            <a:p>
              <a:endParaRPr lang="zh-CN" altLang="en-US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7" name="矩形: 圆角 26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互利共赢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83528" y="1453949"/>
            <a:ext cx="1200329" cy="9387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/>
              <a:t>互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438095" y="1188126"/>
            <a:ext cx="1200329" cy="9387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/>
              <a:t>利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423255" y="1713619"/>
            <a:ext cx="1200329" cy="9387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/>
              <a:t>共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8547196" y="1065036"/>
            <a:ext cx="1200329" cy="9387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/>
              <a:t>赢</a:t>
            </a:r>
          </a:p>
        </p:txBody>
      </p:sp>
    </p:spTree>
    <p:extLst>
      <p:ext uri="{BB962C8B-B14F-4D97-AF65-F5344CB8AC3E}">
        <p14:creationId xmlns:p14="http://schemas.microsoft.com/office/powerpoint/2010/main" val="41579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940825" y="701249"/>
            <a:ext cx="7708674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12263" y="1842762"/>
            <a:ext cx="3387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</a:p>
        </p:txBody>
      </p:sp>
    </p:spTree>
    <p:extLst>
      <p:ext uri="{BB962C8B-B14F-4D97-AF65-F5344CB8AC3E}">
        <p14:creationId xmlns:p14="http://schemas.microsoft.com/office/powerpoint/2010/main" val="200418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366739" y="823913"/>
            <a:ext cx="9917112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524484" y="1829994"/>
            <a:ext cx="779448" cy="779448"/>
            <a:chOff x="1524484" y="1829994"/>
            <a:chExt cx="779448" cy="779448"/>
          </a:xfrm>
        </p:grpSpPr>
        <p:sp>
          <p:nvSpPr>
            <p:cNvPr id="15" name="椭圆 14"/>
            <p:cNvSpPr/>
            <p:nvPr/>
          </p:nvSpPr>
          <p:spPr>
            <a:xfrm>
              <a:off x="1524484" y="1829994"/>
              <a:ext cx="779448" cy="779448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616691" y="1927330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524484" y="3339479"/>
            <a:ext cx="779448" cy="779448"/>
            <a:chOff x="1524484" y="3339479"/>
            <a:chExt cx="779448" cy="779448"/>
          </a:xfrm>
        </p:grpSpPr>
        <p:sp>
          <p:nvSpPr>
            <p:cNvPr id="14" name="椭圆 13"/>
            <p:cNvSpPr/>
            <p:nvPr/>
          </p:nvSpPr>
          <p:spPr>
            <a:xfrm>
              <a:off x="1524484" y="3339479"/>
              <a:ext cx="779448" cy="779448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16691" y="3436815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言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4314825" y="1651075"/>
            <a:ext cx="5524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国家主席习近平</a:t>
            </a:r>
            <a:r>
              <a:rPr lang="en-US" altLang="zh-CN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60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zh-CN" altLang="en-US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出席“一带一路”国际合作高峰论坛开幕式，并发表题为</a:t>
            </a:r>
            <a:r>
              <a:rPr lang="en-US" altLang="zh-CN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携手推进“一带一路”建设</a:t>
            </a:r>
            <a:r>
              <a:rPr lang="en-US" altLang="zh-CN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的主旨演讲，强调坚持以和平合作、开放包容、互学互鉴、互利共赢为核心的丝路精神，携手推动“一带一路”建设行稳致远，将“一带一路”建成和平、繁荣、开放、创新、文明之路，迈向更加美好的明天。</a:t>
            </a:r>
            <a:endParaRPr lang="zh-CN" altLang="en-US" sz="1600" dirty="0">
              <a:solidFill>
                <a:srgbClr val="F1DC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65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6553685" y="2333624"/>
            <a:ext cx="3920990" cy="523875"/>
            <a:chOff x="6553685" y="2333624"/>
            <a:chExt cx="3920990" cy="523875"/>
          </a:xfrm>
        </p:grpSpPr>
        <p:sp>
          <p:nvSpPr>
            <p:cNvPr id="9" name="矩形: 圆角 8"/>
            <p:cNvSpPr/>
            <p:nvPr/>
          </p:nvSpPr>
          <p:spPr>
            <a:xfrm>
              <a:off x="6553685" y="2333624"/>
              <a:ext cx="3920990" cy="523875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96075" y="2418338"/>
              <a:ext cx="3778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   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人类文明的宝贵遗产</a:t>
              </a:r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dirty="0">
                <a:solidFill>
                  <a:srgbClr val="F1DCB9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981685" y="2333624"/>
            <a:ext cx="3920990" cy="523875"/>
            <a:chOff x="1981685" y="2333624"/>
            <a:chExt cx="3920990" cy="523875"/>
          </a:xfrm>
        </p:grpSpPr>
        <p:sp>
          <p:nvSpPr>
            <p:cNvPr id="22" name="矩形: 圆角 21"/>
            <p:cNvSpPr/>
            <p:nvPr/>
          </p:nvSpPr>
          <p:spPr>
            <a:xfrm>
              <a:off x="1981685" y="2333624"/>
              <a:ext cx="3920990" cy="523875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124075" y="2418338"/>
              <a:ext cx="2892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    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 “一带一路”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981683" y="3271838"/>
            <a:ext cx="3920991" cy="523875"/>
            <a:chOff x="1981683" y="3271838"/>
            <a:chExt cx="3920991" cy="523875"/>
          </a:xfrm>
        </p:grpSpPr>
        <p:sp>
          <p:nvSpPr>
            <p:cNvPr id="23" name="矩形: 圆角 22"/>
            <p:cNvSpPr/>
            <p:nvPr/>
          </p:nvSpPr>
          <p:spPr>
            <a:xfrm>
              <a:off x="1981683" y="3271838"/>
              <a:ext cx="3920991" cy="523875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124075" y="3349108"/>
              <a:ext cx="3446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   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“一带一路”建设成果丰硕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553683" y="3271838"/>
            <a:ext cx="4095267" cy="523875"/>
            <a:chOff x="6553683" y="3271838"/>
            <a:chExt cx="4095267" cy="523875"/>
          </a:xfrm>
        </p:grpSpPr>
        <p:sp>
          <p:nvSpPr>
            <p:cNvPr id="11" name="矩形: 圆角 10"/>
            <p:cNvSpPr/>
            <p:nvPr/>
          </p:nvSpPr>
          <p:spPr>
            <a:xfrm>
              <a:off x="6553683" y="3271838"/>
              <a:ext cx="3920991" cy="523875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96074" y="3349108"/>
              <a:ext cx="395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  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推动“一带一路”建设行稳致远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553683" y="4210050"/>
            <a:ext cx="3920992" cy="523875"/>
            <a:chOff x="6553683" y="4210050"/>
            <a:chExt cx="3920992" cy="523875"/>
          </a:xfrm>
        </p:grpSpPr>
        <p:sp>
          <p:nvSpPr>
            <p:cNvPr id="18" name="矩形: 圆角 17"/>
            <p:cNvSpPr/>
            <p:nvPr/>
          </p:nvSpPr>
          <p:spPr>
            <a:xfrm>
              <a:off x="6553683" y="4210050"/>
              <a:ext cx="3920992" cy="523875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696074" y="4272627"/>
              <a:ext cx="3677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   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“一带一路”建设是伟大事业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981683" y="4210050"/>
            <a:ext cx="3920992" cy="523875"/>
            <a:chOff x="1981683" y="4210050"/>
            <a:chExt cx="3920992" cy="523875"/>
          </a:xfrm>
        </p:grpSpPr>
        <p:sp>
          <p:nvSpPr>
            <p:cNvPr id="24" name="矩形: 圆角 23"/>
            <p:cNvSpPr/>
            <p:nvPr/>
          </p:nvSpPr>
          <p:spPr>
            <a:xfrm>
              <a:off x="1981683" y="4210050"/>
              <a:ext cx="3920992" cy="523875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124074" y="4272627"/>
              <a:ext cx="3215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   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“一带一路”发展新机遇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016213" y="1333337"/>
            <a:ext cx="779448" cy="779448"/>
            <a:chOff x="5016213" y="1333337"/>
            <a:chExt cx="779448" cy="779448"/>
          </a:xfrm>
        </p:grpSpPr>
        <p:sp>
          <p:nvSpPr>
            <p:cNvPr id="3" name="椭圆 2"/>
            <p:cNvSpPr/>
            <p:nvPr/>
          </p:nvSpPr>
          <p:spPr>
            <a:xfrm>
              <a:off x="5016213" y="1333337"/>
              <a:ext cx="779448" cy="779448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108419" y="1412355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683088" y="1332944"/>
            <a:ext cx="779448" cy="779448"/>
            <a:chOff x="6683088" y="1332944"/>
            <a:chExt cx="779448" cy="779448"/>
          </a:xfrm>
        </p:grpSpPr>
        <p:sp>
          <p:nvSpPr>
            <p:cNvPr id="2" name="椭圆 1"/>
            <p:cNvSpPr/>
            <p:nvPr/>
          </p:nvSpPr>
          <p:spPr>
            <a:xfrm>
              <a:off x="6683088" y="1332944"/>
              <a:ext cx="779448" cy="779448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775294" y="1412354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57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940825" y="701249"/>
            <a:ext cx="7708674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276725" y="1667046"/>
            <a:ext cx="3705224" cy="1446550"/>
            <a:chOff x="4276725" y="1667046"/>
            <a:chExt cx="3705224" cy="1446550"/>
          </a:xfrm>
        </p:grpSpPr>
        <p:sp>
          <p:nvSpPr>
            <p:cNvPr id="9" name="文本框 8"/>
            <p:cNvSpPr txBox="1"/>
            <p:nvPr/>
          </p:nvSpPr>
          <p:spPr>
            <a:xfrm>
              <a:off x="4276725" y="1667046"/>
              <a:ext cx="224933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  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5324474" y="1815289"/>
              <a:ext cx="2657475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 </a:t>
              </a:r>
              <a:endParaRPr lang="en-US" altLang="zh-CN" sz="32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“一带一路”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12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87459" y="1267251"/>
            <a:ext cx="677108" cy="3800049"/>
            <a:chOff x="387459" y="1267251"/>
            <a:chExt cx="677108" cy="3800049"/>
          </a:xfrm>
        </p:grpSpPr>
        <p:sp>
          <p:nvSpPr>
            <p:cNvPr id="4" name="矩形: 圆角 3"/>
            <p:cNvSpPr/>
            <p:nvPr/>
          </p:nvSpPr>
          <p:spPr>
            <a:xfrm>
              <a:off x="431800" y="1333500"/>
              <a:ext cx="584200" cy="37338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387459" y="1267251"/>
              <a:ext cx="677108" cy="3785652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一带一路的思想起源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5509051" y="595475"/>
            <a:ext cx="1475321" cy="1301620"/>
          </a:xfrm>
          <a:custGeom>
            <a:avLst/>
            <a:gdLst>
              <a:gd name="T0" fmla="*/ 2684 w 2684"/>
              <a:gd name="T1" fmla="*/ 2365 h 2365"/>
              <a:gd name="T2" fmla="*/ 1342 w 2684"/>
              <a:gd name="T3" fmla="*/ 0 h 2365"/>
              <a:gd name="T4" fmla="*/ 0 w 2684"/>
              <a:gd name="T5" fmla="*/ 2365 h 2365"/>
              <a:gd name="T6" fmla="*/ 2684 w 2684"/>
              <a:gd name="T7" fmla="*/ 2365 h 2365"/>
              <a:gd name="T8" fmla="*/ 0 60000 65536"/>
              <a:gd name="T9" fmla="*/ 0 60000 65536"/>
              <a:gd name="T10" fmla="*/ 0 60000 65536"/>
              <a:gd name="T11" fmla="*/ 0 60000 65536"/>
              <a:gd name="T12" fmla="*/ 0 w 2684"/>
              <a:gd name="T13" fmla="*/ 0 h 2365"/>
              <a:gd name="T14" fmla="*/ 2684 w 2684"/>
              <a:gd name="T15" fmla="*/ 2365 h 23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4" h="2365">
                <a:moveTo>
                  <a:pt x="2684" y="2365"/>
                </a:moveTo>
                <a:lnTo>
                  <a:pt x="1342" y="0"/>
                </a:lnTo>
                <a:lnTo>
                  <a:pt x="0" y="2365"/>
                </a:lnTo>
                <a:lnTo>
                  <a:pt x="2684" y="2365"/>
                </a:lnTo>
                <a:close/>
              </a:path>
            </a:pathLst>
          </a:custGeom>
          <a:solidFill>
            <a:srgbClr val="FFCA82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" name="Freeform 8"/>
          <p:cNvSpPr>
            <a:spLocks noChangeArrowheads="1"/>
          </p:cNvSpPr>
          <p:nvPr/>
        </p:nvSpPr>
        <p:spPr bwMode="auto">
          <a:xfrm>
            <a:off x="4075858" y="1874963"/>
            <a:ext cx="1461786" cy="1407646"/>
          </a:xfrm>
          <a:custGeom>
            <a:avLst/>
            <a:gdLst>
              <a:gd name="T0" fmla="*/ 2664 w 2664"/>
              <a:gd name="T1" fmla="*/ 0 h 2553"/>
              <a:gd name="T2" fmla="*/ 0 w 2664"/>
              <a:gd name="T3" fmla="*/ 546 h 2553"/>
              <a:gd name="T4" fmla="*/ 1835 w 2664"/>
              <a:gd name="T5" fmla="*/ 2553 h 2553"/>
              <a:gd name="T6" fmla="*/ 2664 w 2664"/>
              <a:gd name="T7" fmla="*/ 0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2664" y="0"/>
                </a:moveTo>
                <a:lnTo>
                  <a:pt x="0" y="546"/>
                </a:lnTo>
                <a:lnTo>
                  <a:pt x="1835" y="2553"/>
                </a:lnTo>
                <a:lnTo>
                  <a:pt x="2664" y="0"/>
                </a:ln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Freeform 9"/>
          <p:cNvSpPr>
            <a:spLocks noChangeArrowheads="1"/>
          </p:cNvSpPr>
          <p:nvPr/>
        </p:nvSpPr>
        <p:spPr bwMode="auto">
          <a:xfrm>
            <a:off x="4917036" y="3257244"/>
            <a:ext cx="1358017" cy="1484344"/>
          </a:xfrm>
          <a:custGeom>
            <a:avLst/>
            <a:gdLst>
              <a:gd name="T0" fmla="*/ 305 w 2476"/>
              <a:gd name="T1" fmla="*/ 0 h 2702"/>
              <a:gd name="T2" fmla="*/ 0 w 2476"/>
              <a:gd name="T3" fmla="*/ 2702 h 2702"/>
              <a:gd name="T4" fmla="*/ 2476 w 2476"/>
              <a:gd name="T5" fmla="*/ 1578 h 2702"/>
              <a:gd name="T6" fmla="*/ 305 w 2476"/>
              <a:gd name="T7" fmla="*/ 0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305" y="0"/>
                </a:moveTo>
                <a:lnTo>
                  <a:pt x="0" y="2702"/>
                </a:lnTo>
                <a:lnTo>
                  <a:pt x="2476" y="1578"/>
                </a:lnTo>
                <a:lnTo>
                  <a:pt x="305" y="0"/>
                </a:lnTo>
                <a:close/>
              </a:path>
            </a:pathLst>
          </a:custGeom>
          <a:solidFill>
            <a:srgbClr val="FFCA82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6231193" y="3271532"/>
            <a:ext cx="1362529" cy="1484345"/>
          </a:xfrm>
          <a:custGeom>
            <a:avLst/>
            <a:gdLst>
              <a:gd name="T0" fmla="*/ 0 w 2476"/>
              <a:gd name="T1" fmla="*/ 1578 h 2702"/>
              <a:gd name="T2" fmla="*/ 2476 w 2476"/>
              <a:gd name="T3" fmla="*/ 2702 h 2702"/>
              <a:gd name="T4" fmla="*/ 2172 w 2476"/>
              <a:gd name="T5" fmla="*/ 0 h 2702"/>
              <a:gd name="T6" fmla="*/ 0 w 2476"/>
              <a:gd name="T7" fmla="*/ 1578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0" y="1578"/>
                </a:moveTo>
                <a:lnTo>
                  <a:pt x="2476" y="2702"/>
                </a:lnTo>
                <a:lnTo>
                  <a:pt x="2172" y="0"/>
                </a:lnTo>
                <a:lnTo>
                  <a:pt x="0" y="1578"/>
                </a:ln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6954380" y="1874963"/>
            <a:ext cx="1461786" cy="1407646"/>
          </a:xfrm>
          <a:custGeom>
            <a:avLst/>
            <a:gdLst>
              <a:gd name="T0" fmla="*/ 830 w 2664"/>
              <a:gd name="T1" fmla="*/ 2553 h 2553"/>
              <a:gd name="T2" fmla="*/ 2664 w 2664"/>
              <a:gd name="T3" fmla="*/ 546 h 2553"/>
              <a:gd name="T4" fmla="*/ 0 w 2664"/>
              <a:gd name="T5" fmla="*/ 0 h 2553"/>
              <a:gd name="T6" fmla="*/ 830 w 2664"/>
              <a:gd name="T7" fmla="*/ 2553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830" y="2553"/>
                </a:moveTo>
                <a:lnTo>
                  <a:pt x="2664" y="546"/>
                </a:lnTo>
                <a:lnTo>
                  <a:pt x="0" y="0"/>
                </a:lnTo>
                <a:lnTo>
                  <a:pt x="830" y="2553"/>
                </a:lnTo>
                <a:close/>
              </a:path>
            </a:pathLst>
          </a:custGeom>
          <a:solidFill>
            <a:srgbClr val="763E23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00114" y="2077241"/>
            <a:ext cx="2262158" cy="1289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共同建设</a:t>
            </a:r>
            <a:endParaRPr lang="en-US" altLang="zh-CN" b="1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“丝绸之路经济带”</a:t>
            </a:r>
            <a:endParaRPr lang="en-US" altLang="zh-CN" b="1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的战略倡议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154647" y="2184737"/>
            <a:ext cx="19848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日，</a:t>
            </a:r>
            <a:r>
              <a:rPr lang="zh-CN" altLang="en-US" b="0" i="0" u="none" strike="noStrike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习近平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主席在</a:t>
            </a:r>
            <a:r>
              <a:rPr lang="zh-CN" altLang="en-US" b="0" i="0" u="none" strike="noStrike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哈萨克斯坦纳扎尔巴耶夫大学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发表重要演讲，首次提出了。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763E23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51577" y="1105006"/>
            <a:ext cx="836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民心相通</a:t>
            </a:r>
          </a:p>
        </p:txBody>
      </p:sp>
      <p:sp>
        <p:nvSpPr>
          <p:cNvPr id="22" name="矩形 21"/>
          <p:cNvSpPr/>
          <p:nvPr/>
        </p:nvSpPr>
        <p:spPr>
          <a:xfrm>
            <a:off x="4478362" y="2077241"/>
            <a:ext cx="9638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加强政策沟通</a:t>
            </a:r>
          </a:p>
        </p:txBody>
      </p:sp>
      <p:sp>
        <p:nvSpPr>
          <p:cNvPr id="23" name="矩形 22"/>
          <p:cNvSpPr/>
          <p:nvPr/>
        </p:nvSpPr>
        <p:spPr>
          <a:xfrm>
            <a:off x="6785543" y="3696077"/>
            <a:ext cx="836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道路联通</a:t>
            </a:r>
          </a:p>
        </p:txBody>
      </p:sp>
      <p:sp>
        <p:nvSpPr>
          <p:cNvPr id="24" name="矩形 23"/>
          <p:cNvSpPr/>
          <p:nvPr/>
        </p:nvSpPr>
        <p:spPr>
          <a:xfrm>
            <a:off x="5075719" y="3690538"/>
            <a:ext cx="733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贸易畅通</a:t>
            </a:r>
          </a:p>
        </p:txBody>
      </p:sp>
      <p:sp>
        <p:nvSpPr>
          <p:cNvPr id="25" name="矩形 24"/>
          <p:cNvSpPr/>
          <p:nvPr/>
        </p:nvSpPr>
        <p:spPr>
          <a:xfrm>
            <a:off x="7249126" y="2113816"/>
            <a:ext cx="689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货币流通</a:t>
            </a:r>
          </a:p>
        </p:txBody>
      </p:sp>
    </p:spTree>
    <p:extLst>
      <p:ext uri="{BB962C8B-B14F-4D97-AF65-F5344CB8AC3E}">
        <p14:creationId xmlns:p14="http://schemas.microsoft.com/office/powerpoint/2010/main" val="333557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85346" y="1333500"/>
            <a:ext cx="677108" cy="3733800"/>
            <a:chOff x="385346" y="1333500"/>
            <a:chExt cx="677108" cy="3733800"/>
          </a:xfrm>
        </p:grpSpPr>
        <p:sp>
          <p:nvSpPr>
            <p:cNvPr id="2" name="矩形: 圆角 1"/>
            <p:cNvSpPr/>
            <p:nvPr/>
          </p:nvSpPr>
          <p:spPr>
            <a:xfrm>
              <a:off x="431800" y="1333500"/>
              <a:ext cx="584200" cy="37338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85346" y="1572051"/>
              <a:ext cx="677108" cy="2964914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什么是一带一路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lum bright="-20000"/>
          </a:blip>
          <a:stretch>
            <a:fillRect/>
          </a:stretch>
        </p:blipFill>
        <p:spPr>
          <a:xfrm>
            <a:off x="8297469" y="1724451"/>
            <a:ext cx="4214443" cy="5247849"/>
          </a:xfrm>
          <a:prstGeom prst="rect">
            <a:avLst/>
          </a:prstGeom>
        </p:spPr>
      </p:pic>
      <p:sp>
        <p:nvSpPr>
          <p:cNvPr id="5" name="Freeform 3"/>
          <p:cNvSpPr/>
          <p:nvPr/>
        </p:nvSpPr>
        <p:spPr bwMode="gray">
          <a:xfrm rot="19490962">
            <a:off x="3737764" y="2754394"/>
            <a:ext cx="1549672" cy="1872554"/>
          </a:xfrm>
          <a:custGeom>
            <a:avLst/>
            <a:gdLst>
              <a:gd name="T0" fmla="*/ 1219 w 1921"/>
              <a:gd name="T1" fmla="*/ 3 h 1516"/>
              <a:gd name="T2" fmla="*/ 1047 w 1921"/>
              <a:gd name="T3" fmla="*/ 20 h 1516"/>
              <a:gd name="T4" fmla="*/ 900 w 1921"/>
              <a:gd name="T5" fmla="*/ 43 h 1516"/>
              <a:gd name="T6" fmla="*/ 763 w 1921"/>
              <a:gd name="T7" fmla="*/ 76 h 1516"/>
              <a:gd name="T8" fmla="*/ 593 w 1921"/>
              <a:gd name="T9" fmla="*/ 128 h 1516"/>
              <a:gd name="T10" fmla="*/ 449 w 1921"/>
              <a:gd name="T11" fmla="*/ 187 h 1516"/>
              <a:gd name="T12" fmla="*/ 345 w 1921"/>
              <a:gd name="T13" fmla="*/ 244 h 1516"/>
              <a:gd name="T14" fmla="*/ 261 w 1921"/>
              <a:gd name="T15" fmla="*/ 301 h 1516"/>
              <a:gd name="T16" fmla="*/ 184 w 1921"/>
              <a:gd name="T17" fmla="*/ 366 h 1516"/>
              <a:gd name="T18" fmla="*/ 118 w 1921"/>
              <a:gd name="T19" fmla="*/ 431 h 1516"/>
              <a:gd name="T20" fmla="*/ 58 w 1921"/>
              <a:gd name="T21" fmla="*/ 516 h 1516"/>
              <a:gd name="T22" fmla="*/ 21 w 1921"/>
              <a:gd name="T23" fmla="*/ 594 h 1516"/>
              <a:gd name="T24" fmla="*/ 0 w 1921"/>
              <a:gd name="T25" fmla="*/ 695 h 1516"/>
              <a:gd name="T26" fmla="*/ 14 w 1921"/>
              <a:gd name="T27" fmla="*/ 785 h 1516"/>
              <a:gd name="T28" fmla="*/ 47 w 1921"/>
              <a:gd name="T29" fmla="*/ 872 h 1516"/>
              <a:gd name="T30" fmla="*/ 92 w 1921"/>
              <a:gd name="T31" fmla="*/ 946 h 1516"/>
              <a:gd name="T32" fmla="*/ 179 w 1921"/>
              <a:gd name="T33" fmla="*/ 1041 h 1516"/>
              <a:gd name="T34" fmla="*/ 271 w 1921"/>
              <a:gd name="T35" fmla="*/ 1115 h 1516"/>
              <a:gd name="T36" fmla="*/ 377 w 1921"/>
              <a:gd name="T37" fmla="*/ 1176 h 1516"/>
              <a:gd name="T38" fmla="*/ 512 w 1921"/>
              <a:gd name="T39" fmla="*/ 1244 h 1516"/>
              <a:gd name="T40" fmla="*/ 667 w 1921"/>
              <a:gd name="T41" fmla="*/ 1302 h 1516"/>
              <a:gd name="T42" fmla="*/ 978 w 1921"/>
              <a:gd name="T43" fmla="*/ 1373 h 1516"/>
              <a:gd name="T44" fmla="*/ 1248 w 1921"/>
              <a:gd name="T45" fmla="*/ 1403 h 1516"/>
              <a:gd name="T46" fmla="*/ 1403 w 1921"/>
              <a:gd name="T47" fmla="*/ 1515 h 1516"/>
              <a:gd name="T48" fmla="*/ 1397 w 1921"/>
              <a:gd name="T49" fmla="*/ 1031 h 1516"/>
              <a:gd name="T50" fmla="*/ 1243 w 1921"/>
              <a:gd name="T51" fmla="*/ 1132 h 1516"/>
              <a:gd name="T52" fmla="*/ 1007 w 1921"/>
              <a:gd name="T53" fmla="*/ 1098 h 1516"/>
              <a:gd name="T54" fmla="*/ 757 w 1921"/>
              <a:gd name="T55" fmla="*/ 1025 h 1516"/>
              <a:gd name="T56" fmla="*/ 619 w 1921"/>
              <a:gd name="T57" fmla="*/ 957 h 1516"/>
              <a:gd name="T58" fmla="*/ 506 w 1921"/>
              <a:gd name="T59" fmla="*/ 888 h 1516"/>
              <a:gd name="T60" fmla="*/ 417 w 1921"/>
              <a:gd name="T61" fmla="*/ 806 h 1516"/>
              <a:gd name="T62" fmla="*/ 348 w 1921"/>
              <a:gd name="T63" fmla="*/ 708 h 1516"/>
              <a:gd name="T64" fmla="*/ 319 w 1921"/>
              <a:gd name="T65" fmla="*/ 610 h 1516"/>
              <a:gd name="T66" fmla="*/ 321 w 1921"/>
              <a:gd name="T67" fmla="*/ 522 h 1516"/>
              <a:gd name="T68" fmla="*/ 348 w 1921"/>
              <a:gd name="T69" fmla="*/ 437 h 1516"/>
              <a:gd name="T70" fmla="*/ 401 w 1921"/>
              <a:gd name="T71" fmla="*/ 351 h 1516"/>
              <a:gd name="T72" fmla="*/ 509 w 1921"/>
              <a:gd name="T73" fmla="*/ 251 h 1516"/>
              <a:gd name="T74" fmla="*/ 643 w 1921"/>
              <a:gd name="T75" fmla="*/ 169 h 1516"/>
              <a:gd name="T76" fmla="*/ 778 w 1921"/>
              <a:gd name="T77" fmla="*/ 110 h 1516"/>
              <a:gd name="T78" fmla="*/ 913 w 1921"/>
              <a:gd name="T79" fmla="*/ 68 h 1516"/>
              <a:gd name="T80" fmla="*/ 1021 w 1921"/>
              <a:gd name="T81" fmla="*/ 42 h 1516"/>
              <a:gd name="T82" fmla="*/ 1150 w 1921"/>
              <a:gd name="T83" fmla="*/ 25 h 1516"/>
              <a:gd name="T84" fmla="*/ 1446 w 1921"/>
              <a:gd name="T85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21" h="1516">
                <a:moveTo>
                  <a:pt x="1446" y="0"/>
                </a:moveTo>
                <a:lnTo>
                  <a:pt x="1219" y="3"/>
                </a:lnTo>
                <a:lnTo>
                  <a:pt x="1142" y="9"/>
                </a:lnTo>
                <a:lnTo>
                  <a:pt x="1047" y="20"/>
                </a:lnTo>
                <a:lnTo>
                  <a:pt x="974" y="29"/>
                </a:lnTo>
                <a:lnTo>
                  <a:pt x="900" y="43"/>
                </a:lnTo>
                <a:lnTo>
                  <a:pt x="828" y="59"/>
                </a:lnTo>
                <a:lnTo>
                  <a:pt x="763" y="76"/>
                </a:lnTo>
                <a:lnTo>
                  <a:pt x="686" y="97"/>
                </a:lnTo>
                <a:lnTo>
                  <a:pt x="593" y="128"/>
                </a:lnTo>
                <a:lnTo>
                  <a:pt x="520" y="156"/>
                </a:lnTo>
                <a:lnTo>
                  <a:pt x="449" y="187"/>
                </a:lnTo>
                <a:lnTo>
                  <a:pt x="401" y="213"/>
                </a:lnTo>
                <a:lnTo>
                  <a:pt x="345" y="244"/>
                </a:lnTo>
                <a:lnTo>
                  <a:pt x="304" y="268"/>
                </a:lnTo>
                <a:lnTo>
                  <a:pt x="261" y="301"/>
                </a:lnTo>
                <a:lnTo>
                  <a:pt x="222" y="332"/>
                </a:lnTo>
                <a:lnTo>
                  <a:pt x="184" y="366"/>
                </a:lnTo>
                <a:lnTo>
                  <a:pt x="155" y="393"/>
                </a:lnTo>
                <a:lnTo>
                  <a:pt x="118" y="431"/>
                </a:lnTo>
                <a:lnTo>
                  <a:pt x="82" y="474"/>
                </a:lnTo>
                <a:lnTo>
                  <a:pt x="58" y="516"/>
                </a:lnTo>
                <a:lnTo>
                  <a:pt x="39" y="552"/>
                </a:lnTo>
                <a:lnTo>
                  <a:pt x="21" y="594"/>
                </a:lnTo>
                <a:lnTo>
                  <a:pt x="6" y="638"/>
                </a:lnTo>
                <a:lnTo>
                  <a:pt x="0" y="695"/>
                </a:lnTo>
                <a:lnTo>
                  <a:pt x="5" y="744"/>
                </a:lnTo>
                <a:lnTo>
                  <a:pt x="14" y="785"/>
                </a:lnTo>
                <a:lnTo>
                  <a:pt x="26" y="826"/>
                </a:lnTo>
                <a:lnTo>
                  <a:pt x="47" y="872"/>
                </a:lnTo>
                <a:lnTo>
                  <a:pt x="66" y="911"/>
                </a:lnTo>
                <a:lnTo>
                  <a:pt x="92" y="946"/>
                </a:lnTo>
                <a:lnTo>
                  <a:pt x="130" y="991"/>
                </a:lnTo>
                <a:lnTo>
                  <a:pt x="179" y="1041"/>
                </a:lnTo>
                <a:lnTo>
                  <a:pt x="229" y="1081"/>
                </a:lnTo>
                <a:lnTo>
                  <a:pt x="271" y="1115"/>
                </a:lnTo>
                <a:lnTo>
                  <a:pt x="325" y="1149"/>
                </a:lnTo>
                <a:lnTo>
                  <a:pt x="377" y="1176"/>
                </a:lnTo>
                <a:lnTo>
                  <a:pt x="437" y="1207"/>
                </a:lnTo>
                <a:lnTo>
                  <a:pt x="512" y="1244"/>
                </a:lnTo>
                <a:lnTo>
                  <a:pt x="585" y="1271"/>
                </a:lnTo>
                <a:lnTo>
                  <a:pt x="667" y="1302"/>
                </a:lnTo>
                <a:lnTo>
                  <a:pt x="836" y="1346"/>
                </a:lnTo>
                <a:lnTo>
                  <a:pt x="978" y="1373"/>
                </a:lnTo>
                <a:lnTo>
                  <a:pt x="1128" y="1393"/>
                </a:lnTo>
                <a:lnTo>
                  <a:pt x="1248" y="1403"/>
                </a:lnTo>
                <a:lnTo>
                  <a:pt x="1403" y="1410"/>
                </a:lnTo>
                <a:lnTo>
                  <a:pt x="1403" y="1515"/>
                </a:lnTo>
                <a:lnTo>
                  <a:pt x="1920" y="1275"/>
                </a:lnTo>
                <a:lnTo>
                  <a:pt x="1397" y="1031"/>
                </a:lnTo>
                <a:lnTo>
                  <a:pt x="1398" y="1139"/>
                </a:lnTo>
                <a:lnTo>
                  <a:pt x="1243" y="1132"/>
                </a:lnTo>
                <a:lnTo>
                  <a:pt x="1128" y="1119"/>
                </a:lnTo>
                <a:lnTo>
                  <a:pt x="1007" y="1098"/>
                </a:lnTo>
                <a:lnTo>
                  <a:pt x="836" y="1054"/>
                </a:lnTo>
                <a:lnTo>
                  <a:pt x="757" y="1025"/>
                </a:lnTo>
                <a:lnTo>
                  <a:pt x="681" y="993"/>
                </a:lnTo>
                <a:lnTo>
                  <a:pt x="619" y="957"/>
                </a:lnTo>
                <a:lnTo>
                  <a:pt x="556" y="922"/>
                </a:lnTo>
                <a:lnTo>
                  <a:pt x="506" y="888"/>
                </a:lnTo>
                <a:lnTo>
                  <a:pt x="464" y="850"/>
                </a:lnTo>
                <a:lnTo>
                  <a:pt x="417" y="806"/>
                </a:lnTo>
                <a:lnTo>
                  <a:pt x="377" y="755"/>
                </a:lnTo>
                <a:lnTo>
                  <a:pt x="348" y="708"/>
                </a:lnTo>
                <a:lnTo>
                  <a:pt x="333" y="664"/>
                </a:lnTo>
                <a:lnTo>
                  <a:pt x="319" y="610"/>
                </a:lnTo>
                <a:lnTo>
                  <a:pt x="317" y="558"/>
                </a:lnTo>
                <a:lnTo>
                  <a:pt x="321" y="522"/>
                </a:lnTo>
                <a:lnTo>
                  <a:pt x="329" y="483"/>
                </a:lnTo>
                <a:lnTo>
                  <a:pt x="348" y="437"/>
                </a:lnTo>
                <a:lnTo>
                  <a:pt x="372" y="393"/>
                </a:lnTo>
                <a:lnTo>
                  <a:pt x="401" y="351"/>
                </a:lnTo>
                <a:lnTo>
                  <a:pt x="440" y="310"/>
                </a:lnTo>
                <a:lnTo>
                  <a:pt x="509" y="251"/>
                </a:lnTo>
                <a:lnTo>
                  <a:pt x="567" y="211"/>
                </a:lnTo>
                <a:lnTo>
                  <a:pt x="643" y="169"/>
                </a:lnTo>
                <a:lnTo>
                  <a:pt x="720" y="133"/>
                </a:lnTo>
                <a:lnTo>
                  <a:pt x="778" y="110"/>
                </a:lnTo>
                <a:lnTo>
                  <a:pt x="847" y="86"/>
                </a:lnTo>
                <a:lnTo>
                  <a:pt x="913" y="68"/>
                </a:lnTo>
                <a:lnTo>
                  <a:pt x="966" y="54"/>
                </a:lnTo>
                <a:lnTo>
                  <a:pt x="1021" y="42"/>
                </a:lnTo>
                <a:lnTo>
                  <a:pt x="1089" y="32"/>
                </a:lnTo>
                <a:lnTo>
                  <a:pt x="1150" y="25"/>
                </a:lnTo>
                <a:lnTo>
                  <a:pt x="1234" y="15"/>
                </a:lnTo>
                <a:lnTo>
                  <a:pt x="1446" y="0"/>
                </a:lnTo>
              </a:path>
            </a:pathLst>
          </a:custGeom>
          <a:solidFill>
            <a:srgbClr val="FFCA8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endParaRPr lang="zh-CN" altLang="en-US" dirty="0"/>
          </a:p>
        </p:txBody>
      </p:sp>
      <p:sp>
        <p:nvSpPr>
          <p:cNvPr id="6" name="Freeform 4"/>
          <p:cNvSpPr/>
          <p:nvPr/>
        </p:nvSpPr>
        <p:spPr bwMode="gray">
          <a:xfrm rot="19490962" flipH="1" flipV="1">
            <a:off x="6485662" y="1118278"/>
            <a:ext cx="1502207" cy="1815199"/>
          </a:xfrm>
          <a:custGeom>
            <a:avLst/>
            <a:gdLst>
              <a:gd name="T0" fmla="*/ 1219 w 1921"/>
              <a:gd name="T1" fmla="*/ 3 h 1516"/>
              <a:gd name="T2" fmla="*/ 1047 w 1921"/>
              <a:gd name="T3" fmla="*/ 20 h 1516"/>
              <a:gd name="T4" fmla="*/ 900 w 1921"/>
              <a:gd name="T5" fmla="*/ 43 h 1516"/>
              <a:gd name="T6" fmla="*/ 763 w 1921"/>
              <a:gd name="T7" fmla="*/ 76 h 1516"/>
              <a:gd name="T8" fmla="*/ 593 w 1921"/>
              <a:gd name="T9" fmla="*/ 128 h 1516"/>
              <a:gd name="T10" fmla="*/ 449 w 1921"/>
              <a:gd name="T11" fmla="*/ 187 h 1516"/>
              <a:gd name="T12" fmla="*/ 345 w 1921"/>
              <a:gd name="T13" fmla="*/ 244 h 1516"/>
              <a:gd name="T14" fmla="*/ 261 w 1921"/>
              <a:gd name="T15" fmla="*/ 301 h 1516"/>
              <a:gd name="T16" fmla="*/ 184 w 1921"/>
              <a:gd name="T17" fmla="*/ 366 h 1516"/>
              <a:gd name="T18" fmla="*/ 118 w 1921"/>
              <a:gd name="T19" fmla="*/ 431 h 1516"/>
              <a:gd name="T20" fmla="*/ 58 w 1921"/>
              <a:gd name="T21" fmla="*/ 516 h 1516"/>
              <a:gd name="T22" fmla="*/ 21 w 1921"/>
              <a:gd name="T23" fmla="*/ 594 h 1516"/>
              <a:gd name="T24" fmla="*/ 0 w 1921"/>
              <a:gd name="T25" fmla="*/ 695 h 1516"/>
              <a:gd name="T26" fmla="*/ 14 w 1921"/>
              <a:gd name="T27" fmla="*/ 785 h 1516"/>
              <a:gd name="T28" fmla="*/ 47 w 1921"/>
              <a:gd name="T29" fmla="*/ 872 h 1516"/>
              <a:gd name="T30" fmla="*/ 92 w 1921"/>
              <a:gd name="T31" fmla="*/ 946 h 1516"/>
              <a:gd name="T32" fmla="*/ 179 w 1921"/>
              <a:gd name="T33" fmla="*/ 1041 h 1516"/>
              <a:gd name="T34" fmla="*/ 271 w 1921"/>
              <a:gd name="T35" fmla="*/ 1115 h 1516"/>
              <a:gd name="T36" fmla="*/ 377 w 1921"/>
              <a:gd name="T37" fmla="*/ 1176 h 1516"/>
              <a:gd name="T38" fmla="*/ 512 w 1921"/>
              <a:gd name="T39" fmla="*/ 1244 h 1516"/>
              <a:gd name="T40" fmla="*/ 667 w 1921"/>
              <a:gd name="T41" fmla="*/ 1302 h 1516"/>
              <a:gd name="T42" fmla="*/ 978 w 1921"/>
              <a:gd name="T43" fmla="*/ 1373 h 1516"/>
              <a:gd name="T44" fmla="*/ 1248 w 1921"/>
              <a:gd name="T45" fmla="*/ 1403 h 1516"/>
              <a:gd name="T46" fmla="*/ 1403 w 1921"/>
              <a:gd name="T47" fmla="*/ 1515 h 1516"/>
              <a:gd name="T48" fmla="*/ 1397 w 1921"/>
              <a:gd name="T49" fmla="*/ 1031 h 1516"/>
              <a:gd name="T50" fmla="*/ 1243 w 1921"/>
              <a:gd name="T51" fmla="*/ 1132 h 1516"/>
              <a:gd name="T52" fmla="*/ 1007 w 1921"/>
              <a:gd name="T53" fmla="*/ 1098 h 1516"/>
              <a:gd name="T54" fmla="*/ 757 w 1921"/>
              <a:gd name="T55" fmla="*/ 1025 h 1516"/>
              <a:gd name="T56" fmla="*/ 619 w 1921"/>
              <a:gd name="T57" fmla="*/ 957 h 1516"/>
              <a:gd name="T58" fmla="*/ 506 w 1921"/>
              <a:gd name="T59" fmla="*/ 888 h 1516"/>
              <a:gd name="T60" fmla="*/ 417 w 1921"/>
              <a:gd name="T61" fmla="*/ 806 h 1516"/>
              <a:gd name="T62" fmla="*/ 348 w 1921"/>
              <a:gd name="T63" fmla="*/ 708 h 1516"/>
              <a:gd name="T64" fmla="*/ 319 w 1921"/>
              <a:gd name="T65" fmla="*/ 610 h 1516"/>
              <a:gd name="T66" fmla="*/ 321 w 1921"/>
              <a:gd name="T67" fmla="*/ 522 h 1516"/>
              <a:gd name="T68" fmla="*/ 348 w 1921"/>
              <a:gd name="T69" fmla="*/ 437 h 1516"/>
              <a:gd name="T70" fmla="*/ 401 w 1921"/>
              <a:gd name="T71" fmla="*/ 351 h 1516"/>
              <a:gd name="T72" fmla="*/ 509 w 1921"/>
              <a:gd name="T73" fmla="*/ 251 h 1516"/>
              <a:gd name="T74" fmla="*/ 643 w 1921"/>
              <a:gd name="T75" fmla="*/ 169 h 1516"/>
              <a:gd name="T76" fmla="*/ 778 w 1921"/>
              <a:gd name="T77" fmla="*/ 110 h 1516"/>
              <a:gd name="T78" fmla="*/ 913 w 1921"/>
              <a:gd name="T79" fmla="*/ 68 h 1516"/>
              <a:gd name="T80" fmla="*/ 1021 w 1921"/>
              <a:gd name="T81" fmla="*/ 42 h 1516"/>
              <a:gd name="T82" fmla="*/ 1150 w 1921"/>
              <a:gd name="T83" fmla="*/ 25 h 1516"/>
              <a:gd name="T84" fmla="*/ 1446 w 1921"/>
              <a:gd name="T85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21" h="1516">
                <a:moveTo>
                  <a:pt x="1446" y="0"/>
                </a:moveTo>
                <a:lnTo>
                  <a:pt x="1219" y="3"/>
                </a:lnTo>
                <a:lnTo>
                  <a:pt x="1142" y="9"/>
                </a:lnTo>
                <a:lnTo>
                  <a:pt x="1047" y="20"/>
                </a:lnTo>
                <a:lnTo>
                  <a:pt x="974" y="29"/>
                </a:lnTo>
                <a:lnTo>
                  <a:pt x="900" y="43"/>
                </a:lnTo>
                <a:lnTo>
                  <a:pt x="828" y="59"/>
                </a:lnTo>
                <a:lnTo>
                  <a:pt x="763" y="76"/>
                </a:lnTo>
                <a:lnTo>
                  <a:pt x="686" y="97"/>
                </a:lnTo>
                <a:lnTo>
                  <a:pt x="593" y="128"/>
                </a:lnTo>
                <a:lnTo>
                  <a:pt x="520" y="156"/>
                </a:lnTo>
                <a:lnTo>
                  <a:pt x="449" y="187"/>
                </a:lnTo>
                <a:lnTo>
                  <a:pt x="401" y="213"/>
                </a:lnTo>
                <a:lnTo>
                  <a:pt x="345" y="244"/>
                </a:lnTo>
                <a:lnTo>
                  <a:pt x="304" y="268"/>
                </a:lnTo>
                <a:lnTo>
                  <a:pt x="261" y="301"/>
                </a:lnTo>
                <a:lnTo>
                  <a:pt x="222" y="332"/>
                </a:lnTo>
                <a:lnTo>
                  <a:pt x="184" y="366"/>
                </a:lnTo>
                <a:lnTo>
                  <a:pt x="155" y="393"/>
                </a:lnTo>
                <a:lnTo>
                  <a:pt x="118" y="431"/>
                </a:lnTo>
                <a:lnTo>
                  <a:pt x="82" y="474"/>
                </a:lnTo>
                <a:lnTo>
                  <a:pt x="58" y="516"/>
                </a:lnTo>
                <a:lnTo>
                  <a:pt x="39" y="552"/>
                </a:lnTo>
                <a:lnTo>
                  <a:pt x="21" y="594"/>
                </a:lnTo>
                <a:lnTo>
                  <a:pt x="6" y="638"/>
                </a:lnTo>
                <a:lnTo>
                  <a:pt x="0" y="695"/>
                </a:lnTo>
                <a:lnTo>
                  <a:pt x="5" y="744"/>
                </a:lnTo>
                <a:lnTo>
                  <a:pt x="14" y="785"/>
                </a:lnTo>
                <a:lnTo>
                  <a:pt x="26" y="826"/>
                </a:lnTo>
                <a:lnTo>
                  <a:pt x="47" y="872"/>
                </a:lnTo>
                <a:lnTo>
                  <a:pt x="66" y="911"/>
                </a:lnTo>
                <a:lnTo>
                  <a:pt x="92" y="946"/>
                </a:lnTo>
                <a:lnTo>
                  <a:pt x="130" y="991"/>
                </a:lnTo>
                <a:lnTo>
                  <a:pt x="179" y="1041"/>
                </a:lnTo>
                <a:lnTo>
                  <a:pt x="229" y="1081"/>
                </a:lnTo>
                <a:lnTo>
                  <a:pt x="271" y="1115"/>
                </a:lnTo>
                <a:lnTo>
                  <a:pt x="325" y="1149"/>
                </a:lnTo>
                <a:lnTo>
                  <a:pt x="377" y="1176"/>
                </a:lnTo>
                <a:lnTo>
                  <a:pt x="437" y="1207"/>
                </a:lnTo>
                <a:lnTo>
                  <a:pt x="512" y="1244"/>
                </a:lnTo>
                <a:lnTo>
                  <a:pt x="585" y="1271"/>
                </a:lnTo>
                <a:lnTo>
                  <a:pt x="667" y="1302"/>
                </a:lnTo>
                <a:lnTo>
                  <a:pt x="836" y="1346"/>
                </a:lnTo>
                <a:lnTo>
                  <a:pt x="978" y="1373"/>
                </a:lnTo>
                <a:lnTo>
                  <a:pt x="1128" y="1393"/>
                </a:lnTo>
                <a:lnTo>
                  <a:pt x="1248" y="1403"/>
                </a:lnTo>
                <a:lnTo>
                  <a:pt x="1403" y="1410"/>
                </a:lnTo>
                <a:lnTo>
                  <a:pt x="1403" y="1515"/>
                </a:lnTo>
                <a:lnTo>
                  <a:pt x="1920" y="1275"/>
                </a:lnTo>
                <a:lnTo>
                  <a:pt x="1397" y="1031"/>
                </a:lnTo>
                <a:lnTo>
                  <a:pt x="1398" y="1139"/>
                </a:lnTo>
                <a:lnTo>
                  <a:pt x="1243" y="1132"/>
                </a:lnTo>
                <a:lnTo>
                  <a:pt x="1128" y="1119"/>
                </a:lnTo>
                <a:lnTo>
                  <a:pt x="1007" y="1098"/>
                </a:lnTo>
                <a:lnTo>
                  <a:pt x="836" y="1054"/>
                </a:lnTo>
                <a:lnTo>
                  <a:pt x="757" y="1025"/>
                </a:lnTo>
                <a:lnTo>
                  <a:pt x="681" y="993"/>
                </a:lnTo>
                <a:lnTo>
                  <a:pt x="619" y="957"/>
                </a:lnTo>
                <a:lnTo>
                  <a:pt x="556" y="922"/>
                </a:lnTo>
                <a:lnTo>
                  <a:pt x="506" y="888"/>
                </a:lnTo>
                <a:lnTo>
                  <a:pt x="464" y="850"/>
                </a:lnTo>
                <a:lnTo>
                  <a:pt x="417" y="806"/>
                </a:lnTo>
                <a:lnTo>
                  <a:pt x="377" y="755"/>
                </a:lnTo>
                <a:lnTo>
                  <a:pt x="348" y="708"/>
                </a:lnTo>
                <a:lnTo>
                  <a:pt x="333" y="664"/>
                </a:lnTo>
                <a:lnTo>
                  <a:pt x="319" y="610"/>
                </a:lnTo>
                <a:lnTo>
                  <a:pt x="317" y="558"/>
                </a:lnTo>
                <a:lnTo>
                  <a:pt x="321" y="522"/>
                </a:lnTo>
                <a:lnTo>
                  <a:pt x="329" y="483"/>
                </a:lnTo>
                <a:lnTo>
                  <a:pt x="348" y="437"/>
                </a:lnTo>
                <a:lnTo>
                  <a:pt x="372" y="393"/>
                </a:lnTo>
                <a:lnTo>
                  <a:pt x="401" y="351"/>
                </a:lnTo>
                <a:lnTo>
                  <a:pt x="440" y="310"/>
                </a:lnTo>
                <a:lnTo>
                  <a:pt x="509" y="251"/>
                </a:lnTo>
                <a:lnTo>
                  <a:pt x="567" y="211"/>
                </a:lnTo>
                <a:lnTo>
                  <a:pt x="643" y="169"/>
                </a:lnTo>
                <a:lnTo>
                  <a:pt x="720" y="133"/>
                </a:lnTo>
                <a:lnTo>
                  <a:pt x="778" y="110"/>
                </a:lnTo>
                <a:lnTo>
                  <a:pt x="847" y="86"/>
                </a:lnTo>
                <a:lnTo>
                  <a:pt x="913" y="68"/>
                </a:lnTo>
                <a:lnTo>
                  <a:pt x="966" y="54"/>
                </a:lnTo>
                <a:lnTo>
                  <a:pt x="1021" y="42"/>
                </a:lnTo>
                <a:lnTo>
                  <a:pt x="1089" y="32"/>
                </a:lnTo>
                <a:lnTo>
                  <a:pt x="1150" y="25"/>
                </a:lnTo>
                <a:lnTo>
                  <a:pt x="1234" y="15"/>
                </a:lnTo>
                <a:lnTo>
                  <a:pt x="1446" y="0"/>
                </a:lnTo>
              </a:path>
            </a:pathLst>
          </a:custGeom>
          <a:solidFill>
            <a:srgbClr val="9F6A3B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endParaRPr lang="zh-CN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gray">
          <a:xfrm>
            <a:off x="4189288" y="1180426"/>
            <a:ext cx="1910814" cy="1910814"/>
          </a:xfrm>
          <a:prstGeom prst="ellipse">
            <a:avLst/>
          </a:prstGeom>
          <a:solidFill>
            <a:srgbClr val="9F6A3B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 algn="ctr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gray">
          <a:xfrm>
            <a:off x="5823486" y="2735265"/>
            <a:ext cx="1910814" cy="1910814"/>
          </a:xfrm>
          <a:prstGeom prst="ellipse">
            <a:avLst/>
          </a:prstGeom>
          <a:solidFill>
            <a:srgbClr val="FFCA8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 algn="ctr"/>
            <a:r>
              <a:rPr lang="zh-CN" altLang="en-US" sz="24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丝绸之路经济带</a:t>
            </a:r>
          </a:p>
        </p:txBody>
      </p:sp>
      <p:sp>
        <p:nvSpPr>
          <p:cNvPr id="9" name="矩形 8"/>
          <p:cNvSpPr/>
          <p:nvPr/>
        </p:nvSpPr>
        <p:spPr>
          <a:xfrm>
            <a:off x="3959437" y="3411997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一带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87952" y="182582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一路</a:t>
            </a:r>
            <a:endParaRPr lang="zh-CN" altLang="en-US" sz="2800" dirty="0">
              <a:solidFill>
                <a:srgbClr val="9F6A3B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74391" y="1699022"/>
            <a:ext cx="1740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世纪海上丝绸之路</a:t>
            </a:r>
          </a:p>
        </p:txBody>
      </p:sp>
    </p:spTree>
    <p:extLst>
      <p:ext uri="{BB962C8B-B14F-4D97-AF65-F5344CB8AC3E}">
        <p14:creationId xmlns:p14="http://schemas.microsoft.com/office/powerpoint/2010/main" val="232306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85346" y="1333500"/>
            <a:ext cx="677108" cy="3733800"/>
            <a:chOff x="385346" y="1333500"/>
            <a:chExt cx="677108" cy="3733800"/>
          </a:xfrm>
        </p:grpSpPr>
        <p:sp>
          <p:nvSpPr>
            <p:cNvPr id="2" name="矩形: 圆角 1"/>
            <p:cNvSpPr/>
            <p:nvPr/>
          </p:nvSpPr>
          <p:spPr>
            <a:xfrm>
              <a:off x="431800" y="1333500"/>
              <a:ext cx="584200" cy="37338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85346" y="1572051"/>
              <a:ext cx="677108" cy="2964914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什么是一带一路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lum bright="-20000"/>
          </a:blip>
          <a:stretch>
            <a:fillRect/>
          </a:stretch>
        </p:blipFill>
        <p:spPr>
          <a:xfrm>
            <a:off x="8297469" y="1724451"/>
            <a:ext cx="4214443" cy="524784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274391" y="1699022"/>
            <a:ext cx="1740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世纪海上丝绸之路</a:t>
            </a:r>
          </a:p>
        </p:txBody>
      </p:sp>
      <p:pic>
        <p:nvPicPr>
          <p:cNvPr id="2050" name="Picture 2" descr="https://timgsa.baidu.com/timg?image&amp;quality=80&amp;size=b9999_10000&amp;sec=1543860137879&amp;di=e5f23fd489a2ebf10cd5c07d2afc9013&amp;imgtype=0&amp;src=http%3A%2F%2Fcdn.huodongxing.com%2Ffile%2F20151030%2F11DB0B2EB70BCF08EE1B36D5AC79DF80B1%2F30502710864107553.jpeg%3Fauth_key%3D1532178411-0-0-012a07f4544dd914c99ed021d27b7ebb">
            <a:extLst>
              <a:ext uri="{FF2B5EF4-FFF2-40B4-BE49-F238E27FC236}">
                <a16:creationId xmlns:a16="http://schemas.microsoft.com/office/drawing/2014/main" id="{2FC3843D-49C8-4EC7-B237-FB32BC024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122" y="318457"/>
            <a:ext cx="6814792" cy="547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13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940825" y="701249"/>
            <a:ext cx="7708674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276725" y="1667046"/>
            <a:ext cx="3949158" cy="1446550"/>
            <a:chOff x="4276725" y="1667046"/>
            <a:chExt cx="3949158" cy="1446550"/>
          </a:xfrm>
        </p:grpSpPr>
        <p:sp>
          <p:nvSpPr>
            <p:cNvPr id="9" name="文本框 8"/>
            <p:cNvSpPr txBox="1"/>
            <p:nvPr/>
          </p:nvSpPr>
          <p:spPr>
            <a:xfrm>
              <a:off x="4276725" y="1667046"/>
              <a:ext cx="224933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  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5568408" y="2185700"/>
              <a:ext cx="265747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0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5769428" y="1891784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人类文明的宝贵遗产</a:t>
              </a:r>
              <a:endParaRPr lang="zh-CN" altLang="en-US" dirty="0">
                <a:solidFill>
                  <a:srgbClr val="F1DC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43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1013</Words>
  <Application>Microsoft Office PowerPoint</Application>
  <PresentationFormat>宽屏</PresentationFormat>
  <Paragraphs>148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等线</vt:lpstr>
      <vt:lpstr>等线 Light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一带一路</dc:title>
  <dc:creator>第一PPT</dc:creator>
  <cp:keywords>www.1ppt.com</cp:keywords>
  <dc:description>www.1ppt.com</dc:description>
  <cp:lastModifiedBy>Fei Jiang</cp:lastModifiedBy>
  <cp:revision>222</cp:revision>
  <dcterms:created xsi:type="dcterms:W3CDTF">2017-05-16T05:02:26Z</dcterms:created>
  <dcterms:modified xsi:type="dcterms:W3CDTF">2018-12-05T14:06:39Z</dcterms:modified>
</cp:coreProperties>
</file>