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85" r:id="rId4"/>
    <p:sldId id="276" r:id="rId5"/>
    <p:sldId id="292" r:id="rId6"/>
    <p:sldId id="280" r:id="rId7"/>
    <p:sldId id="294" r:id="rId8"/>
    <p:sldId id="267" r:id="rId9"/>
    <p:sldId id="266" r:id="rId10"/>
    <p:sldId id="295" r:id="rId11"/>
    <p:sldId id="298" r:id="rId12"/>
    <p:sldId id="297" r:id="rId13"/>
    <p:sldId id="264" r:id="rId14"/>
    <p:sldId id="296" r:id="rId15"/>
    <p:sldId id="282" r:id="rId16"/>
    <p:sldId id="283" r:id="rId17"/>
    <p:sldId id="286" r:id="rId18"/>
    <p:sldId id="272" r:id="rId19"/>
    <p:sldId id="274" r:id="rId20"/>
    <p:sldId id="289" r:id="rId21"/>
    <p:sldId id="29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4FE3-A231-482D-8C5A-3E407AC4EA3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DC435-86C7-48F4-9092-B96C9A007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0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DC435-86C7-48F4-9092-B96C9A0074F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DC435-86C7-48F4-9092-B96C9A0074F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0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3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6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8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6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3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84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0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1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9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6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41BE-715C-476B-80D2-BB2B966BF1A8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FA40-2168-407C-9E94-98C64F72B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49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5450" y="714374"/>
            <a:ext cx="9144000" cy="1095375"/>
          </a:xfrm>
        </p:spPr>
        <p:txBody>
          <a:bodyPr/>
          <a:lstStyle/>
          <a:p>
            <a:r>
              <a:rPr lang="zh-CN" altLang="en-US" dirty="0"/>
              <a:t>生</a:t>
            </a:r>
            <a:r>
              <a:rPr lang="zh-CN" altLang="en-US" dirty="0" smtClean="0"/>
              <a:t>娃是国家大事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1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5363571" y="177421"/>
            <a:ext cx="791570" cy="6469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01640" y="177421"/>
            <a:ext cx="370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 国立</a:t>
            </a:r>
            <a:r>
              <a:rPr lang="zh-CN" altLang="en-US" dirty="0"/>
              <a:t>大学将要面临倒闭危机</a:t>
            </a:r>
          </a:p>
        </p:txBody>
      </p:sp>
      <p:sp>
        <p:nvSpPr>
          <p:cNvPr id="6" name="矩形 5"/>
          <p:cNvSpPr/>
          <p:nvPr/>
        </p:nvSpPr>
        <p:spPr>
          <a:xfrm>
            <a:off x="310524" y="659516"/>
            <a:ext cx="5053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 日本</a:t>
            </a:r>
            <a:r>
              <a:rPr lang="zh-CN" altLang="en-US" dirty="0"/>
              <a:t>的许多基础设施和公共服务将会出现问题</a:t>
            </a:r>
          </a:p>
        </p:txBody>
      </p:sp>
      <p:sp>
        <p:nvSpPr>
          <p:cNvPr id="8" name="矩形 7"/>
          <p:cNvSpPr/>
          <p:nvPr/>
        </p:nvSpPr>
        <p:spPr>
          <a:xfrm>
            <a:off x="6001640" y="1328888"/>
            <a:ext cx="5325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 每</a:t>
            </a:r>
            <a:r>
              <a:rPr lang="zh-CN" altLang="en-US" dirty="0"/>
              <a:t>两位女性中，就有一个是</a:t>
            </a:r>
            <a:r>
              <a:rPr lang="en-US" altLang="zh-CN" dirty="0"/>
              <a:t>50</a:t>
            </a:r>
            <a:r>
              <a:rPr lang="zh-CN" altLang="en-US" dirty="0"/>
              <a:t>岁以上的太太</a:t>
            </a:r>
          </a:p>
        </p:txBody>
      </p:sp>
      <p:sp>
        <p:nvSpPr>
          <p:cNvPr id="9" name="矩形 8"/>
          <p:cNvSpPr/>
          <p:nvPr/>
        </p:nvSpPr>
        <p:spPr>
          <a:xfrm>
            <a:off x="310524" y="1880274"/>
            <a:ext cx="5178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2021</a:t>
            </a:r>
            <a:r>
              <a:rPr lang="zh-CN" altLang="en-US" dirty="0" smtClean="0"/>
              <a:t>年  由于找不到</a:t>
            </a:r>
            <a:r>
              <a:rPr lang="zh-CN" altLang="en-US" dirty="0"/>
              <a:t>合适的保姆或根本请不起保姆，也负担不起养老、安老等等设施</a:t>
            </a:r>
            <a:r>
              <a:rPr lang="zh-CN" altLang="en-US" dirty="0" smtClean="0"/>
              <a:t>，</a:t>
            </a:r>
            <a:r>
              <a:rPr lang="zh-CN" altLang="en-US" dirty="0"/>
              <a:t>许多人</a:t>
            </a:r>
            <a:r>
              <a:rPr lang="zh-CN" altLang="en-US" dirty="0" smtClean="0"/>
              <a:t>只</a:t>
            </a:r>
            <a:r>
              <a:rPr lang="zh-CN" altLang="en-US" dirty="0"/>
              <a:t>能够自己辞职回家专门照顾年长的父母。</a:t>
            </a:r>
          </a:p>
        </p:txBody>
      </p:sp>
      <p:sp>
        <p:nvSpPr>
          <p:cNvPr id="10" name="矩形 9"/>
          <p:cNvSpPr/>
          <p:nvPr/>
        </p:nvSpPr>
        <p:spPr>
          <a:xfrm>
            <a:off x="6001640" y="3145725"/>
            <a:ext cx="5734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2024</a:t>
            </a:r>
            <a:r>
              <a:rPr lang="zh-CN" altLang="en-US" dirty="0" smtClean="0"/>
              <a:t>年 每</a:t>
            </a:r>
            <a:r>
              <a:rPr lang="zh-CN" altLang="en-US" dirty="0"/>
              <a:t>三个人里面就有一位将是</a:t>
            </a:r>
            <a:r>
              <a:rPr lang="en-US" altLang="zh-CN" dirty="0"/>
              <a:t>65</a:t>
            </a:r>
            <a:r>
              <a:rPr lang="zh-CN" altLang="en-US" dirty="0"/>
              <a:t>岁以上的高龄人士</a:t>
            </a:r>
          </a:p>
        </p:txBody>
      </p:sp>
      <p:sp>
        <p:nvSpPr>
          <p:cNvPr id="11" name="矩形 10"/>
          <p:cNvSpPr/>
          <p:nvPr/>
        </p:nvSpPr>
        <p:spPr>
          <a:xfrm>
            <a:off x="1033855" y="3883547"/>
            <a:ext cx="5162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2027</a:t>
            </a:r>
            <a:r>
              <a:rPr lang="zh-CN" altLang="en-US" dirty="0" smtClean="0"/>
              <a:t>年 日本</a:t>
            </a:r>
            <a:r>
              <a:rPr lang="zh-CN" altLang="en-US" dirty="0"/>
              <a:t>的医疗系统也要开始崩溃</a:t>
            </a:r>
          </a:p>
        </p:txBody>
      </p:sp>
      <p:sp>
        <p:nvSpPr>
          <p:cNvPr id="12" name="矩形 11"/>
          <p:cNvSpPr/>
          <p:nvPr/>
        </p:nvSpPr>
        <p:spPr>
          <a:xfrm>
            <a:off x="6015289" y="4524484"/>
            <a:ext cx="5970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2030</a:t>
            </a:r>
            <a:r>
              <a:rPr lang="zh-CN" altLang="en-US" dirty="0" smtClean="0"/>
              <a:t>年 由于</a:t>
            </a:r>
            <a:r>
              <a:rPr lang="zh-CN" altLang="en-US" dirty="0"/>
              <a:t>年轻劳动力不足、同时消费力急剧降缓，日本乡镇中的银行、百货公司、便利店也将会逐步消失</a:t>
            </a:r>
          </a:p>
        </p:txBody>
      </p:sp>
      <p:sp>
        <p:nvSpPr>
          <p:cNvPr id="13" name="矩形 12"/>
          <p:cNvSpPr/>
          <p:nvPr/>
        </p:nvSpPr>
        <p:spPr>
          <a:xfrm>
            <a:off x="504967" y="5562389"/>
            <a:ext cx="4983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2033</a:t>
            </a:r>
            <a:r>
              <a:rPr lang="zh-CN" altLang="en-US" dirty="0"/>
              <a:t>年 日本每三户住宅里就有一户是空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，也就是说终于到了一个房子比人还多的地步，这时候房价不仅是低廉，甚至是断崖式下降了。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4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7"/>
          <p:cNvSpPr>
            <a:spLocks noGrp="1"/>
          </p:cNvSpPr>
          <p:nvPr>
            <p:ph type="ctrTitle"/>
          </p:nvPr>
        </p:nvSpPr>
        <p:spPr>
          <a:xfrm>
            <a:off x="1496705" y="382138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别</a:t>
            </a:r>
            <a:r>
              <a:rPr lang="zh-CN" altLang="en-US" dirty="0"/>
              <a:t>和我谈性 我是</a:t>
            </a:r>
            <a:r>
              <a:rPr lang="zh-CN" altLang="en-US" dirty="0" smtClean="0"/>
              <a:t>日本人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62154" y="1669450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夕张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62154" y="2272728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东京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262154" y="2876006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债务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62154" y="3479284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宅，虚拟</a:t>
            </a:r>
            <a:r>
              <a:rPr lang="zh-CN" altLang="en-US" dirty="0" smtClean="0"/>
              <a:t>女友，动漫，二次元，</a:t>
            </a:r>
            <a:r>
              <a:rPr lang="en-US" altLang="zh-CN" dirty="0" smtClean="0"/>
              <a:t>AV</a:t>
            </a:r>
            <a:r>
              <a:rPr lang="zh-CN" altLang="en-US" dirty="0" smtClean="0"/>
              <a:t>，充气娃娃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62154" y="4082562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女人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62154" y="4685840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老年人产业  尿不湿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62153" y="5289118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监狱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62153" y="5892396"/>
            <a:ext cx="5053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移民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4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537648" y="545910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dirty="0"/>
              <a:t>这是日本才会有的问题吗</a:t>
            </a:r>
          </a:p>
        </p:txBody>
      </p:sp>
      <p:sp>
        <p:nvSpPr>
          <p:cNvPr id="3" name="矩形 2"/>
          <p:cNvSpPr/>
          <p:nvPr/>
        </p:nvSpPr>
        <p:spPr>
          <a:xfrm>
            <a:off x="1951857" y="1729432"/>
            <a:ext cx="408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2010 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年 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~2015 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年，我们的</a:t>
            </a:r>
            <a:r>
              <a:rPr lang="zh-CN" altLang="en-US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总和生育率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47548" y="2163801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1.18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1.04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1.26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1.24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1.28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1.05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47548" y="2652762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1.39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1.39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1.41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1.43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1.42</a:t>
            </a:r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1.46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3722" y="218057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中国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83722" y="26527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B3B3B"/>
                </a:solidFill>
                <a:effectLst/>
                <a:latin typeface="Helvetica" panose="020B0604020202020204" pitchFamily="34" charset="0"/>
              </a:rPr>
              <a:t>日本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95016" y="3141723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B3B3B"/>
                </a:solidFill>
                <a:latin typeface="Helvetica" panose="020B0604020202020204" pitchFamily="34" charset="0"/>
              </a:rPr>
              <a:t>中国正在确信无疑的重蹈日本的覆辙</a:t>
            </a:r>
          </a:p>
        </p:txBody>
      </p:sp>
    </p:spTree>
    <p:extLst>
      <p:ext uri="{BB962C8B-B14F-4D97-AF65-F5344CB8AC3E}">
        <p14:creationId xmlns:p14="http://schemas.microsoft.com/office/powerpoint/2010/main" val="14088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01" y="136478"/>
            <a:ext cx="8639033" cy="65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551295" y="477671"/>
            <a:ext cx="9144000" cy="1080661"/>
          </a:xfrm>
        </p:spPr>
        <p:txBody>
          <a:bodyPr/>
          <a:lstStyle/>
          <a:p>
            <a:r>
              <a:rPr lang="zh-CN" altLang="en-US" dirty="0" smtClean="0"/>
              <a:t>对于放开二胎的态度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3" y="1890892"/>
            <a:ext cx="10267729" cy="389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95" y="1824245"/>
            <a:ext cx="9414998" cy="420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72" y="1558332"/>
            <a:ext cx="10219845" cy="452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61" y="1396338"/>
            <a:ext cx="6856404" cy="375040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422068" y="164058"/>
            <a:ext cx="9144000" cy="1080661"/>
          </a:xfrm>
        </p:spPr>
        <p:txBody>
          <a:bodyPr/>
          <a:lstStyle/>
          <a:p>
            <a:r>
              <a:rPr lang="zh-CN" altLang="en-US" dirty="0" smtClean="0"/>
              <a:t>实际情况并不理想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84665" y="2675880"/>
            <a:ext cx="4925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年二孩出生人数比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年增加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万，达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883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</a:p>
        </p:txBody>
      </p:sp>
      <p:sp>
        <p:nvSpPr>
          <p:cNvPr id="7" name="矩形 6"/>
          <p:cNvSpPr/>
          <p:nvPr/>
        </p:nvSpPr>
        <p:spPr>
          <a:xfrm>
            <a:off x="7111963" y="3521357"/>
            <a:ext cx="465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年一孩出生人数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724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万，比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年减少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249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</a:p>
        </p:txBody>
      </p:sp>
      <p:sp>
        <p:nvSpPr>
          <p:cNvPr id="8" name="矩形 7"/>
          <p:cNvSpPr/>
          <p:nvPr/>
        </p:nvSpPr>
        <p:spPr>
          <a:xfrm>
            <a:off x="7111962" y="1798717"/>
            <a:ext cx="4993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年，我国出生人口分别为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1786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1723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 smtClean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2017</a:t>
            </a:r>
            <a:r>
              <a:rPr lang="zh-CN" altLang="en-US" dirty="0" smtClean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年比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年减少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</a:p>
        </p:txBody>
      </p:sp>
    </p:spTree>
    <p:extLst>
      <p:ext uri="{BB962C8B-B14F-4D97-AF65-F5344CB8AC3E}">
        <p14:creationId xmlns:p14="http://schemas.microsoft.com/office/powerpoint/2010/main" val="40517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7"/>
          <p:cNvSpPr>
            <a:spLocks noGrp="1"/>
          </p:cNvSpPr>
          <p:nvPr>
            <p:ph type="ctrTitle"/>
          </p:nvPr>
        </p:nvSpPr>
        <p:spPr>
          <a:xfrm>
            <a:off x="1537648" y="545910"/>
            <a:ext cx="9144000" cy="1053366"/>
          </a:xfrm>
        </p:spPr>
        <p:txBody>
          <a:bodyPr>
            <a:normAutofit/>
          </a:bodyPr>
          <a:lstStyle/>
          <a:p>
            <a:r>
              <a:rPr lang="zh-CN" altLang="en-US" dirty="0"/>
              <a:t>生育</a:t>
            </a:r>
            <a:r>
              <a:rPr lang="zh-CN" altLang="en-US" dirty="0" smtClean="0"/>
              <a:t>权最终在女人手上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/>
          <p:cNvSpPr>
            <a:spLocks noGrp="1"/>
          </p:cNvSpPr>
          <p:nvPr>
            <p:ph type="ctrTitle"/>
          </p:nvPr>
        </p:nvSpPr>
        <p:spPr>
          <a:xfrm>
            <a:off x="1537648" y="545910"/>
            <a:ext cx="9144000" cy="1053366"/>
          </a:xfrm>
        </p:spPr>
        <p:txBody>
          <a:bodyPr>
            <a:norm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人口问题的危机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8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1.ifengimg.com/2018_32/FFEA22FC871B38C41E78BB8B3E0CAEB4DAA2C7BD_w435_h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140" y="2935287"/>
            <a:ext cx="5335748" cy="367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51295" y="477671"/>
            <a:ext cx="9144000" cy="1080661"/>
          </a:xfrm>
        </p:spPr>
        <p:txBody>
          <a:bodyPr/>
          <a:lstStyle/>
          <a:p>
            <a:r>
              <a:rPr lang="zh-CN" altLang="en-US" dirty="0" smtClean="0"/>
              <a:t>计划生育</a:t>
            </a:r>
            <a:endParaRPr lang="zh-CN" altLang="en-US" dirty="0"/>
          </a:p>
        </p:txBody>
      </p:sp>
      <p:pic>
        <p:nvPicPr>
          <p:cNvPr id="5" name="Picture 2" descr="https://ss0.baidu.com/6ONWsjip0QIZ8tyhnq/it/u=2037974622,470453718&amp;fm=173&amp;app=25&amp;f=JPEG?w=399&amp;h=302&amp;s=88C27A23828E16EECEBC49960100C0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558332"/>
            <a:ext cx="5229225" cy="395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049029" y="2401371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-apple-system-font"/>
              </a:rPr>
              <a:t>该扎不扎房倒屋塌，该流不流扒房牵牛</a:t>
            </a:r>
            <a:endParaRPr 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970846" y="5754171"/>
            <a:ext cx="4055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333333"/>
                </a:solidFill>
                <a:latin typeface="-apple-system-font"/>
              </a:rPr>
              <a:t>贫困山区要致富，少生孩子多种树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92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36" y="379124"/>
            <a:ext cx="6433425" cy="60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s1.baidu.com/6ONXsjip0QIZ8tyhnq/it/u=3555766393,438938099&amp;fm=173&amp;app=25&amp;f=JPEG?w=608&amp;h=809&amp;s=5E2DB1448E535CD64CA320990300C0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166688"/>
            <a:ext cx="4845049" cy="644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mmbiz.qpic.cn/mmbiz_png/uA1FtbxzdLBoLqZ8PYibNcMk9NFiczk6HicU1gZsLhdTlMOgeicwuK8m3y5BF4ZZsJ3qRQZcFiacaiaYHBd3KC75b6Gw/640?wx_fmt=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36" y="252810"/>
            <a:ext cx="6339954" cy="308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ä¸­å½åå°å·æ¼ æå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8" y="2971800"/>
            <a:ext cx="4991098" cy="374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81834" y="3487222"/>
            <a:ext cx="52180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-apple-system-font"/>
              </a:rPr>
              <a:t>打出来、堕</a:t>
            </a:r>
            <a:r>
              <a:rPr lang="zh-CN" altLang="en-US" sz="2000" b="1" dirty="0" smtClean="0">
                <a:solidFill>
                  <a:srgbClr val="333333"/>
                </a:solidFill>
                <a:latin typeface="-apple-system-font"/>
              </a:rPr>
              <a:t>出来、流出来，</a:t>
            </a:r>
            <a:r>
              <a:rPr lang="zh-CN" altLang="en-US" sz="2000" b="1" dirty="0">
                <a:solidFill>
                  <a:srgbClr val="333333"/>
                </a:solidFill>
                <a:latin typeface="-apple-system-font"/>
              </a:rPr>
              <a:t>就是不能生下来</a:t>
            </a:r>
            <a:endParaRPr 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7803669" y="2372797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-apple-system-font"/>
              </a:rPr>
              <a:t>宁可血流成河，不准超生一个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22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551295" y="232011"/>
            <a:ext cx="9144000" cy="1080661"/>
          </a:xfrm>
        </p:spPr>
        <p:txBody>
          <a:bodyPr/>
          <a:lstStyle/>
          <a:p>
            <a:r>
              <a:rPr lang="zh-CN" altLang="en-US" dirty="0" smtClean="0"/>
              <a:t>鼓励生育</a:t>
            </a:r>
            <a:endParaRPr lang="zh-CN" altLang="en-US" dirty="0"/>
          </a:p>
        </p:txBody>
      </p:sp>
      <p:pic>
        <p:nvPicPr>
          <p:cNvPr id="4" name="Picture 2" descr="https://ss0.baidu.com/6ONWsjip0QIZ8tyhnq/it/u=3371814561,3965655414&amp;fm=173&amp;app=25&amp;f=JPEG?w=394&amp;h=243&amp;s=DB3002C1525439CA4481D5F10300C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571980"/>
            <a:ext cx="6159500" cy="37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mmbiz.qpic.cn/mmbiz_png/uA1FtbxzdLBoLqZ8PYibNcMk9NFiczk6HicTPsu2rgz7X0IwwznWg5PLHD3nzzTud5CQUj1ibiaGMYVlnvYj3CozLhw/640?wx_fmt=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84" y="2300286"/>
            <a:ext cx="3795677" cy="425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9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gsrc.baidu.com/forum/w%3D580/sign=064405c3a78b87d65042ab1737092860/de0498510fb30f24f7ff5bf1ce95d143ac4b036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" y="91064"/>
            <a:ext cx="4695352" cy="313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225" y="91064"/>
            <a:ext cx="4117051" cy="55980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163" y="3404092"/>
            <a:ext cx="4733333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551295" y="477671"/>
            <a:ext cx="9144000" cy="1080661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en-US" altLang="zh-CN" dirty="0" err="1" smtClean="0"/>
              <a:t>生娃是家事也是国事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77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8928" y="992451"/>
            <a:ext cx="11012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世代更替：</a:t>
            </a:r>
            <a:r>
              <a:rPr lang="zh-CN" altLang="en-US" sz="2400" dirty="0"/>
              <a:t>父母这代人的人口数量是多少，到了子女那一代仍然维持相同</a:t>
            </a:r>
            <a:r>
              <a:rPr lang="zh-CN" altLang="en-US" sz="2400" dirty="0" smtClean="0"/>
              <a:t>水平。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08928" y="1595228"/>
            <a:ext cx="110126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总和</a:t>
            </a:r>
            <a:r>
              <a:rPr lang="zh-CN" altLang="en-US" sz="2400" dirty="0" smtClean="0"/>
              <a:t>生育率：</a:t>
            </a:r>
            <a:r>
              <a:rPr lang="zh-CN" altLang="en-US" sz="2400" dirty="0"/>
              <a:t>一国或地区妇女育龄期间，每个妇女平均生育的子女数量。国际上一般认为，总和生育率达</a:t>
            </a:r>
            <a:r>
              <a:rPr lang="en-US" altLang="zh-CN" sz="2400" dirty="0"/>
              <a:t>2.1</a:t>
            </a:r>
            <a:r>
              <a:rPr lang="zh-CN" altLang="en-US" sz="2400" dirty="0"/>
              <a:t>，是一国实现和维持代际更替的基本条件。总和生育率低于</a:t>
            </a:r>
            <a:r>
              <a:rPr lang="en-US" altLang="zh-CN" sz="2400" dirty="0"/>
              <a:t>1.5</a:t>
            </a:r>
            <a:r>
              <a:rPr lang="zh-CN" altLang="en-US" sz="2400" dirty="0"/>
              <a:t>被称为“低生育率陷阱”，低于</a:t>
            </a:r>
            <a:r>
              <a:rPr lang="en-US" altLang="zh-CN" sz="2400" dirty="0"/>
              <a:t>1.3</a:t>
            </a:r>
            <a:r>
              <a:rPr lang="zh-CN" altLang="en-US" sz="2400" dirty="0"/>
              <a:t>为“极低生育率”，对人口更替和未来发展不利。</a:t>
            </a:r>
          </a:p>
        </p:txBody>
      </p:sp>
    </p:spTree>
    <p:extLst>
      <p:ext uri="{BB962C8B-B14F-4D97-AF65-F5344CB8AC3E}">
        <p14:creationId xmlns:p14="http://schemas.microsoft.com/office/powerpoint/2010/main" val="19789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537648" y="545910"/>
            <a:ext cx="9144000" cy="1053366"/>
          </a:xfrm>
        </p:spPr>
        <p:txBody>
          <a:bodyPr/>
          <a:lstStyle/>
          <a:p>
            <a:r>
              <a:rPr lang="zh-CN" altLang="en-US" dirty="0"/>
              <a:t>日本人口老龄化的预言</a:t>
            </a:r>
          </a:p>
        </p:txBody>
      </p:sp>
      <p:sp>
        <p:nvSpPr>
          <p:cNvPr id="3" name="矩形 2"/>
          <p:cNvSpPr/>
          <p:nvPr/>
        </p:nvSpPr>
        <p:spPr>
          <a:xfrm>
            <a:off x="8558157" y="159927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一</a:t>
            </a:r>
            <a:r>
              <a:rPr lang="zh-CN" altLang="en-US" dirty="0" smtClean="0">
                <a:solidFill>
                  <a:srgbClr val="333333"/>
                </a:solidFill>
                <a:latin typeface="-apple-system-font"/>
              </a:rPr>
              <a:t>个未知的领域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1295" y="477671"/>
            <a:ext cx="9144000" cy="1080661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未来年表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16963" y="12508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-font"/>
              </a:rPr>
              <a:t>河合雅司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9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489</Words>
  <Application>Microsoft Office PowerPoint</Application>
  <PresentationFormat>宽屏</PresentationFormat>
  <Paragraphs>47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-apple-system</vt:lpstr>
      <vt:lpstr>-apple-system-font</vt:lpstr>
      <vt:lpstr>宋体</vt:lpstr>
      <vt:lpstr>微软雅黑</vt:lpstr>
      <vt:lpstr>Arial</vt:lpstr>
      <vt:lpstr>Calibri</vt:lpstr>
      <vt:lpstr>Calibri Light</vt:lpstr>
      <vt:lpstr>Helvetica</vt:lpstr>
      <vt:lpstr>Office 主题</vt:lpstr>
      <vt:lpstr>生娃是国家大事</vt:lpstr>
      <vt:lpstr>计划生育</vt:lpstr>
      <vt:lpstr>PowerPoint 演示文稿</vt:lpstr>
      <vt:lpstr>鼓励生育</vt:lpstr>
      <vt:lpstr>PowerPoint 演示文稿</vt:lpstr>
      <vt:lpstr>《生娃是家事也是国事》</vt:lpstr>
      <vt:lpstr>PowerPoint 演示文稿</vt:lpstr>
      <vt:lpstr>日本人口老龄化的预言</vt:lpstr>
      <vt:lpstr>《未来年表》</vt:lpstr>
      <vt:lpstr>PowerPoint 演示文稿</vt:lpstr>
      <vt:lpstr>别和我谈性 我是日本人</vt:lpstr>
      <vt:lpstr>这是日本才会有的问题吗</vt:lpstr>
      <vt:lpstr>PowerPoint 演示文稿</vt:lpstr>
      <vt:lpstr>对于放开二胎的态度</vt:lpstr>
      <vt:lpstr>PowerPoint 演示文稿</vt:lpstr>
      <vt:lpstr>PowerPoint 演示文稿</vt:lpstr>
      <vt:lpstr>实际情况并不理想</vt:lpstr>
      <vt:lpstr>生育权最终在女人手上</vt:lpstr>
      <vt:lpstr>《人口问题的危机》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生娃</dc:title>
  <dc:creator>Windows 用户</dc:creator>
  <cp:lastModifiedBy>Windows 用户</cp:lastModifiedBy>
  <cp:revision>279</cp:revision>
  <dcterms:created xsi:type="dcterms:W3CDTF">2018-10-08T11:58:52Z</dcterms:created>
  <dcterms:modified xsi:type="dcterms:W3CDTF">2018-10-10T23:06:57Z</dcterms:modified>
</cp:coreProperties>
</file>