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8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0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6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0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84136-E880-46BE-9D53-03C5AB0F59FF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06-E30B-4A01-BE4D-CDA42856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DCE84136-E880-46BE-9D53-03C5AB0F59FF}" type="datetimeFigureOut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1059C106-E30B-4A01-BE4D-CDA42856E5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31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A1B36-E12C-480A-B251-0650A98C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2409"/>
            <a:ext cx="9144000" cy="1146591"/>
          </a:xfrm>
        </p:spPr>
        <p:txBody>
          <a:bodyPr/>
          <a:lstStyle/>
          <a:p>
            <a:r>
              <a:rPr lang="zh-CN" altLang="en-US" dirty="0"/>
              <a:t>众病之王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8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3D36BAC0-1C17-48EB-8BC0-D5906F6C8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4"/>
            <a:ext cx="9144000" cy="1104388"/>
          </a:xfrm>
        </p:spPr>
        <p:txBody>
          <a:bodyPr/>
          <a:lstStyle/>
          <a:p>
            <a:r>
              <a:rPr lang="zh-CN" altLang="en-US" dirty="0"/>
              <a:t>药物投送系统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0C7671-E740-42E1-B9BC-28444FBBB33E}"/>
              </a:ext>
            </a:extLst>
          </p:cNvPr>
          <p:cNvSpPr/>
          <p:nvPr/>
        </p:nvSpPr>
        <p:spPr>
          <a:xfrm>
            <a:off x="2685068" y="1800811"/>
            <a:ext cx="79829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低效的药物投送系统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药物需要在血液经过漫长运输才能到达患病部位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加大药量，对身体产生副作用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dirty="0">
              <a:latin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癌细胞的“豆腐渣”血管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dirty="0">
              <a:latin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导弹式投送系统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dirty="0">
              <a:latin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天然精准投送系统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绝大多数病毒都有精确到极致的细胞识别能力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病毒尺寸更大，可以装更多的弹药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45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B272312-7D65-4DEE-B124-A2159470D05B}"/>
              </a:ext>
            </a:extLst>
          </p:cNvPr>
          <p:cNvSpPr/>
          <p:nvPr/>
        </p:nvSpPr>
        <p:spPr>
          <a:xfrm>
            <a:off x="1387018" y="2782669"/>
            <a:ext cx="9417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癌细胞与人体系统之间存在的千丝万缕的联系</a:t>
            </a:r>
            <a:endParaRPr lang="en-US" sz="36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74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395C3764-94DC-4578-919B-FE5F8A4E2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691"/>
            <a:ext cx="9144000" cy="1104388"/>
          </a:xfrm>
        </p:spPr>
        <p:txBody>
          <a:bodyPr/>
          <a:lstStyle/>
          <a:p>
            <a:r>
              <a:rPr lang="zh-CN" altLang="en-US" dirty="0"/>
              <a:t>癌细胞与人体系统的关系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4DB1D3-FAE4-4460-A3A8-85EFA6F3BFD9}"/>
              </a:ext>
            </a:extLst>
          </p:cNvPr>
          <p:cNvSpPr/>
          <p:nvPr/>
        </p:nvSpPr>
        <p:spPr>
          <a:xfrm>
            <a:off x="2104534" y="1638959"/>
            <a:ext cx="7982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获得支持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F6F926-6153-494B-9F16-A6F8B533D7FC}"/>
              </a:ext>
            </a:extLst>
          </p:cNvPr>
          <p:cNvSpPr/>
          <p:nvPr/>
        </p:nvSpPr>
        <p:spPr>
          <a:xfrm>
            <a:off x="2104534" y="2283504"/>
            <a:ext cx="7982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逃避追杀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8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F1EF0DBE-E904-49C3-AC9C-C9EBD692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4"/>
            <a:ext cx="9144000" cy="11043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癌细胞获得支持的三个阶段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679D39-D81A-4F17-98A3-186782BDC64D}"/>
              </a:ext>
            </a:extLst>
          </p:cNvPr>
          <p:cNvSpPr/>
          <p:nvPr/>
        </p:nvSpPr>
        <p:spPr>
          <a:xfrm>
            <a:off x="2004956" y="2099329"/>
            <a:ext cx="946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癌细胞疯狂分裂繁殖需要人体系统的批准放行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“生长因子”蛋白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7339EB-DEBC-4AEF-B9B3-3607D1CA693C}"/>
              </a:ext>
            </a:extLst>
          </p:cNvPr>
          <p:cNvSpPr/>
          <p:nvPr/>
        </p:nvSpPr>
        <p:spPr>
          <a:xfrm>
            <a:off x="2004956" y="2864961"/>
            <a:ext cx="7927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肿瘤的快速生长需要人体血管系统的支持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养料和氧气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F62A95-E56D-4115-8929-B080A20E210C}"/>
              </a:ext>
            </a:extLst>
          </p:cNvPr>
          <p:cNvSpPr/>
          <p:nvPr/>
        </p:nvSpPr>
        <p:spPr>
          <a:xfrm>
            <a:off x="2004956" y="3630593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癌症的转移和扩散也需要人体系统的支持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51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633004BE-CEE6-4EDD-970A-15A6903C1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8283"/>
            <a:ext cx="9144000" cy="1104388"/>
          </a:xfrm>
        </p:spPr>
        <p:txBody>
          <a:bodyPr>
            <a:normAutofit/>
          </a:bodyPr>
          <a:lstStyle/>
          <a:p>
            <a:r>
              <a:rPr lang="zh-CN" altLang="en-US" dirty="0"/>
              <a:t>免疫疗法：唤醒免疫系统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9D2A86-B300-48F6-86DB-87B0A3B181F9}"/>
              </a:ext>
            </a:extLst>
          </p:cNvPr>
          <p:cNvSpPr/>
          <p:nvPr/>
        </p:nvSpPr>
        <p:spPr>
          <a:xfrm>
            <a:off x="2008054" y="179413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人体的免疫系统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F37E99-A88B-42C1-A887-47E8C8E5D64B}"/>
              </a:ext>
            </a:extLst>
          </p:cNvPr>
          <p:cNvSpPr/>
          <p:nvPr/>
        </p:nvSpPr>
        <p:spPr>
          <a:xfrm>
            <a:off x="2008054" y="353466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癌细胞如何巧妙地逃避追杀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D6B245-4899-40CC-950A-91EB02DA8D69}"/>
              </a:ext>
            </a:extLst>
          </p:cNvPr>
          <p:cNvSpPr/>
          <p:nvPr/>
        </p:nvSpPr>
        <p:spPr>
          <a:xfrm>
            <a:off x="2354303" y="2360505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杀伤一切外来者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20809E-BAAC-4F8D-94FE-0A42218E0251}"/>
              </a:ext>
            </a:extLst>
          </p:cNvPr>
          <p:cNvSpPr/>
          <p:nvPr/>
        </p:nvSpPr>
        <p:spPr>
          <a:xfrm>
            <a:off x="2354303" y="2926875"/>
            <a:ext cx="3300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自带刹车，认清敌友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F22F70-A96F-4F52-B371-A137253EF3A5}"/>
              </a:ext>
            </a:extLst>
          </p:cNvPr>
          <p:cNvSpPr/>
          <p:nvPr/>
        </p:nvSpPr>
        <p:spPr>
          <a:xfrm>
            <a:off x="2354303" y="4046145"/>
            <a:ext cx="3531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踩刹车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保护刹车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79A0BD-1093-40BD-AC39-50E6D1215B73}"/>
              </a:ext>
            </a:extLst>
          </p:cNvPr>
          <p:cNvSpPr/>
          <p:nvPr/>
        </p:nvSpPr>
        <p:spPr>
          <a:xfrm>
            <a:off x="2354303" y="4647609"/>
            <a:ext cx="4844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MHC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，绑在胳臂上的毛巾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D7D3A9-DBB8-4CC8-BA5B-BFFF8F5E5C6B}"/>
              </a:ext>
            </a:extLst>
          </p:cNvPr>
          <p:cNvSpPr/>
          <p:nvPr/>
        </p:nvSpPr>
        <p:spPr>
          <a:xfrm>
            <a:off x="2599641" y="5249073"/>
            <a:ext cx="9386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CAR-T,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教会免疫系统用其他方式识别癌细胞，特殊性强，容易误伤正常细胞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0C6693-58FF-4541-8BD7-297FCAE906B4}"/>
              </a:ext>
            </a:extLst>
          </p:cNvPr>
          <p:cNvSpPr/>
          <p:nvPr/>
        </p:nvSpPr>
        <p:spPr>
          <a:xfrm>
            <a:off x="2599641" y="6080070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个性化癌症疫苗，让癌细胞的蛋白呈现出来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46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2DF9121E-4C4A-4772-ADF8-F5DAC8D6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5567"/>
            <a:ext cx="9144000" cy="11043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预测、预防、预警：把癌症提前关进笼子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43A220-9EDA-4DAF-9782-6C8686F19CFC}"/>
              </a:ext>
            </a:extLst>
          </p:cNvPr>
          <p:cNvSpPr/>
          <p:nvPr/>
        </p:nvSpPr>
        <p:spPr>
          <a:xfrm>
            <a:off x="2004956" y="22455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安吉丽娜朱莉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1F961E-0A34-41CF-A4D8-845E3E43C5C3}"/>
              </a:ext>
            </a:extLst>
          </p:cNvPr>
          <p:cNvSpPr/>
          <p:nvPr/>
        </p:nvSpPr>
        <p:spPr>
          <a:xfrm>
            <a:off x="2004956" y="304277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基因突变：癌细胞产生的原因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D26C9FB-3DF1-4BF3-98CA-6FA4DB463663}"/>
              </a:ext>
            </a:extLst>
          </p:cNvPr>
          <p:cNvSpPr/>
          <p:nvPr/>
        </p:nvSpPr>
        <p:spPr>
          <a:xfrm>
            <a:off x="2004956" y="3840021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早起预警：打击弱小的癌细胞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F0D2810-739C-4BFE-A966-B24106B0AF8E}"/>
              </a:ext>
            </a:extLst>
          </p:cNvPr>
          <p:cNvSpPr/>
          <p:nvPr/>
        </p:nvSpPr>
        <p:spPr>
          <a:xfrm>
            <a:off x="2004956" y="4637264"/>
            <a:ext cx="9614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预测和预防：降低癌症出现概率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烟、酒、咸鱼、泡菜和空气污染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6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2DF9121E-4C4A-4772-ADF8-F5DAC8D6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4837"/>
            <a:ext cx="9144000" cy="1104388"/>
          </a:xfrm>
        </p:spPr>
        <p:txBody>
          <a:bodyPr>
            <a:normAutofit/>
          </a:bodyPr>
          <a:lstStyle/>
          <a:p>
            <a:r>
              <a:rPr lang="zh-CN" altLang="en-US" dirty="0"/>
              <a:t>对抗癌症的借鉴意义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A43A220-9EDA-4DAF-9782-6C8686F19CFC}"/>
              </a:ext>
            </a:extLst>
          </p:cNvPr>
          <p:cNvSpPr/>
          <p:nvPr/>
        </p:nvSpPr>
        <p:spPr>
          <a:xfrm>
            <a:off x="2004956" y="2245534"/>
            <a:ext cx="2954655" cy="461665"/>
          </a:xfrm>
          <a:prstGeom prst="rect">
            <a:avLst/>
          </a:prstGeom>
        </p:spPr>
        <p:txBody>
          <a:bodyPr wrap="none" numCol="1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从多个角度考虑问题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1F961E-0A34-41CF-A4D8-845E3E43C5C3}"/>
              </a:ext>
            </a:extLst>
          </p:cNvPr>
          <p:cNvSpPr/>
          <p:nvPr/>
        </p:nvSpPr>
        <p:spPr>
          <a:xfrm>
            <a:off x="2004956" y="3042777"/>
            <a:ext cx="5724644" cy="461665"/>
          </a:xfrm>
          <a:prstGeom prst="rect">
            <a:avLst/>
          </a:prstGeom>
        </p:spPr>
        <p:txBody>
          <a:bodyPr wrap="none" numCol="1"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对基本原理的认知限制你解决问题的思路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81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D91B705-6475-4EAC-957E-F8A1B333D17B}"/>
              </a:ext>
            </a:extLst>
          </p:cNvPr>
          <p:cNvSpPr/>
          <p:nvPr/>
        </p:nvSpPr>
        <p:spPr>
          <a:xfrm>
            <a:off x="2016760" y="1471803"/>
            <a:ext cx="5759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40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的人会在一生当中某个时候得上癌症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1754B-36D6-4D69-A3BA-9F8BC82E43B9}"/>
              </a:ext>
            </a:extLst>
          </p:cNvPr>
          <p:cNvSpPr/>
          <p:nvPr/>
        </p:nvSpPr>
        <p:spPr>
          <a:xfrm>
            <a:off x="2016760" y="2135684"/>
            <a:ext cx="7641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每年新发现癌症患者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万，死于癌症的人接近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00E09-C393-4EE3-B7B5-7B344C249DAC}"/>
              </a:ext>
            </a:extLst>
          </p:cNvPr>
          <p:cNvSpPr/>
          <p:nvPr/>
        </p:nvSpPr>
        <p:spPr>
          <a:xfrm>
            <a:off x="2016760" y="2848261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癌症神秘且难以对抗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B8BEE-B1AB-4F26-9B29-806F4015F57B}"/>
              </a:ext>
            </a:extLst>
          </p:cNvPr>
          <p:cNvSpPr/>
          <p:nvPr/>
        </p:nvSpPr>
        <p:spPr>
          <a:xfrm>
            <a:off x="2016760" y="3560838"/>
            <a:ext cx="6070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原本正常的细胞为何会突然发疯失去控制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73494B-0D9B-4A42-AF34-5A3BF7E292F9}"/>
              </a:ext>
            </a:extLst>
          </p:cNvPr>
          <p:cNvSpPr/>
          <p:nvPr/>
        </p:nvSpPr>
        <p:spPr>
          <a:xfrm>
            <a:off x="2016760" y="4273415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如何消灭癌细胞但不伤及人体正常器官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57556AEB-95D4-4EC6-887A-3B89A1A07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436"/>
            <a:ext cx="9144000" cy="1104388"/>
          </a:xfrm>
        </p:spPr>
        <p:txBody>
          <a:bodyPr/>
          <a:lstStyle/>
          <a:p>
            <a:r>
              <a:rPr lang="zh-CN" altLang="en-US" dirty="0"/>
              <a:t>癌症是人类的宿命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7ED6A3-1AD3-4F6C-B0E9-90F30C1DB4CD}"/>
              </a:ext>
            </a:extLst>
          </p:cNvPr>
          <p:cNvSpPr/>
          <p:nvPr/>
        </p:nvSpPr>
        <p:spPr>
          <a:xfrm>
            <a:off x="2016760" y="1865700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对于单细胞生物，不停生长、分裂、繁殖，才是常态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999BEA-29E3-47F3-876D-6F3C59071C7F}"/>
              </a:ext>
            </a:extLst>
          </p:cNvPr>
          <p:cNvSpPr/>
          <p:nvPr/>
        </p:nvSpPr>
        <p:spPr>
          <a:xfrm>
            <a:off x="2016760" y="2598003"/>
            <a:ext cx="9743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多细胞生物，生殖细胞（永生）和身体细胞（死亡）做一笔双赢的交易，让多细胞生命的生存和生殖能力变得强大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C8B635-0FC4-466E-BDB5-68A027846AEA}"/>
              </a:ext>
            </a:extLst>
          </p:cNvPr>
          <p:cNvSpPr/>
          <p:nvPr/>
        </p:nvSpPr>
        <p:spPr>
          <a:xfrm>
            <a:off x="2016759" y="3784876"/>
            <a:ext cx="9743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交易破裂，身体细胞为自己重新争取了一次永生和繁殖的权利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72B89C-651B-406E-856F-F139AF7126B2}"/>
              </a:ext>
            </a:extLst>
          </p:cNvPr>
          <p:cNvSpPr/>
          <p:nvPr/>
        </p:nvSpPr>
        <p:spPr>
          <a:xfrm>
            <a:off x="2016759" y="4524194"/>
            <a:ext cx="9743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人体数以百万亿的身体细胞和漫长的生命，为癌症的出现提供了充足的基数和时间窗口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3698CD-4FC1-484E-B7DD-A80363D586BD}"/>
              </a:ext>
            </a:extLst>
          </p:cNvPr>
          <p:cNvSpPr/>
          <p:nvPr/>
        </p:nvSpPr>
        <p:spPr>
          <a:xfrm>
            <a:off x="2016759" y="5632844"/>
            <a:ext cx="9743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癌症是多细胞生物从诞生之日起就必须承担的代价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07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3956643-06BD-4EF5-9411-ABE87170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995"/>
            <a:ext cx="9144000" cy="1104388"/>
          </a:xfrm>
        </p:spPr>
        <p:txBody>
          <a:bodyPr/>
          <a:lstStyle/>
          <a:p>
            <a:r>
              <a:rPr lang="zh-CN" altLang="en-US" dirty="0"/>
              <a:t>疯狂的手术技术大赛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F92C54-3E72-4720-89FF-876732166314}"/>
              </a:ext>
            </a:extLst>
          </p:cNvPr>
          <p:cNvSpPr/>
          <p:nvPr/>
        </p:nvSpPr>
        <p:spPr>
          <a:xfrm>
            <a:off x="2002692" y="1729053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越彻底，越全面，切得越多越好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7B84566-751A-4F3D-BBCA-78E39EB84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61" y="3858745"/>
            <a:ext cx="4459069" cy="263363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472A612-B0F1-4642-A47B-4052DE650EAB}"/>
              </a:ext>
            </a:extLst>
          </p:cNvPr>
          <p:cNvSpPr/>
          <p:nvPr/>
        </p:nvSpPr>
        <p:spPr>
          <a:xfrm>
            <a:off x="2002692" y="2424567"/>
            <a:ext cx="8665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效果如何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误伤正常组织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无法阻止癌细胞转移，卷土重来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67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3956643-06BD-4EF5-9411-ABE87170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234"/>
            <a:ext cx="9144000" cy="1104388"/>
          </a:xfrm>
        </p:spPr>
        <p:txBody>
          <a:bodyPr/>
          <a:lstStyle/>
          <a:p>
            <a:r>
              <a:rPr lang="zh-CN" altLang="en-US" dirty="0"/>
              <a:t>切哪儿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141B27-EAB0-4D65-9376-D20536788EA9}"/>
              </a:ext>
            </a:extLst>
          </p:cNvPr>
          <p:cNvSpPr/>
          <p:nvPr/>
        </p:nvSpPr>
        <p:spPr>
          <a:xfrm>
            <a:off x="1998003" y="183515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冰冻切片病理诊断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FFADED-12CC-4F91-9E3D-64CE4D40CDB0}"/>
              </a:ext>
            </a:extLst>
          </p:cNvPr>
          <p:cNvSpPr/>
          <p:nvPr/>
        </p:nvSpPr>
        <p:spPr>
          <a:xfrm>
            <a:off x="1998003" y="259722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人工智能技术</a:t>
            </a:r>
          </a:p>
        </p:txBody>
      </p:sp>
    </p:spTree>
    <p:extLst>
      <p:ext uri="{BB962C8B-B14F-4D97-AF65-F5344CB8AC3E}">
        <p14:creationId xmlns:p14="http://schemas.microsoft.com/office/powerpoint/2010/main" val="183291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3956643-06BD-4EF5-9411-ABE871701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616"/>
            <a:ext cx="9144000" cy="1104388"/>
          </a:xfrm>
        </p:spPr>
        <p:txBody>
          <a:bodyPr/>
          <a:lstStyle/>
          <a:p>
            <a:r>
              <a:rPr lang="zh-CN" altLang="en-US" dirty="0"/>
              <a:t>怎么切</a:t>
            </a:r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F1CE45-F38E-4954-8210-6376C463A299}"/>
              </a:ext>
            </a:extLst>
          </p:cNvPr>
          <p:cNvSpPr/>
          <p:nvPr/>
        </p:nvSpPr>
        <p:spPr>
          <a:xfrm>
            <a:off x="1524000" y="2391435"/>
            <a:ext cx="76406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很多肿瘤实际上是非常难做手术的——比如脑瘤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FA1DFD6-6F06-42B9-8106-C9FCE7075087}"/>
              </a:ext>
            </a:extLst>
          </p:cNvPr>
          <p:cNvSpPr/>
          <p:nvPr/>
        </p:nvSpPr>
        <p:spPr>
          <a:xfrm>
            <a:off x="1524000" y="5225648"/>
            <a:ext cx="2720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CT，核磁共振成像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A4A38B-A233-4475-A541-5C9CEEC186B4}"/>
              </a:ext>
            </a:extLst>
          </p:cNvPr>
          <p:cNvSpPr/>
          <p:nvPr/>
        </p:nvSpPr>
        <p:spPr>
          <a:xfrm>
            <a:off x="1524000" y="5932101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碳原子替代X射线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89607A-73AD-44AE-B3A6-8AAE1A78582F}"/>
              </a:ext>
            </a:extLst>
          </p:cNvPr>
          <p:cNvSpPr/>
          <p:nvPr/>
        </p:nvSpPr>
        <p:spPr>
          <a:xfrm>
            <a:off x="1523999" y="1622710"/>
            <a:ext cx="87454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微软雅黑" panose="020B0503020204020204" pitchFamily="34" charset="-122"/>
              </a:rPr>
              <a:t>再精致锋利的手术刀，用在切除肿瘤的手术都是很“粗糙”的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7258FF-251D-49D4-9B25-B81C9A77F8B9}"/>
              </a:ext>
            </a:extLst>
          </p:cNvPr>
          <p:cNvSpPr/>
          <p:nvPr/>
        </p:nvSpPr>
        <p:spPr>
          <a:xfrm>
            <a:off x="1523999" y="3160160"/>
            <a:ext cx="6833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用高强度的放射线照射和杀死肿瘤组织 —— 放疗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98A5933-7F2C-453D-BE05-11AF4C626BA0}"/>
              </a:ext>
            </a:extLst>
          </p:cNvPr>
          <p:cNvSpPr/>
          <p:nvPr/>
        </p:nvSpPr>
        <p:spPr>
          <a:xfrm>
            <a:off x="1523999" y="3856758"/>
            <a:ext cx="10025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</a:rPr>
              <a:t>放疗致命问题</a:t>
            </a:r>
          </a:p>
          <a:p>
            <a:r>
              <a:rPr lang="en-US" sz="2400" dirty="0">
                <a:latin typeface="微软雅黑" panose="020B0503020204020204" pitchFamily="34" charset="-122"/>
              </a:rPr>
              <a:t>癌症大多数时候是深深隐藏在人体内部的</a:t>
            </a:r>
          </a:p>
          <a:p>
            <a:r>
              <a:rPr lang="en-US" sz="2400" dirty="0">
                <a:latin typeface="微软雅黑" panose="020B0503020204020204" pitchFamily="34" charset="-122"/>
              </a:rPr>
              <a:t>高强度射线也会释放能量，产生强烈的杀伤作用</a:t>
            </a:r>
          </a:p>
        </p:txBody>
      </p:sp>
    </p:spTree>
    <p:extLst>
      <p:ext uri="{BB962C8B-B14F-4D97-AF65-F5344CB8AC3E}">
        <p14:creationId xmlns:p14="http://schemas.microsoft.com/office/powerpoint/2010/main" val="75174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0B9D6F2-6F21-4FCA-9229-DBDA8AB5C647}"/>
              </a:ext>
            </a:extLst>
          </p:cNvPr>
          <p:cNvSpPr/>
          <p:nvPr/>
        </p:nvSpPr>
        <p:spPr>
          <a:xfrm>
            <a:off x="1916965" y="2231459"/>
            <a:ext cx="83580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手术无法杀死单个癌细胞，很难深入到全身组织去寻找并杀死所有游离在外的癌细胞</a:t>
            </a:r>
            <a:endParaRPr lang="en-US" sz="36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48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7B3886F-49DA-444F-9299-6B72C559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4"/>
            <a:ext cx="9144000" cy="1104388"/>
          </a:xfrm>
        </p:spPr>
        <p:txBody>
          <a:bodyPr/>
          <a:lstStyle/>
          <a:p>
            <a:r>
              <a:rPr lang="zh-CN" altLang="en-US" dirty="0"/>
              <a:t>癌症药物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782921-B590-4730-9564-61AF9BCFD50A}"/>
              </a:ext>
            </a:extLst>
          </p:cNvPr>
          <p:cNvSpPr/>
          <p:nvPr/>
        </p:nvSpPr>
        <p:spPr>
          <a:xfrm>
            <a:off x="2375579" y="1793921"/>
            <a:ext cx="7982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完美的抗癌药物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杀死所有癌细胞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不会威胁到正常细胞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D68D14-D887-406F-A482-98303567E5AD}"/>
              </a:ext>
            </a:extLst>
          </p:cNvPr>
          <p:cNvSpPr/>
          <p:nvPr/>
        </p:nvSpPr>
        <p:spPr>
          <a:xfrm>
            <a:off x="2375578" y="3429000"/>
            <a:ext cx="97085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癌细胞和正常细胞的区别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疯狂的分裂繁殖，通过化学物质破坏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复制和细胞分裂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除了疯狂繁殖，还有什么区别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精准的靶向药物，格列卫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对癌症的持续“追杀”，研究耐药癌细胞，开发新的靶向药物</a:t>
            </a:r>
            <a:endParaRPr lang="en-US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47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C07846B-8601-4A88-93BA-3878FD3F4B0C}"/>
              </a:ext>
            </a:extLst>
          </p:cNvPr>
          <p:cNvSpPr/>
          <p:nvPr/>
        </p:nvSpPr>
        <p:spPr>
          <a:xfrm>
            <a:off x="2104534" y="2598003"/>
            <a:ext cx="7982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癌症药物像是爆炸力强悍的炸药，药物投送系统就是大炮、轰炸机和精确制导的炸弹</a:t>
            </a:r>
            <a:endParaRPr lang="en-US" sz="36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51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579</Words>
  <Application>Microsoft Office PowerPoint</Application>
  <PresentationFormat>宽屏</PresentationFormat>
  <Paragraphs>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微软雅黑</vt:lpstr>
      <vt:lpstr>Arial</vt:lpstr>
      <vt:lpstr>Office Theme</vt:lpstr>
      <vt:lpstr>众病之王</vt:lpstr>
      <vt:lpstr>PowerPoint 演示文稿</vt:lpstr>
      <vt:lpstr>癌症是人类的宿命</vt:lpstr>
      <vt:lpstr>疯狂的手术技术大赛</vt:lpstr>
      <vt:lpstr>切哪儿</vt:lpstr>
      <vt:lpstr>怎么切</vt:lpstr>
      <vt:lpstr>PowerPoint 演示文稿</vt:lpstr>
      <vt:lpstr>癌症药物</vt:lpstr>
      <vt:lpstr>PowerPoint 演示文稿</vt:lpstr>
      <vt:lpstr>药物投送系统</vt:lpstr>
      <vt:lpstr>PowerPoint 演示文稿</vt:lpstr>
      <vt:lpstr>癌细胞与人体系统的关系</vt:lpstr>
      <vt:lpstr>癌细胞获得支持的三个阶段</vt:lpstr>
      <vt:lpstr>免疫疗法：唤醒免疫系统</vt:lpstr>
      <vt:lpstr>预测、预防、预警：把癌症提前关进笼子</vt:lpstr>
      <vt:lpstr>对抗癌症的借鉴意义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90</cp:revision>
  <dcterms:created xsi:type="dcterms:W3CDTF">2019-01-28T21:37:45Z</dcterms:created>
  <dcterms:modified xsi:type="dcterms:W3CDTF">2019-01-28T22:34:53Z</dcterms:modified>
</cp:coreProperties>
</file>