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57" r:id="rId4"/>
    <p:sldId id="261" r:id="rId5"/>
    <p:sldId id="304" r:id="rId6"/>
    <p:sldId id="258" r:id="rId7"/>
    <p:sldId id="259" r:id="rId8"/>
    <p:sldId id="289" r:id="rId9"/>
    <p:sldId id="263" r:id="rId10"/>
    <p:sldId id="305" r:id="rId11"/>
    <p:sldId id="260" r:id="rId12"/>
    <p:sldId id="264" r:id="rId13"/>
    <p:sldId id="284" r:id="rId14"/>
    <p:sldId id="290" r:id="rId15"/>
    <p:sldId id="296" r:id="rId16"/>
    <p:sldId id="298" r:id="rId17"/>
    <p:sldId id="309" r:id="rId18"/>
    <p:sldId id="299" r:id="rId19"/>
    <p:sldId id="288" r:id="rId20"/>
    <p:sldId id="307" r:id="rId21"/>
    <p:sldId id="300" r:id="rId22"/>
    <p:sldId id="265" r:id="rId23"/>
    <p:sldId id="267" r:id="rId24"/>
    <p:sldId id="308" r:id="rId25"/>
    <p:sldId id="266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CB9"/>
    <a:srgbClr val="FFCA82"/>
    <a:srgbClr val="763E23"/>
    <a:srgbClr val="9F6A3B"/>
    <a:srgbClr val="703116"/>
    <a:srgbClr val="733E25"/>
    <a:srgbClr val="946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6FF9-21DC-4DBD-AB41-3DA480A5C04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0E07-DACA-4233-A001-183532837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2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3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D1B7-57BE-44EC-8D54-EF57C536A437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6327" y="366169"/>
            <a:ext cx="7571631" cy="398984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839066" y="3242607"/>
            <a:ext cx="568736" cy="560664"/>
            <a:chOff x="5839066" y="3242607"/>
            <a:chExt cx="568736" cy="560664"/>
          </a:xfrm>
        </p:grpSpPr>
        <p:sp>
          <p:nvSpPr>
            <p:cNvPr id="8" name="椭圆 7"/>
            <p:cNvSpPr/>
            <p:nvPr/>
          </p:nvSpPr>
          <p:spPr>
            <a:xfrm>
              <a:off x="5839066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64063" y="326132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20641" y="3242607"/>
            <a:ext cx="560664" cy="560664"/>
            <a:chOff x="6620641" y="3242607"/>
            <a:chExt cx="560664" cy="560664"/>
          </a:xfrm>
        </p:grpSpPr>
        <p:sp>
          <p:nvSpPr>
            <p:cNvPr id="9" name="椭圆 8"/>
            <p:cNvSpPr/>
            <p:nvPr/>
          </p:nvSpPr>
          <p:spPr>
            <a:xfrm>
              <a:off x="6620641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20641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402216" y="3242607"/>
            <a:ext cx="568736" cy="560664"/>
            <a:chOff x="7402216" y="3242607"/>
            <a:chExt cx="568736" cy="560664"/>
          </a:xfrm>
        </p:grpSpPr>
        <p:sp>
          <p:nvSpPr>
            <p:cNvPr id="10" name="椭圆 9"/>
            <p:cNvSpPr/>
            <p:nvPr/>
          </p:nvSpPr>
          <p:spPr>
            <a:xfrm>
              <a:off x="7402216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427213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绸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83791" y="3242607"/>
            <a:ext cx="560664" cy="560664"/>
            <a:chOff x="8183791" y="3242607"/>
            <a:chExt cx="560664" cy="560664"/>
          </a:xfrm>
        </p:grpSpPr>
        <p:sp>
          <p:nvSpPr>
            <p:cNvPr id="11" name="椭圆 10"/>
            <p:cNvSpPr/>
            <p:nvPr/>
          </p:nvSpPr>
          <p:spPr>
            <a:xfrm>
              <a:off x="8183791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200716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957294" y="3242607"/>
            <a:ext cx="560664" cy="560664"/>
            <a:chOff x="8957294" y="3242607"/>
            <a:chExt cx="560664" cy="560664"/>
          </a:xfrm>
        </p:grpSpPr>
        <p:sp>
          <p:nvSpPr>
            <p:cNvPr id="12" name="椭圆 11"/>
            <p:cNvSpPr/>
            <p:nvPr/>
          </p:nvSpPr>
          <p:spPr>
            <a:xfrm>
              <a:off x="8957294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974219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7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767262" y="1901309"/>
            <a:ext cx="2657475" cy="1001802"/>
            <a:chOff x="5568408" y="1891784"/>
            <a:chExt cx="2657475" cy="1001802"/>
          </a:xfrm>
        </p:grpSpPr>
        <p:sp>
          <p:nvSpPr>
            <p:cNvPr id="2" name="矩形 1"/>
            <p:cNvSpPr/>
            <p:nvPr/>
          </p:nvSpPr>
          <p:spPr>
            <a:xfrm>
              <a:off x="5568408" y="2185700"/>
              <a:ext cx="265747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769428" y="1891784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人类文明的宝贵遗产</a:t>
              </a:r>
              <a:endParaRPr lang="zh-CN" altLang="en-US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8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89985" y="672545"/>
            <a:ext cx="2123180" cy="1830328"/>
            <a:chOff x="2958235" y="1538077"/>
            <a:chExt cx="2411896" cy="2079221"/>
          </a:xfrm>
        </p:grpSpPr>
        <p:sp>
          <p:nvSpPr>
            <p:cNvPr id="5" name="Hexágono 6"/>
            <p:cNvSpPr/>
            <p:nvPr/>
          </p:nvSpPr>
          <p:spPr>
            <a:xfrm>
              <a:off x="2958235" y="1538077"/>
              <a:ext cx="2411896" cy="2079221"/>
            </a:xfrm>
            <a:prstGeom prst="hexagon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1DCB9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9541" y="2073312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1DCB9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和平合作</a:t>
              </a:r>
              <a:endParaRPr lang="en-US" altLang="zh-CN" sz="28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51165" y="3016807"/>
            <a:ext cx="2123180" cy="1830328"/>
            <a:chOff x="7119415" y="3882339"/>
            <a:chExt cx="2411896" cy="2079221"/>
          </a:xfrm>
        </p:grpSpPr>
        <p:sp>
          <p:nvSpPr>
            <p:cNvPr id="8" name="Hexágono 5"/>
            <p:cNvSpPr/>
            <p:nvPr/>
          </p:nvSpPr>
          <p:spPr>
            <a:xfrm>
              <a:off x="7119415" y="3882339"/>
              <a:ext cx="2411896" cy="2079221"/>
            </a:xfrm>
            <a:prstGeom prst="hexagon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F1DCB9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33429" y="4487413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互利共赢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51165" y="672545"/>
            <a:ext cx="2123180" cy="1830328"/>
            <a:chOff x="7119415" y="1538077"/>
            <a:chExt cx="2411896" cy="2079221"/>
          </a:xfrm>
        </p:grpSpPr>
        <p:sp>
          <p:nvSpPr>
            <p:cNvPr id="11" name="Hexágono 4"/>
            <p:cNvSpPr/>
            <p:nvPr/>
          </p:nvSpPr>
          <p:spPr>
            <a:xfrm>
              <a:off x="7119415" y="1538077"/>
              <a:ext cx="2411896" cy="2079221"/>
            </a:xfrm>
            <a:prstGeom prst="hexagon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9F6A3B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33429" y="2049778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9F6A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开放包容</a:t>
              </a:r>
              <a:endParaRPr lang="en-US" altLang="zh-CN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89985" y="3016807"/>
            <a:ext cx="2123180" cy="1830328"/>
            <a:chOff x="2958235" y="3882339"/>
            <a:chExt cx="2411896" cy="2079221"/>
          </a:xfrm>
        </p:grpSpPr>
        <p:sp>
          <p:nvSpPr>
            <p:cNvPr id="14" name="Hexágono 7"/>
            <p:cNvSpPr/>
            <p:nvPr/>
          </p:nvSpPr>
          <p:spPr>
            <a:xfrm>
              <a:off x="2958235" y="3882339"/>
              <a:ext cx="2411896" cy="2079221"/>
            </a:xfrm>
            <a:prstGeom prst="hexagon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9F6A3B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23868" y="4472760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9F6A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互学互鉴</a:t>
              </a:r>
              <a:endParaRPr lang="en-US" altLang="zh-CN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70575" y="1844676"/>
            <a:ext cx="2123180" cy="1830328"/>
            <a:chOff x="5070575" y="1844676"/>
            <a:chExt cx="2123180" cy="1830328"/>
          </a:xfrm>
        </p:grpSpPr>
        <p:sp>
          <p:nvSpPr>
            <p:cNvPr id="17" name="Hexágono 3"/>
            <p:cNvSpPr/>
            <p:nvPr/>
          </p:nvSpPr>
          <p:spPr>
            <a:xfrm>
              <a:off x="5070575" y="1844676"/>
              <a:ext cx="2123180" cy="1830328"/>
            </a:xfrm>
            <a:prstGeom prst="hexagon">
              <a:avLst/>
            </a:prstGeom>
            <a:noFill/>
            <a:ln w="57150"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49822" y="2067342"/>
              <a:ext cx="176468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9F6A3B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这是人类文明的宝贵遗产</a:t>
              </a:r>
              <a:endParaRPr lang="zh-CN" altLang="en-US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3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53949" y="592686"/>
            <a:ext cx="4943060" cy="8265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凿空之旅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6C3AE5-4CCB-458D-970C-C3672B04F166}"/>
              </a:ext>
            </a:extLst>
          </p:cNvPr>
          <p:cNvSpPr/>
          <p:nvPr/>
        </p:nvSpPr>
        <p:spPr>
          <a:xfrm>
            <a:off x="4253949" y="1546592"/>
            <a:ext cx="75527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远交近攻，抗击匈奴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张骞出使大月氏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军事目的落空，却建立了外交联系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博望侯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丝绸之路的开拓者，第一个正眼看世界的中国人，东方的哥伦布</a:t>
            </a:r>
          </a:p>
        </p:txBody>
      </p:sp>
      <p:pic>
        <p:nvPicPr>
          <p:cNvPr id="9" name="Picture 2" descr="https://gss0.bdstatic.com/94o3dSag_xI4khGkpoWK1HF6hhy/baike/c0%3Dbaike80%2C5%2C5%2C80%2C26/sign=25d4a0fcd539b60059c307e588395e4f/d000baa1cd11728b770a2f3dc8fcc3cec3fd2c8d.jpg">
            <a:extLst>
              <a:ext uri="{FF2B5EF4-FFF2-40B4-BE49-F238E27FC236}">
                <a16:creationId xmlns:a16="http://schemas.microsoft.com/office/drawing/2014/main" id="{485F5C27-C1D1-4793-BFAE-0D43FDDE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450" y="3266662"/>
            <a:ext cx="7981701" cy="33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79046" y="633186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西域都护府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79BB6E-BB3B-4A38-8435-41F17CEC1770}"/>
              </a:ext>
            </a:extLst>
          </p:cNvPr>
          <p:cNvSpPr/>
          <p:nvPr/>
        </p:nvSpPr>
        <p:spPr>
          <a:xfrm>
            <a:off x="4179046" y="1533614"/>
            <a:ext cx="74298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成龙 天降雄狮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班超 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弃笔从戎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不入虎穴焉得虎子 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定远侯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甘英 出使大秦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4C333C-F94C-4411-B610-FF3D51F92F1F}"/>
              </a:ext>
            </a:extLst>
          </p:cNvPr>
          <p:cNvSpPr/>
          <p:nvPr/>
        </p:nvSpPr>
        <p:spPr>
          <a:xfrm>
            <a:off x="4256694" y="633186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东西方的首次接触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856B59-E72D-426E-8548-8FBAE21CFCA4}"/>
              </a:ext>
            </a:extLst>
          </p:cNvPr>
          <p:cNvSpPr/>
          <p:nvPr/>
        </p:nvSpPr>
        <p:spPr>
          <a:xfrm>
            <a:off x="4256694" y="1524438"/>
            <a:ext cx="72992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罗马帝国 与 汉帝国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奇怪的雇佣军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中西方文化交流的正式开始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罗马灭亡原因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为什么意大利是时装之都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19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256695" y="633186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从唐朝雄风看丝绸之路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5A15B7-FE28-4179-B6E4-0B4E1429A406}"/>
              </a:ext>
            </a:extLst>
          </p:cNvPr>
          <p:cNvSpPr/>
          <p:nvPr/>
        </p:nvSpPr>
        <p:spPr>
          <a:xfrm>
            <a:off x="4256695" y="1619727"/>
            <a:ext cx="75035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汉末连年战乱，无力维持丝路联系，但民间贸易往来频繁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全面统一，效仿汉朝，设立国家机关，使西域地区重回和平稳定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开发诸多联系道路，唐三藏 取西经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西陇贵族，西域血统， 李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拓跋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大运河，瓷器、丝绸从南到北更容易，为长安提供贸易基础。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张籍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凉州词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无数铃声遥过碛，应驮白练到安西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汉探索，唐繁盛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30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046525" y="5474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丝绸之路促进中华民族强大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77AF96-6F7D-49B2-82DD-1BBF3617F440}"/>
              </a:ext>
            </a:extLst>
          </p:cNvPr>
          <p:cNvSpPr/>
          <p:nvPr/>
        </p:nvSpPr>
        <p:spPr>
          <a:xfrm>
            <a:off x="4046525" y="1567983"/>
            <a:ext cx="77365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文化，相互影响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佛教、伊斯兰、基督教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丝绸、瓷器、香料 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</a:t>
            </a: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土豆、胡萝卜、大蒜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/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人口迁徙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民族融合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中华民族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昭武九姓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626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18DE76-CB87-40C0-9D9B-60DCE632FFD8}"/>
              </a:ext>
            </a:extLst>
          </p:cNvPr>
          <p:cNvSpPr/>
          <p:nvPr/>
        </p:nvSpPr>
        <p:spPr>
          <a:xfrm>
            <a:off x="4399722" y="2063162"/>
            <a:ext cx="60032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中国隋唐时期中亚的九个沙漠绿洲国家，即“昭武九姓”国，包括康、史、安、曹、石、米、何、火寻和戊地国。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他们处在古丝绸之路上，世代善于经商。唐中叶平定西突厥后，这九个国家便臣服于大唐王朝，随后开始了与中原汉人的融合。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而其中的几个国家成为中国一些姓氏的起源。</a:t>
            </a:r>
            <a:endParaRPr lang="en-US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06F21BDC-0277-4A8B-B2FE-0638A160509D}"/>
              </a:ext>
            </a:extLst>
          </p:cNvPr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昭武九姓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53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256695" y="5474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最富有的朝代为何是宋朝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9D802-FF8B-49C3-9175-17F9458719C8}"/>
              </a:ext>
            </a:extLst>
          </p:cNvPr>
          <p:cNvSpPr/>
          <p:nvPr/>
        </p:nvSpPr>
        <p:spPr>
          <a:xfrm>
            <a:off x="4256695" y="1518424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秦汉渔民，与马来半岛物产流通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A91A2C-CA5B-4FA5-A3F3-14A5C9B2DDD5}"/>
              </a:ext>
            </a:extLst>
          </p:cNvPr>
          <p:cNvSpPr/>
          <p:nvPr/>
        </p:nvSpPr>
        <p:spPr>
          <a:xfrm>
            <a:off x="4263963" y="1968196"/>
            <a:ext cx="77630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北方游牧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南方农耕民族矛盾， 持续多年，无法调和，长期战乱，无法保障贸易，南方出海口，海外探索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835859-9B0A-4C62-9E23-BE17A9562605}"/>
              </a:ext>
            </a:extLst>
          </p:cNvPr>
          <p:cNvSpPr/>
          <p:nvPr/>
        </p:nvSpPr>
        <p:spPr>
          <a:xfrm>
            <a:off x="4263963" y="2787731"/>
            <a:ext cx="2568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造船技术， 改进升级</a:t>
            </a:r>
            <a:endParaRPr 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381E05-C212-4889-AFC7-2C6EFA511C5A}"/>
              </a:ext>
            </a:extLst>
          </p:cNvPr>
          <p:cNvSpPr/>
          <p:nvPr/>
        </p:nvSpPr>
        <p:spPr>
          <a:xfrm>
            <a:off x="4256695" y="336710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系统科学，科技进步，火药、思南</a:t>
            </a:r>
            <a:endParaRPr 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42A1FF-2735-4164-BF29-B8EB451C93E9}"/>
              </a:ext>
            </a:extLst>
          </p:cNvPr>
          <p:cNvSpPr/>
          <p:nvPr/>
        </p:nvSpPr>
        <p:spPr>
          <a:xfrm>
            <a:off x="4256695" y="3972430"/>
            <a:ext cx="6159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开发江南，海上贸易，规模商品经济， 远超其他国家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53A153-1DA4-4937-BC18-192990666949}"/>
              </a:ext>
            </a:extLst>
          </p:cNvPr>
          <p:cNvSpPr/>
          <p:nvPr/>
        </p:nvSpPr>
        <p:spPr>
          <a:xfrm>
            <a:off x="4256695" y="4458705"/>
            <a:ext cx="7128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2280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美元， 世界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65%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1-1.5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 两白银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元明清总和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54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67208" y="457010"/>
            <a:ext cx="5600067" cy="876490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海上丝绸之路的杰作</a:t>
            </a:r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郑和下西洋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F94981-5308-4356-8896-0AD1C430DF06}"/>
              </a:ext>
            </a:extLst>
          </p:cNvPr>
          <p:cNvSpPr/>
          <p:nvPr/>
        </p:nvSpPr>
        <p:spPr>
          <a:xfrm>
            <a:off x="4267208" y="1491869"/>
            <a:ext cx="403187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发展顶峰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GDP80%</a:t>
            </a: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郑和七次远洋航海，留下千古佳话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瓷器、丝绸 口碑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罗盘、火炮 安全保障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宋朝、元朝港口基础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强大的海军后盾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多宝船，工艺领先</a:t>
            </a:r>
          </a:p>
        </p:txBody>
      </p:sp>
    </p:spTree>
    <p:extLst>
      <p:ext uri="{BB962C8B-B14F-4D97-AF65-F5344CB8AC3E}">
        <p14:creationId xmlns:p14="http://schemas.microsoft.com/office/powerpoint/2010/main" val="35097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67262" y="1825893"/>
            <a:ext cx="26574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为什么讲 </a:t>
            </a:r>
            <a:endParaRPr lang="en-US" altLang="zh-CN" sz="32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“一带一路”</a:t>
            </a:r>
          </a:p>
        </p:txBody>
      </p:sp>
    </p:spTree>
    <p:extLst>
      <p:ext uri="{BB962C8B-B14F-4D97-AF65-F5344CB8AC3E}">
        <p14:creationId xmlns:p14="http://schemas.microsoft.com/office/powerpoint/2010/main" val="7241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7DE0EC-ABBB-47B3-83C2-5D2F3AD982A4}"/>
              </a:ext>
            </a:extLst>
          </p:cNvPr>
          <p:cNvSpPr/>
          <p:nvPr/>
        </p:nvSpPr>
        <p:spPr>
          <a:xfrm>
            <a:off x="5531759" y="1160235"/>
            <a:ext cx="1980029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瓷器丝绸传四方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罗盘火炮技术强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远洋航行有保障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明初国运正向上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内外贸易在扩张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远洋传统续优良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强势港口来帮忙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最大海军保后方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元朝宋朝发展忙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厚积薄发渡西洋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155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23949" y="457010"/>
            <a:ext cx="6063895" cy="876490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从一带一路倡议回看海上丝绸之路的兴衰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B54EED-16CA-4F67-9DB6-DC47C265136B}"/>
              </a:ext>
            </a:extLst>
          </p:cNvPr>
          <p:cNvSpPr/>
          <p:nvPr/>
        </p:nvSpPr>
        <p:spPr>
          <a:xfrm>
            <a:off x="4198637" y="1588957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人类文明起源于沿河流域</a:t>
            </a:r>
            <a:endParaRPr 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45D52B-0592-4522-9942-1A8B145E3FDF}"/>
              </a:ext>
            </a:extLst>
          </p:cNvPr>
          <p:cNvSpPr/>
          <p:nvPr/>
        </p:nvSpPr>
        <p:spPr>
          <a:xfrm>
            <a:off x="4198637" y="2213746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海洋不是深渊  是纽带</a:t>
            </a:r>
            <a:endParaRPr 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E0C569-1A21-49F7-970F-8C3583AAB146}"/>
              </a:ext>
            </a:extLst>
          </p:cNvPr>
          <p:cNvSpPr/>
          <p:nvPr/>
        </p:nvSpPr>
        <p:spPr>
          <a:xfrm>
            <a:off x="4198637" y="277961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海洋强国，称霸世界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CF1713-AB42-44D8-989E-EE6E9B3A6AEF}"/>
              </a:ext>
            </a:extLst>
          </p:cNvPr>
          <p:cNvSpPr/>
          <p:nvPr/>
        </p:nvSpPr>
        <p:spPr>
          <a:xfrm>
            <a:off x="4198637" y="337444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海权握、国则兴，海权无、国则衰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2DD00-62E5-4E84-B39C-262D32F4AA59}"/>
              </a:ext>
            </a:extLst>
          </p:cNvPr>
          <p:cNvSpPr/>
          <p:nvPr/>
        </p:nvSpPr>
        <p:spPr>
          <a:xfrm>
            <a:off x="4198637" y="396927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海上丝绸之路衰落，中国优势消失</a:t>
            </a:r>
            <a:endParaRPr 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3940CB-76BB-4F49-928C-C2664C790486}"/>
              </a:ext>
            </a:extLst>
          </p:cNvPr>
          <p:cNvSpPr/>
          <p:nvPr/>
        </p:nvSpPr>
        <p:spPr>
          <a:xfrm>
            <a:off x="4198637" y="4564101"/>
            <a:ext cx="4076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年前，东南沿海地带，开发前沿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69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开放包容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560336" y="1333500"/>
            <a:ext cx="2857500" cy="2862263"/>
          </a:xfrm>
          <a:prstGeom prst="ellipse">
            <a:avLst/>
          </a:prstGeom>
          <a:solidFill>
            <a:srgbClr val="9F6A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rot="1575371">
            <a:off x="5246332" y="2491879"/>
            <a:ext cx="2570163" cy="2628900"/>
          </a:xfrm>
          <a:custGeom>
            <a:avLst/>
            <a:gdLst>
              <a:gd name="T0" fmla="*/ 477 w 518"/>
              <a:gd name="T1" fmla="*/ 129 h 529"/>
              <a:gd name="T2" fmla="*/ 471 w 518"/>
              <a:gd name="T3" fmla="*/ 0 h 529"/>
              <a:gd name="T4" fmla="*/ 355 w 518"/>
              <a:gd name="T5" fmla="*/ 29 h 529"/>
              <a:gd name="T6" fmla="*/ 259 w 518"/>
              <a:gd name="T7" fmla="*/ 11 h 529"/>
              <a:gd name="T8" fmla="*/ 0 w 518"/>
              <a:gd name="T9" fmla="*/ 270 h 529"/>
              <a:gd name="T10" fmla="*/ 259 w 518"/>
              <a:gd name="T11" fmla="*/ 529 h 529"/>
              <a:gd name="T12" fmla="*/ 518 w 518"/>
              <a:gd name="T13" fmla="*/ 270 h 529"/>
              <a:gd name="T14" fmla="*/ 477 w 518"/>
              <a:gd name="T15" fmla="*/ 129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8" h="529">
                <a:moveTo>
                  <a:pt x="477" y="129"/>
                </a:moveTo>
                <a:cubicBezTo>
                  <a:pt x="471" y="0"/>
                  <a:pt x="471" y="0"/>
                  <a:pt x="471" y="0"/>
                </a:cubicBezTo>
                <a:cubicBezTo>
                  <a:pt x="355" y="29"/>
                  <a:pt x="355" y="29"/>
                  <a:pt x="355" y="29"/>
                </a:cubicBezTo>
                <a:cubicBezTo>
                  <a:pt x="326" y="17"/>
                  <a:pt x="293" y="11"/>
                  <a:pt x="259" y="11"/>
                </a:cubicBezTo>
                <a:cubicBezTo>
                  <a:pt x="116" y="11"/>
                  <a:pt x="0" y="127"/>
                  <a:pt x="0" y="270"/>
                </a:cubicBezTo>
                <a:cubicBezTo>
                  <a:pt x="0" y="413"/>
                  <a:pt x="116" y="529"/>
                  <a:pt x="259" y="529"/>
                </a:cubicBezTo>
                <a:cubicBezTo>
                  <a:pt x="402" y="529"/>
                  <a:pt x="518" y="413"/>
                  <a:pt x="518" y="270"/>
                </a:cubicBezTo>
                <a:cubicBezTo>
                  <a:pt x="518" y="218"/>
                  <a:pt x="503" y="170"/>
                  <a:pt x="477" y="129"/>
                </a:cubicBezTo>
                <a:close/>
              </a:path>
            </a:pathLst>
          </a:custGeom>
          <a:solidFill>
            <a:srgbClr val="FFCA8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48340" y="2918018"/>
            <a:ext cx="22420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古丝绸之路跨越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尼罗河流域、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底格里斯河和幼发拉底河流域、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印度河和恒河流域、黄河和长江流域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4159774" y="132522"/>
            <a:ext cx="3074564" cy="2739329"/>
          </a:xfrm>
          <a:custGeom>
            <a:avLst/>
            <a:gdLst>
              <a:gd name="T0" fmla="*/ 353 w 398"/>
              <a:gd name="T1" fmla="*/ 325 h 412"/>
              <a:gd name="T2" fmla="*/ 398 w 398"/>
              <a:gd name="T3" fmla="*/ 199 h 412"/>
              <a:gd name="T4" fmla="*/ 199 w 398"/>
              <a:gd name="T5" fmla="*/ 0 h 412"/>
              <a:gd name="T6" fmla="*/ 0 w 398"/>
              <a:gd name="T7" fmla="*/ 199 h 412"/>
              <a:gd name="T8" fmla="*/ 199 w 398"/>
              <a:gd name="T9" fmla="*/ 399 h 412"/>
              <a:gd name="T10" fmla="*/ 257 w 398"/>
              <a:gd name="T11" fmla="*/ 390 h 412"/>
              <a:gd name="T12" fmla="*/ 352 w 398"/>
              <a:gd name="T13" fmla="*/ 412 h 412"/>
              <a:gd name="T14" fmla="*/ 353 w 398"/>
              <a:gd name="T15" fmla="*/ 32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412">
                <a:moveTo>
                  <a:pt x="353" y="325"/>
                </a:moveTo>
                <a:cubicBezTo>
                  <a:pt x="381" y="291"/>
                  <a:pt x="398" y="247"/>
                  <a:pt x="398" y="199"/>
                </a:cubicBezTo>
                <a:cubicBezTo>
                  <a:pt x="398" y="90"/>
                  <a:pt x="309" y="0"/>
                  <a:pt x="199" y="0"/>
                </a:cubicBezTo>
                <a:cubicBezTo>
                  <a:pt x="89" y="0"/>
                  <a:pt x="0" y="90"/>
                  <a:pt x="0" y="199"/>
                </a:cubicBezTo>
                <a:cubicBezTo>
                  <a:pt x="0" y="309"/>
                  <a:pt x="89" y="399"/>
                  <a:pt x="199" y="399"/>
                </a:cubicBezTo>
                <a:cubicBezTo>
                  <a:pt x="219" y="399"/>
                  <a:pt x="238" y="396"/>
                  <a:pt x="257" y="390"/>
                </a:cubicBezTo>
                <a:cubicBezTo>
                  <a:pt x="352" y="412"/>
                  <a:pt x="352" y="412"/>
                  <a:pt x="352" y="412"/>
                </a:cubicBezTo>
                <a:lnTo>
                  <a:pt x="353" y="325"/>
                </a:lnTo>
                <a:close/>
              </a:path>
            </a:pathLst>
          </a:custGeom>
          <a:solidFill>
            <a:srgbClr val="9F6A3B"/>
          </a:solidFill>
          <a:ln w="206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18342" y="1874697"/>
            <a:ext cx="1340167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>
                <a:solidFill>
                  <a:srgbClr val="F1DCB9"/>
                </a:solidFill>
              </a:rPr>
              <a:t>开放包容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4674638" y="486524"/>
            <a:ext cx="2036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跨越埃及文明、</a:t>
            </a:r>
            <a:endParaRPr lang="en-US" altLang="zh-CN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巴比伦文明、</a:t>
            </a:r>
            <a:endParaRPr lang="en-US" altLang="zh-CN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印度文明、</a:t>
            </a:r>
            <a:endParaRPr lang="en-US" altLang="zh-CN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中华文明的发祥地，跨越佛教、基督教、伊斯兰教信众的汇集地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3087000" y="2548731"/>
            <a:ext cx="1703334" cy="1684338"/>
            <a:chOff x="3087000" y="2548731"/>
            <a:chExt cx="1703334" cy="1684338"/>
          </a:xfrm>
        </p:grpSpPr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087000" y="2548731"/>
              <a:ext cx="1676400" cy="1684338"/>
            </a:xfrm>
            <a:custGeom>
              <a:avLst/>
              <a:gdLst>
                <a:gd name="T0" fmla="*/ 307 w 338"/>
                <a:gd name="T1" fmla="*/ 72 h 339"/>
                <a:gd name="T2" fmla="*/ 304 w 338"/>
                <a:gd name="T3" fmla="*/ 4 h 339"/>
                <a:gd name="T4" fmla="*/ 246 w 338"/>
                <a:gd name="T5" fmla="*/ 19 h 339"/>
                <a:gd name="T6" fmla="*/ 169 w 338"/>
                <a:gd name="T7" fmla="*/ 0 h 339"/>
                <a:gd name="T8" fmla="*/ 0 w 338"/>
                <a:gd name="T9" fmla="*/ 169 h 339"/>
                <a:gd name="T10" fmla="*/ 169 w 338"/>
                <a:gd name="T11" fmla="*/ 339 h 339"/>
                <a:gd name="T12" fmla="*/ 338 w 338"/>
                <a:gd name="T13" fmla="*/ 169 h 339"/>
                <a:gd name="T14" fmla="*/ 307 w 338"/>
                <a:gd name="T15" fmla="*/ 7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339">
                  <a:moveTo>
                    <a:pt x="307" y="72"/>
                  </a:moveTo>
                  <a:cubicBezTo>
                    <a:pt x="304" y="4"/>
                    <a:pt x="304" y="4"/>
                    <a:pt x="304" y="4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23" y="7"/>
                    <a:pt x="197" y="0"/>
                    <a:pt x="169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63"/>
                    <a:pt x="75" y="339"/>
                    <a:pt x="169" y="339"/>
                  </a:cubicBezTo>
                  <a:cubicBezTo>
                    <a:pt x="262" y="339"/>
                    <a:pt x="338" y="263"/>
                    <a:pt x="338" y="169"/>
                  </a:cubicBezTo>
                  <a:cubicBezTo>
                    <a:pt x="338" y="133"/>
                    <a:pt x="327" y="100"/>
                    <a:pt x="307" y="72"/>
                  </a:cubicBez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246158" y="2871851"/>
              <a:ext cx="15441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跨越不同国度和肤色人民的聚居地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6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互学互鉴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78170" y="1724769"/>
            <a:ext cx="9140825" cy="2476500"/>
            <a:chOff x="1470170" y="2721263"/>
            <a:chExt cx="9140825" cy="2476500"/>
          </a:xfrm>
        </p:grpSpPr>
        <p:sp>
          <p:nvSpPr>
            <p:cNvPr id="25" name="Freeform 655"/>
            <p:cNvSpPr/>
            <p:nvPr/>
          </p:nvSpPr>
          <p:spPr bwMode="auto">
            <a:xfrm>
              <a:off x="1470170" y="2721263"/>
              <a:ext cx="9140825" cy="2476500"/>
            </a:xfrm>
            <a:custGeom>
              <a:avLst/>
              <a:gdLst>
                <a:gd name="T0" fmla="*/ 2880 w 2880"/>
                <a:gd name="T1" fmla="*/ 780 h 780"/>
                <a:gd name="T2" fmla="*/ 374 w 2880"/>
                <a:gd name="T3" fmla="*/ 780 h 780"/>
                <a:gd name="T4" fmla="*/ 154 w 2880"/>
                <a:gd name="T5" fmla="*/ 560 h 780"/>
                <a:gd name="T6" fmla="*/ 374 w 2880"/>
                <a:gd name="T7" fmla="*/ 340 h 780"/>
                <a:gd name="T8" fmla="*/ 2506 w 2880"/>
                <a:gd name="T9" fmla="*/ 340 h 780"/>
                <a:gd name="T10" fmla="*/ 2626 w 2880"/>
                <a:gd name="T11" fmla="*/ 220 h 780"/>
                <a:gd name="T12" fmla="*/ 2506 w 2880"/>
                <a:gd name="T13" fmla="*/ 100 h 780"/>
                <a:gd name="T14" fmla="*/ 0 w 2880"/>
                <a:gd name="T15" fmla="*/ 100 h 780"/>
                <a:gd name="T16" fmla="*/ 0 w 2880"/>
                <a:gd name="T17" fmla="*/ 0 h 780"/>
                <a:gd name="T18" fmla="*/ 2506 w 2880"/>
                <a:gd name="T19" fmla="*/ 0 h 780"/>
                <a:gd name="T20" fmla="*/ 2726 w 2880"/>
                <a:gd name="T21" fmla="*/ 220 h 780"/>
                <a:gd name="T22" fmla="*/ 2506 w 2880"/>
                <a:gd name="T23" fmla="*/ 440 h 780"/>
                <a:gd name="T24" fmla="*/ 374 w 2880"/>
                <a:gd name="T25" fmla="*/ 440 h 780"/>
                <a:gd name="T26" fmla="*/ 254 w 2880"/>
                <a:gd name="T27" fmla="*/ 560 h 780"/>
                <a:gd name="T28" fmla="*/ 374 w 2880"/>
                <a:gd name="T29" fmla="*/ 680 h 780"/>
                <a:gd name="T30" fmla="*/ 2880 w 2880"/>
                <a:gd name="T31" fmla="*/ 680 h 780"/>
                <a:gd name="T32" fmla="*/ 2880 w 2880"/>
                <a:gd name="T3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0" h="780">
                  <a:moveTo>
                    <a:pt x="2880" y="780"/>
                  </a:moveTo>
                  <a:cubicBezTo>
                    <a:pt x="374" y="780"/>
                    <a:pt x="374" y="780"/>
                    <a:pt x="374" y="780"/>
                  </a:cubicBezTo>
                  <a:cubicBezTo>
                    <a:pt x="253" y="780"/>
                    <a:pt x="154" y="682"/>
                    <a:pt x="154" y="560"/>
                  </a:cubicBezTo>
                  <a:cubicBezTo>
                    <a:pt x="154" y="439"/>
                    <a:pt x="253" y="340"/>
                    <a:pt x="374" y="340"/>
                  </a:cubicBezTo>
                  <a:cubicBezTo>
                    <a:pt x="2506" y="340"/>
                    <a:pt x="2506" y="340"/>
                    <a:pt x="2506" y="340"/>
                  </a:cubicBezTo>
                  <a:cubicBezTo>
                    <a:pt x="2572" y="340"/>
                    <a:pt x="2626" y="286"/>
                    <a:pt x="2626" y="220"/>
                  </a:cubicBezTo>
                  <a:cubicBezTo>
                    <a:pt x="2626" y="154"/>
                    <a:pt x="2572" y="100"/>
                    <a:pt x="2506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06" y="0"/>
                    <a:pt x="2506" y="0"/>
                    <a:pt x="2506" y="0"/>
                  </a:cubicBezTo>
                  <a:cubicBezTo>
                    <a:pt x="2627" y="0"/>
                    <a:pt x="2726" y="99"/>
                    <a:pt x="2726" y="220"/>
                  </a:cubicBezTo>
                  <a:cubicBezTo>
                    <a:pt x="2726" y="341"/>
                    <a:pt x="2627" y="440"/>
                    <a:pt x="2506" y="440"/>
                  </a:cubicBezTo>
                  <a:cubicBezTo>
                    <a:pt x="374" y="440"/>
                    <a:pt x="374" y="440"/>
                    <a:pt x="374" y="440"/>
                  </a:cubicBezTo>
                  <a:cubicBezTo>
                    <a:pt x="308" y="440"/>
                    <a:pt x="254" y="494"/>
                    <a:pt x="254" y="560"/>
                  </a:cubicBezTo>
                  <a:cubicBezTo>
                    <a:pt x="254" y="626"/>
                    <a:pt x="308" y="680"/>
                    <a:pt x="374" y="680"/>
                  </a:cubicBezTo>
                  <a:cubicBezTo>
                    <a:pt x="2880" y="680"/>
                    <a:pt x="2880" y="680"/>
                    <a:pt x="2880" y="680"/>
                  </a:cubicBezTo>
                  <a:cubicBezTo>
                    <a:pt x="2880" y="780"/>
                    <a:pt x="2880" y="780"/>
                    <a:pt x="2880" y="780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689"/>
            <p:cNvSpPr/>
            <p:nvPr/>
          </p:nvSpPr>
          <p:spPr bwMode="auto">
            <a:xfrm>
              <a:off x="1470170" y="2880013"/>
              <a:ext cx="8953500" cy="2159000"/>
            </a:xfrm>
            <a:custGeom>
              <a:avLst/>
              <a:gdLst>
                <a:gd name="T0" fmla="*/ 0 w 2821"/>
                <a:gd name="T1" fmla="*/ 0 h 680"/>
                <a:gd name="T2" fmla="*/ 2506 w 2821"/>
                <a:gd name="T3" fmla="*/ 0 h 680"/>
                <a:gd name="T4" fmla="*/ 2676 w 2821"/>
                <a:gd name="T5" fmla="*/ 170 h 680"/>
                <a:gd name="T6" fmla="*/ 2506 w 2821"/>
                <a:gd name="T7" fmla="*/ 340 h 680"/>
                <a:gd name="T8" fmla="*/ 374 w 2821"/>
                <a:gd name="T9" fmla="*/ 340 h 680"/>
                <a:gd name="T10" fmla="*/ 204 w 2821"/>
                <a:gd name="T11" fmla="*/ 510 h 680"/>
                <a:gd name="T12" fmla="*/ 374 w 2821"/>
                <a:gd name="T13" fmla="*/ 680 h 680"/>
                <a:gd name="T14" fmla="*/ 2821 w 2821"/>
                <a:gd name="T15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21" h="680">
                  <a:moveTo>
                    <a:pt x="0" y="0"/>
                  </a:moveTo>
                  <a:cubicBezTo>
                    <a:pt x="2506" y="0"/>
                    <a:pt x="2506" y="0"/>
                    <a:pt x="2506" y="0"/>
                  </a:cubicBezTo>
                  <a:cubicBezTo>
                    <a:pt x="2600" y="0"/>
                    <a:pt x="2676" y="76"/>
                    <a:pt x="2676" y="170"/>
                  </a:cubicBezTo>
                  <a:cubicBezTo>
                    <a:pt x="2676" y="264"/>
                    <a:pt x="2600" y="340"/>
                    <a:pt x="2506" y="340"/>
                  </a:cubicBezTo>
                  <a:cubicBezTo>
                    <a:pt x="374" y="340"/>
                    <a:pt x="374" y="340"/>
                    <a:pt x="374" y="340"/>
                  </a:cubicBezTo>
                  <a:cubicBezTo>
                    <a:pt x="280" y="340"/>
                    <a:pt x="204" y="416"/>
                    <a:pt x="204" y="510"/>
                  </a:cubicBezTo>
                  <a:cubicBezTo>
                    <a:pt x="204" y="604"/>
                    <a:pt x="280" y="680"/>
                    <a:pt x="374" y="680"/>
                  </a:cubicBezTo>
                  <a:cubicBezTo>
                    <a:pt x="2821" y="680"/>
                    <a:pt x="2821" y="680"/>
                    <a:pt x="2821" y="68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304482" y="1713315"/>
            <a:ext cx="1508053" cy="1388918"/>
            <a:chOff x="9304482" y="1713315"/>
            <a:chExt cx="1508053" cy="1388918"/>
          </a:xfrm>
        </p:grpSpPr>
        <p:sp>
          <p:nvSpPr>
            <p:cNvPr id="28" name="椭圆 27"/>
            <p:cNvSpPr/>
            <p:nvPr/>
          </p:nvSpPr>
          <p:spPr>
            <a:xfrm>
              <a:off x="9304482" y="1713315"/>
              <a:ext cx="1388918" cy="138891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99805" y="1885146"/>
              <a:ext cx="14127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通商易货之道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909959" y="2084608"/>
            <a:ext cx="3325741" cy="646331"/>
            <a:chOff x="2909959" y="2084608"/>
            <a:chExt cx="3325741" cy="646331"/>
          </a:xfrm>
        </p:grpSpPr>
        <p:sp>
          <p:nvSpPr>
            <p:cNvPr id="29" name="矩形 28"/>
            <p:cNvSpPr/>
            <p:nvPr/>
          </p:nvSpPr>
          <p:spPr>
            <a:xfrm>
              <a:off x="2909959" y="2084608"/>
              <a:ext cx="3325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沿着古丝绸之路，中国将丝绸、瓷器、漆器、铁器传到西方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09959" y="2171700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55452" y="2084608"/>
            <a:ext cx="3325741" cy="646331"/>
            <a:chOff x="6155452" y="2084608"/>
            <a:chExt cx="3325741" cy="646331"/>
          </a:xfrm>
        </p:grpSpPr>
        <p:sp>
          <p:nvSpPr>
            <p:cNvPr id="31" name="矩形 30"/>
            <p:cNvSpPr/>
            <p:nvPr/>
          </p:nvSpPr>
          <p:spPr>
            <a:xfrm>
              <a:off x="6155452" y="2084608"/>
              <a:ext cx="3325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也为中国带来了胡椒、亚麻、香料、葡萄、石榴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155452" y="2171700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54102" y="2812351"/>
            <a:ext cx="1508053" cy="1388918"/>
            <a:chOff x="2454102" y="2812351"/>
            <a:chExt cx="1508053" cy="1388918"/>
          </a:xfrm>
        </p:grpSpPr>
        <p:sp>
          <p:nvSpPr>
            <p:cNvPr id="33" name="椭圆 32"/>
            <p:cNvSpPr/>
            <p:nvPr/>
          </p:nvSpPr>
          <p:spPr>
            <a:xfrm>
              <a:off x="2454102" y="2812351"/>
              <a:ext cx="1388918" cy="1388918"/>
            </a:xfrm>
            <a:prstGeom prst="ellipse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549425" y="2984182"/>
              <a:ext cx="14127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知识交流之路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093990" y="3189325"/>
            <a:ext cx="3998450" cy="646331"/>
            <a:chOff x="4093990" y="3189325"/>
            <a:chExt cx="3998450" cy="646331"/>
          </a:xfrm>
        </p:grpSpPr>
        <p:sp>
          <p:nvSpPr>
            <p:cNvPr id="35" name="矩形 34"/>
            <p:cNvSpPr/>
            <p:nvPr/>
          </p:nvSpPr>
          <p:spPr>
            <a:xfrm>
              <a:off x="4093990" y="3189325"/>
              <a:ext cx="3998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沿着古丝绸之路，佛教、伊斯兰教及阿拉伯的天文、历法、医药传入中国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093990" y="3276417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919424" y="3189325"/>
            <a:ext cx="2773977" cy="646331"/>
            <a:chOff x="7919424" y="3189325"/>
            <a:chExt cx="2773977" cy="646331"/>
          </a:xfrm>
        </p:grpSpPr>
        <p:sp>
          <p:nvSpPr>
            <p:cNvPr id="37" name="矩形 36"/>
            <p:cNvSpPr/>
            <p:nvPr/>
          </p:nvSpPr>
          <p:spPr>
            <a:xfrm>
              <a:off x="7919425" y="3189325"/>
              <a:ext cx="2773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中国的四大发明、养蚕技术也由此传向世界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7919424" y="3276417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2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A600E6-CB88-4C9B-A82A-F39E032B6ACB}"/>
              </a:ext>
            </a:extLst>
          </p:cNvPr>
          <p:cNvSpPr/>
          <p:nvPr/>
        </p:nvSpPr>
        <p:spPr>
          <a:xfrm>
            <a:off x="530087" y="865933"/>
            <a:ext cx="108677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石榴，原产于涂林安石国，就是现在的伊朗附近。汉武帝时，使者张骞出使西域，带回来了几颗石榴种子。</a:t>
            </a:r>
            <a:b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因为临潼有温泉，适宜石榴生长，汉武帝就将第一颗石榴种子种在了临潼他的行宫内，这就是最早的临潼石榴，后来才繁殖推广到全国各地。</a:t>
            </a:r>
            <a:b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贵妃亲手种下的石榴</a:t>
            </a:r>
          </a:p>
          <a:p>
            <a:endParaRPr lang="zh-CN" altLang="en-US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转眼又到了唐朝，武则天特别喜欢临潼的石榴，将石榴种满了她的行宫。而杨贵妃更是喜欢石榴，亲手在临潼华清宫栽植了不少石榴。</a:t>
            </a:r>
            <a:b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现在的华清池五间亭前还有一株她亲手种下的石榴树，至今已生长了１２００多年了。</a:t>
            </a:r>
          </a:p>
        </p:txBody>
      </p:sp>
    </p:spTree>
    <p:extLst>
      <p:ext uri="{BB962C8B-B14F-4D97-AF65-F5344CB8AC3E}">
        <p14:creationId xmlns:p14="http://schemas.microsoft.com/office/powerpoint/2010/main" val="192881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07147" y="2458704"/>
            <a:ext cx="1758809" cy="1917046"/>
            <a:chOff x="735046" y="2996952"/>
            <a:chExt cx="1759038" cy="1917046"/>
          </a:xfrm>
        </p:grpSpPr>
        <p:sp>
          <p:nvSpPr>
            <p:cNvPr id="3" name="椭圆 2"/>
            <p:cNvSpPr/>
            <p:nvPr/>
          </p:nvSpPr>
          <p:spPr>
            <a:xfrm>
              <a:off x="1500529" y="2996952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35046" y="3098642"/>
              <a:ext cx="1759038" cy="1815356"/>
              <a:chOff x="735046" y="3098642"/>
              <a:chExt cx="1759038" cy="1815356"/>
            </a:xfrm>
          </p:grpSpPr>
          <p:sp>
            <p:nvSpPr>
              <p:cNvPr id="5" name="任意多边形 9"/>
              <p:cNvSpPr/>
              <p:nvPr/>
            </p:nvSpPr>
            <p:spPr>
              <a:xfrm>
                <a:off x="1001626" y="3098642"/>
                <a:ext cx="1222819" cy="390623"/>
              </a:xfrm>
              <a:custGeom>
                <a:avLst/>
                <a:gdLst>
                  <a:gd name="connsiteX0" fmla="*/ 0 w 1779373"/>
                  <a:gd name="connsiteY0" fmla="*/ 568411 h 568411"/>
                  <a:gd name="connsiteX1" fmla="*/ 864973 w 1779373"/>
                  <a:gd name="connsiteY1" fmla="*/ 0 h 568411"/>
                  <a:gd name="connsiteX2" fmla="*/ 1779373 w 1779373"/>
                  <a:gd name="connsiteY2" fmla="*/ 543698 h 56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9373" h="568411">
                    <a:moveTo>
                      <a:pt x="0" y="568411"/>
                    </a:moveTo>
                    <a:lnTo>
                      <a:pt x="864973" y="0"/>
                    </a:lnTo>
                    <a:lnTo>
                      <a:pt x="1779373" y="543698"/>
                    </a:lnTo>
                  </a:path>
                </a:pathLst>
              </a:custGeom>
              <a:noFill/>
              <a:ln>
                <a:solidFill>
                  <a:srgbClr val="9F6A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" name="矩形 10"/>
              <p:cNvSpPr/>
              <p:nvPr/>
            </p:nvSpPr>
            <p:spPr>
              <a:xfrm>
                <a:off x="735046" y="3453597"/>
                <a:ext cx="1759038" cy="1334706"/>
              </a:xfrm>
              <a:custGeom>
                <a:avLst/>
                <a:gdLst/>
                <a:ahLst/>
                <a:cxnLst/>
                <a:rect l="l" t="t" r="r" b="b"/>
                <a:pathLst>
                  <a:path w="1759038" h="1334706">
                    <a:moveTo>
                      <a:pt x="65637" y="63758"/>
                    </a:moveTo>
                    <a:lnTo>
                      <a:pt x="65637" y="1271391"/>
                    </a:lnTo>
                    <a:lnTo>
                      <a:pt x="1711798" y="1271391"/>
                    </a:lnTo>
                    <a:lnTo>
                      <a:pt x="1711798" y="63758"/>
                    </a:lnTo>
                    <a:close/>
                    <a:moveTo>
                      <a:pt x="0" y="0"/>
                    </a:moveTo>
                    <a:lnTo>
                      <a:pt x="1759038" y="0"/>
                    </a:lnTo>
                    <a:lnTo>
                      <a:pt x="1759038" y="1334706"/>
                    </a:lnTo>
                    <a:lnTo>
                      <a:pt x="0" y="1334706"/>
                    </a:lnTo>
                    <a:close/>
                  </a:path>
                </a:pathLst>
              </a:custGeom>
              <a:solidFill>
                <a:srgbClr val="9F6A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20000"/>
                  </a:lnSpc>
                </a:pPr>
                <a:endParaRPr lang="zh-CN" altLang="en-US" sz="1013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51764" y="3567501"/>
                <a:ext cx="1847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zh-CN" altLang="en-US" sz="12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" name="TextBox 12"/>
              <p:cNvSpPr txBox="1"/>
              <p:nvPr/>
            </p:nvSpPr>
            <p:spPr>
              <a:xfrm>
                <a:off x="799231" y="3621336"/>
                <a:ext cx="16590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古丝绸之路见证了陆上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使者相望于道，商旅不绝于途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的盛况，也见证了海上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舶交海中，不知其数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的繁华</a:t>
                </a:r>
              </a:p>
              <a:p>
                <a:pPr algn="ctr">
                  <a:lnSpc>
                    <a:spcPct val="150000"/>
                  </a:lnSpc>
                </a:pPr>
                <a:endParaRPr lang="zh-CN" altLang="en-US" sz="1200" dirty="0">
                  <a:solidFill>
                    <a:srgbClr val="763E23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153949" y="2188983"/>
            <a:ext cx="1758808" cy="1791351"/>
            <a:chOff x="2782116" y="2727231"/>
            <a:chExt cx="1759038" cy="1791351"/>
          </a:xfrm>
        </p:grpSpPr>
        <p:sp>
          <p:nvSpPr>
            <p:cNvPr id="10" name="任意多边形 18"/>
            <p:cNvSpPr/>
            <p:nvPr/>
          </p:nvSpPr>
          <p:spPr>
            <a:xfrm>
              <a:off x="3048696" y="2828921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47599" y="2727231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0"/>
            <p:cNvSpPr/>
            <p:nvPr/>
          </p:nvSpPr>
          <p:spPr>
            <a:xfrm>
              <a:off x="2782116" y="3183876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37926" y="3289059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22"/>
            <p:cNvSpPr txBox="1"/>
            <p:nvPr/>
          </p:nvSpPr>
          <p:spPr>
            <a:xfrm>
              <a:off x="2860286" y="3358889"/>
              <a:ext cx="16125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在这条大动脉上，资金、技术、人员等生产要素自由流动，商品、资源、成果等实现共享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00754" y="2692508"/>
            <a:ext cx="1758809" cy="1791351"/>
            <a:chOff x="4829186" y="3230756"/>
            <a:chExt cx="1759038" cy="1791351"/>
          </a:xfrm>
        </p:grpSpPr>
        <p:sp>
          <p:nvSpPr>
            <p:cNvPr id="16" name="任意多边形 28"/>
            <p:cNvSpPr/>
            <p:nvPr/>
          </p:nvSpPr>
          <p:spPr>
            <a:xfrm>
              <a:off x="5095766" y="3332446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94669" y="3230756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0"/>
            <p:cNvSpPr/>
            <p:nvPr/>
          </p:nvSpPr>
          <p:spPr>
            <a:xfrm>
              <a:off x="4829186" y="3687401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95326" y="3803409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TextBox 32"/>
            <p:cNvSpPr txBox="1"/>
            <p:nvPr/>
          </p:nvSpPr>
          <p:spPr>
            <a:xfrm>
              <a:off x="5030468" y="3898335"/>
              <a:ext cx="14605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阿拉木图、撒马尔罕、长安等重镇和苏尔港、广州等良港兴旺发达</a:t>
              </a:r>
            </a:p>
            <a:p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47557" y="2025155"/>
            <a:ext cx="1758809" cy="1791351"/>
            <a:chOff x="6876256" y="2563403"/>
            <a:chExt cx="1759038" cy="1791351"/>
          </a:xfrm>
        </p:grpSpPr>
        <p:sp>
          <p:nvSpPr>
            <p:cNvPr id="22" name="任意多边形 38"/>
            <p:cNvSpPr/>
            <p:nvPr/>
          </p:nvSpPr>
          <p:spPr>
            <a:xfrm>
              <a:off x="7142836" y="2665093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641739" y="2563403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10"/>
            <p:cNvSpPr/>
            <p:nvPr/>
          </p:nvSpPr>
          <p:spPr>
            <a:xfrm>
              <a:off x="6876256" y="3020048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271776" y="3146184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42"/>
            <p:cNvSpPr txBox="1"/>
            <p:nvPr/>
          </p:nvSpPr>
          <p:spPr>
            <a:xfrm>
              <a:off x="7160151" y="3279711"/>
              <a:ext cx="13841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罗马、安息、贵霜等古国欣欣向荣，中国汉唐迎来盛世</a:t>
              </a:r>
            </a:p>
            <a:p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7" name="矩形: 圆角 26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互利共赢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83528" y="1453949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互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438095" y="1188126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利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23255" y="1713619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共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547196" y="1065036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赢</a:t>
            </a:r>
          </a:p>
        </p:txBody>
      </p:sp>
    </p:spTree>
    <p:extLst>
      <p:ext uri="{BB962C8B-B14F-4D97-AF65-F5344CB8AC3E}">
        <p14:creationId xmlns:p14="http://schemas.microsoft.com/office/powerpoint/2010/main" val="41579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12263" y="1842762"/>
            <a:ext cx="3387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0041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366739" y="823913"/>
            <a:ext cx="9917112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524484" y="1829994"/>
            <a:ext cx="779448" cy="779448"/>
            <a:chOff x="1524484" y="1829994"/>
            <a:chExt cx="779448" cy="779448"/>
          </a:xfrm>
        </p:grpSpPr>
        <p:sp>
          <p:nvSpPr>
            <p:cNvPr id="15" name="椭圆 14"/>
            <p:cNvSpPr/>
            <p:nvPr/>
          </p:nvSpPr>
          <p:spPr>
            <a:xfrm>
              <a:off x="1524484" y="1829994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16691" y="19273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24484" y="3339479"/>
            <a:ext cx="779448" cy="779448"/>
            <a:chOff x="1524484" y="3339479"/>
            <a:chExt cx="779448" cy="779448"/>
          </a:xfrm>
        </p:grpSpPr>
        <p:sp>
          <p:nvSpPr>
            <p:cNvPr id="14" name="椭圆 13"/>
            <p:cNvSpPr/>
            <p:nvPr/>
          </p:nvSpPr>
          <p:spPr>
            <a:xfrm>
              <a:off x="1524484" y="3339479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16691" y="343681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言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4314825" y="1651075"/>
            <a:ext cx="552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国家主席习近平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出席“一带一路”国际合作高峰论坛开幕式，并发表题为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携手推进“一带一路”建设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的主旨演讲，强调坚持以和平合作、开放包容、互学互鉴、互利共赢为核心的丝路精神，携手推动“一带一路”建设行稳致远，将“一带一路”建成和平、繁荣、开放、创新、文明之路，迈向更加美好的明天。</a:t>
            </a:r>
            <a:endParaRPr lang="zh-CN" altLang="en-US" sz="1600" dirty="0">
              <a:solidFill>
                <a:srgbClr val="F1DC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53685" y="2333624"/>
            <a:ext cx="3920990" cy="523875"/>
            <a:chOff x="6553685" y="2333624"/>
            <a:chExt cx="3920990" cy="523875"/>
          </a:xfrm>
        </p:grpSpPr>
        <p:sp>
          <p:nvSpPr>
            <p:cNvPr id="9" name="矩形: 圆角 8"/>
            <p:cNvSpPr/>
            <p:nvPr/>
          </p:nvSpPr>
          <p:spPr>
            <a:xfrm>
              <a:off x="6553685" y="2333624"/>
              <a:ext cx="3920990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6075" y="2418338"/>
              <a:ext cx="3778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人类文明的宝贵遗产</a:t>
              </a:r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81685" y="2333624"/>
            <a:ext cx="3920990" cy="523875"/>
            <a:chOff x="1981685" y="2333624"/>
            <a:chExt cx="3920990" cy="523875"/>
          </a:xfrm>
        </p:grpSpPr>
        <p:sp>
          <p:nvSpPr>
            <p:cNvPr id="22" name="矩形: 圆角 21"/>
            <p:cNvSpPr/>
            <p:nvPr/>
          </p:nvSpPr>
          <p:spPr>
            <a:xfrm>
              <a:off x="1981685" y="2333624"/>
              <a:ext cx="3920990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24075" y="2418338"/>
              <a:ext cx="2892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 “一带一路”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981683" y="3271838"/>
            <a:ext cx="3920991" cy="523875"/>
            <a:chOff x="1981683" y="3271838"/>
            <a:chExt cx="3920991" cy="523875"/>
          </a:xfrm>
        </p:grpSpPr>
        <p:sp>
          <p:nvSpPr>
            <p:cNvPr id="23" name="矩形: 圆角 22"/>
            <p:cNvSpPr/>
            <p:nvPr/>
          </p:nvSpPr>
          <p:spPr>
            <a:xfrm>
              <a:off x="1981683" y="3271838"/>
              <a:ext cx="3920991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24075" y="3349108"/>
              <a:ext cx="3446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“一带一路”建设成果丰硕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53683" y="3271838"/>
            <a:ext cx="4095267" cy="523875"/>
            <a:chOff x="6553683" y="3271838"/>
            <a:chExt cx="4095267" cy="523875"/>
          </a:xfrm>
        </p:grpSpPr>
        <p:sp>
          <p:nvSpPr>
            <p:cNvPr id="11" name="矩形: 圆角 10"/>
            <p:cNvSpPr/>
            <p:nvPr/>
          </p:nvSpPr>
          <p:spPr>
            <a:xfrm>
              <a:off x="6553683" y="3271838"/>
              <a:ext cx="3920991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6074" y="3349108"/>
              <a:ext cx="395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推动“一带一路”建设行稳致远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53683" y="4210050"/>
            <a:ext cx="3920992" cy="523875"/>
            <a:chOff x="6553683" y="4210050"/>
            <a:chExt cx="3920992" cy="523875"/>
          </a:xfrm>
        </p:grpSpPr>
        <p:sp>
          <p:nvSpPr>
            <p:cNvPr id="18" name="矩形: 圆角 17"/>
            <p:cNvSpPr/>
            <p:nvPr/>
          </p:nvSpPr>
          <p:spPr>
            <a:xfrm>
              <a:off x="6553683" y="4210050"/>
              <a:ext cx="3920992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96074" y="4272627"/>
              <a:ext cx="3677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“一带一路”建设是伟大事业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81683" y="4210050"/>
            <a:ext cx="3920992" cy="523875"/>
            <a:chOff x="1981683" y="4210050"/>
            <a:chExt cx="3920992" cy="523875"/>
          </a:xfrm>
        </p:grpSpPr>
        <p:sp>
          <p:nvSpPr>
            <p:cNvPr id="24" name="矩形: 圆角 23"/>
            <p:cNvSpPr/>
            <p:nvPr/>
          </p:nvSpPr>
          <p:spPr>
            <a:xfrm>
              <a:off x="1981683" y="4210050"/>
              <a:ext cx="3920992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24074" y="4272627"/>
              <a:ext cx="321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“一带一路”发展新机遇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16213" y="1333337"/>
            <a:ext cx="779448" cy="779448"/>
            <a:chOff x="5016213" y="1333337"/>
            <a:chExt cx="779448" cy="779448"/>
          </a:xfrm>
        </p:grpSpPr>
        <p:sp>
          <p:nvSpPr>
            <p:cNvPr id="3" name="椭圆 2"/>
            <p:cNvSpPr/>
            <p:nvPr/>
          </p:nvSpPr>
          <p:spPr>
            <a:xfrm>
              <a:off x="5016213" y="1333337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08419" y="141235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83088" y="1332944"/>
            <a:ext cx="779448" cy="779448"/>
            <a:chOff x="6683088" y="1332944"/>
            <a:chExt cx="779448" cy="779448"/>
          </a:xfrm>
        </p:grpSpPr>
        <p:sp>
          <p:nvSpPr>
            <p:cNvPr id="2" name="椭圆 1"/>
            <p:cNvSpPr/>
            <p:nvPr/>
          </p:nvSpPr>
          <p:spPr>
            <a:xfrm>
              <a:off x="6683088" y="1332944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75294" y="1412354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5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67262" y="1825893"/>
            <a:ext cx="26574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endParaRPr lang="en-US" altLang="zh-CN" sz="32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“一带一路”</a:t>
            </a:r>
          </a:p>
        </p:txBody>
      </p:sp>
    </p:spTree>
    <p:extLst>
      <p:ext uri="{BB962C8B-B14F-4D97-AF65-F5344CB8AC3E}">
        <p14:creationId xmlns:p14="http://schemas.microsoft.com/office/powerpoint/2010/main" val="102834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87459" y="1267251"/>
            <a:ext cx="677108" cy="3800049"/>
            <a:chOff x="387459" y="1267251"/>
            <a:chExt cx="677108" cy="3800049"/>
          </a:xfrm>
        </p:grpSpPr>
        <p:sp>
          <p:nvSpPr>
            <p:cNvPr id="4" name="矩形: 圆角 3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87459" y="1267251"/>
              <a:ext cx="677108" cy="378565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一带一路的思想起源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5509051" y="595475"/>
            <a:ext cx="1475321" cy="1301620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 noChangeArrowheads="1"/>
          </p:cNvSpPr>
          <p:nvPr/>
        </p:nvSpPr>
        <p:spPr bwMode="auto">
          <a:xfrm>
            <a:off x="4075858" y="1874963"/>
            <a:ext cx="1461786" cy="1407646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Freeform 9"/>
          <p:cNvSpPr>
            <a:spLocks noChangeArrowheads="1"/>
          </p:cNvSpPr>
          <p:nvPr/>
        </p:nvSpPr>
        <p:spPr bwMode="auto">
          <a:xfrm>
            <a:off x="4917036" y="3257244"/>
            <a:ext cx="1358017" cy="1484344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6231193" y="3271532"/>
            <a:ext cx="1362529" cy="148434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6954380" y="1874963"/>
            <a:ext cx="1461786" cy="1407646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763E23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00114" y="2077241"/>
            <a:ext cx="2262158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共同建设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“丝绸之路经济带”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的战略倡议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54647" y="2184737"/>
            <a:ext cx="1984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习近平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主席在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哈萨克斯坦纳扎尔巴耶夫大学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发表重要演讲，首次提出了。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763E2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51577" y="1105006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民心相通</a:t>
            </a:r>
          </a:p>
        </p:txBody>
      </p:sp>
      <p:sp>
        <p:nvSpPr>
          <p:cNvPr id="22" name="矩形 21"/>
          <p:cNvSpPr/>
          <p:nvPr/>
        </p:nvSpPr>
        <p:spPr>
          <a:xfrm>
            <a:off x="4578634" y="2113815"/>
            <a:ext cx="716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政策沟通</a:t>
            </a:r>
          </a:p>
        </p:txBody>
      </p:sp>
      <p:sp>
        <p:nvSpPr>
          <p:cNvPr id="23" name="矩形 22"/>
          <p:cNvSpPr/>
          <p:nvPr/>
        </p:nvSpPr>
        <p:spPr>
          <a:xfrm>
            <a:off x="6785543" y="3696077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道路联通</a:t>
            </a:r>
          </a:p>
        </p:txBody>
      </p:sp>
      <p:sp>
        <p:nvSpPr>
          <p:cNvPr id="24" name="矩形 23"/>
          <p:cNvSpPr/>
          <p:nvPr/>
        </p:nvSpPr>
        <p:spPr>
          <a:xfrm>
            <a:off x="5075719" y="3690538"/>
            <a:ext cx="733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贸易畅通</a:t>
            </a:r>
          </a:p>
        </p:txBody>
      </p:sp>
      <p:sp>
        <p:nvSpPr>
          <p:cNvPr id="25" name="矩形 24"/>
          <p:cNvSpPr/>
          <p:nvPr/>
        </p:nvSpPr>
        <p:spPr>
          <a:xfrm>
            <a:off x="7249126" y="2113816"/>
            <a:ext cx="689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货币流通</a:t>
            </a:r>
          </a:p>
        </p:txBody>
      </p:sp>
    </p:spTree>
    <p:extLst>
      <p:ext uri="{BB962C8B-B14F-4D97-AF65-F5344CB8AC3E}">
        <p14:creationId xmlns:p14="http://schemas.microsoft.com/office/powerpoint/2010/main" val="33355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346" y="1333500"/>
            <a:ext cx="677108" cy="3733800"/>
            <a:chOff x="385346" y="1333500"/>
            <a:chExt cx="677108" cy="37338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572051"/>
              <a:ext cx="677108" cy="296491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什么是一带一路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/>
          </a:blip>
          <a:stretch>
            <a:fillRect/>
          </a:stretch>
        </p:blipFill>
        <p:spPr>
          <a:xfrm>
            <a:off x="8297469" y="1724451"/>
            <a:ext cx="4214443" cy="5247849"/>
          </a:xfrm>
          <a:prstGeom prst="rect">
            <a:avLst/>
          </a:prstGeom>
        </p:spPr>
      </p:pic>
      <p:sp>
        <p:nvSpPr>
          <p:cNvPr id="5" name="Freeform 3"/>
          <p:cNvSpPr/>
          <p:nvPr/>
        </p:nvSpPr>
        <p:spPr bwMode="gray">
          <a:xfrm rot="19490962">
            <a:off x="3737764" y="2754394"/>
            <a:ext cx="1549672" cy="1872554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FFCA8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 dirty="0"/>
          </a:p>
        </p:txBody>
      </p:sp>
      <p:sp>
        <p:nvSpPr>
          <p:cNvPr id="6" name="Freeform 4"/>
          <p:cNvSpPr/>
          <p:nvPr/>
        </p:nvSpPr>
        <p:spPr bwMode="gray">
          <a:xfrm rot="19490962" flipH="1" flipV="1">
            <a:off x="6485662" y="1118278"/>
            <a:ext cx="1502207" cy="1815199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9F6A3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4189288" y="1180426"/>
            <a:ext cx="1910814" cy="1910814"/>
          </a:xfrm>
          <a:prstGeom prst="ellipse">
            <a:avLst/>
          </a:prstGeom>
          <a:solidFill>
            <a:srgbClr val="9F6A3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5823486" y="2735265"/>
            <a:ext cx="1910814" cy="1910814"/>
          </a:xfrm>
          <a:prstGeom prst="ellipse">
            <a:avLst/>
          </a:prstGeom>
          <a:solidFill>
            <a:srgbClr val="FFCA8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/>
            <a:r>
              <a:rPr lang="zh-CN" altLang="en-US" sz="2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丝绸之路经济带</a:t>
            </a:r>
          </a:p>
        </p:txBody>
      </p:sp>
      <p:sp>
        <p:nvSpPr>
          <p:cNvPr id="9" name="矩形 8"/>
          <p:cNvSpPr/>
          <p:nvPr/>
        </p:nvSpPr>
        <p:spPr>
          <a:xfrm>
            <a:off x="3959437" y="34119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一带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952" y="18258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一路</a:t>
            </a:r>
            <a:endParaRPr lang="zh-CN" altLang="en-US" sz="2800" dirty="0">
              <a:solidFill>
                <a:srgbClr val="9F6A3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74391" y="1699022"/>
            <a:ext cx="174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世纪海上丝绸之路</a:t>
            </a:r>
          </a:p>
        </p:txBody>
      </p:sp>
    </p:spTree>
    <p:extLst>
      <p:ext uri="{BB962C8B-B14F-4D97-AF65-F5344CB8AC3E}">
        <p14:creationId xmlns:p14="http://schemas.microsoft.com/office/powerpoint/2010/main" val="23230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346" y="1333500"/>
            <a:ext cx="677108" cy="3733800"/>
            <a:chOff x="385346" y="1333500"/>
            <a:chExt cx="677108" cy="37338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572051"/>
              <a:ext cx="677108" cy="296491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什么是一带一路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274391" y="1699022"/>
            <a:ext cx="174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世纪海上丝绸之路</a:t>
            </a:r>
          </a:p>
        </p:txBody>
      </p:sp>
      <p:pic>
        <p:nvPicPr>
          <p:cNvPr id="2050" name="Picture 2" descr="https://timgsa.baidu.com/timg?image&amp;quality=80&amp;size=b9999_10000&amp;sec=1543860137879&amp;di=e5f23fd489a2ebf10cd5c07d2afc9013&amp;imgtype=0&amp;src=http%3A%2F%2Fcdn.huodongxing.com%2Ffile%2F20151030%2F11DB0B2EB70BCF08EE1B36D5AC79DF80B1%2F30502710864107553.jpeg%3Fauth_key%3D1532178411-0-0-012a07f4544dd914c99ed021d27b7ebb">
            <a:extLst>
              <a:ext uri="{FF2B5EF4-FFF2-40B4-BE49-F238E27FC236}">
                <a16:creationId xmlns:a16="http://schemas.microsoft.com/office/drawing/2014/main" id="{2FC3843D-49C8-4EC7-B237-FB32BC024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25" y="284330"/>
            <a:ext cx="7527235" cy="604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13415" y="1579672"/>
            <a:ext cx="35908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是孤立</a:t>
            </a:r>
            <a:endParaRPr lang="en-US" altLang="zh-CN" sz="40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美国的阴谋吗</a:t>
            </a:r>
          </a:p>
        </p:txBody>
      </p:sp>
    </p:spTree>
    <p:extLst>
      <p:ext uri="{BB962C8B-B14F-4D97-AF65-F5344CB8AC3E}">
        <p14:creationId xmlns:p14="http://schemas.microsoft.com/office/powerpoint/2010/main" val="13524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1111</Words>
  <Application>Microsoft Office PowerPoint</Application>
  <PresentationFormat>宽屏</PresentationFormat>
  <Paragraphs>191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一带一路</dc:title>
  <dc:creator>第一PPT</dc:creator>
  <cp:keywords>www.1ppt.com</cp:keywords>
  <dc:description>www.1ppt.com</dc:description>
  <cp:lastModifiedBy>Fei Jiang</cp:lastModifiedBy>
  <cp:revision>504</cp:revision>
  <dcterms:created xsi:type="dcterms:W3CDTF">2017-05-16T05:02:26Z</dcterms:created>
  <dcterms:modified xsi:type="dcterms:W3CDTF">2018-12-07T06:51:12Z</dcterms:modified>
</cp:coreProperties>
</file>