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77" r:id="rId5"/>
    <p:sldId id="285" r:id="rId6"/>
    <p:sldId id="276" r:id="rId7"/>
    <p:sldId id="292" r:id="rId8"/>
    <p:sldId id="280" r:id="rId9"/>
    <p:sldId id="261" r:id="rId10"/>
    <p:sldId id="259" r:id="rId11"/>
    <p:sldId id="267" r:id="rId12"/>
    <p:sldId id="266" r:id="rId13"/>
    <p:sldId id="268" r:id="rId14"/>
    <p:sldId id="269" r:id="rId15"/>
    <p:sldId id="270" r:id="rId16"/>
    <p:sldId id="271" r:id="rId17"/>
    <p:sldId id="264" r:id="rId18"/>
    <p:sldId id="258" r:id="rId19"/>
    <p:sldId id="281" r:id="rId20"/>
    <p:sldId id="282" r:id="rId21"/>
    <p:sldId id="283" r:id="rId22"/>
    <p:sldId id="287" r:id="rId23"/>
    <p:sldId id="286" r:id="rId24"/>
    <p:sldId id="272" r:id="rId25"/>
    <p:sldId id="288" r:id="rId26"/>
    <p:sldId id="293" r:id="rId27"/>
    <p:sldId id="273" r:id="rId28"/>
    <p:sldId id="274" r:id="rId29"/>
    <p:sldId id="275" r:id="rId30"/>
    <p:sldId id="291" r:id="rId31"/>
    <p:sldId id="265" r:id="rId32"/>
    <p:sldId id="289"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850" y="391210"/>
            <a:ext cx="6096000" cy="646331"/>
          </a:xfrm>
          <a:prstGeom prst="rect">
            <a:avLst/>
          </a:prstGeom>
        </p:spPr>
        <p:txBody>
          <a:bodyPr>
            <a:spAutoFit/>
          </a:bodyPr>
          <a:lstStyle/>
          <a:p>
            <a:r>
              <a:rPr lang="en-US" dirty="0"/>
              <a:t>http://finance.jrj.com.cn/2018/08/14104024948941.shtml?from=jrj_z3_ztt</a:t>
            </a:r>
          </a:p>
        </p:txBody>
      </p:sp>
      <p:sp>
        <p:nvSpPr>
          <p:cNvPr id="5" name="矩形 4"/>
          <p:cNvSpPr/>
          <p:nvPr/>
        </p:nvSpPr>
        <p:spPr>
          <a:xfrm>
            <a:off x="704850" y="1286946"/>
            <a:ext cx="4438651" cy="369332"/>
          </a:xfrm>
          <a:prstGeom prst="rect">
            <a:avLst/>
          </a:prstGeom>
        </p:spPr>
        <p:txBody>
          <a:bodyPr wrap="none">
            <a:spAutoFit/>
          </a:bodyPr>
          <a:lstStyle/>
          <a:p>
            <a:r>
              <a:rPr lang="en-US" dirty="0"/>
              <a:t>https://movie.douban.com/review/9592299/</a:t>
            </a:r>
          </a:p>
        </p:txBody>
      </p:sp>
      <p:sp>
        <p:nvSpPr>
          <p:cNvPr id="6" name="矩形 5"/>
          <p:cNvSpPr/>
          <p:nvPr/>
        </p:nvSpPr>
        <p:spPr>
          <a:xfrm>
            <a:off x="704850" y="2029896"/>
            <a:ext cx="4731423" cy="369332"/>
          </a:xfrm>
          <a:prstGeom prst="rect">
            <a:avLst/>
          </a:prstGeom>
        </p:spPr>
        <p:txBody>
          <a:bodyPr wrap="none">
            <a:spAutoFit/>
          </a:bodyPr>
          <a:lstStyle/>
          <a:p>
            <a:r>
              <a:rPr lang="en-US" dirty="0"/>
              <a:t>http://www.anyv.net/index.php/article-2362312</a:t>
            </a:r>
          </a:p>
        </p:txBody>
      </p:sp>
      <p:sp>
        <p:nvSpPr>
          <p:cNvPr id="2" name="矩形 1"/>
          <p:cNvSpPr/>
          <p:nvPr/>
        </p:nvSpPr>
        <p:spPr>
          <a:xfrm>
            <a:off x="704850" y="2588180"/>
            <a:ext cx="4287777" cy="369332"/>
          </a:xfrm>
          <a:prstGeom prst="rect">
            <a:avLst/>
          </a:prstGeom>
        </p:spPr>
        <p:txBody>
          <a:bodyPr wrap="none">
            <a:spAutoFit/>
          </a:bodyPr>
          <a:lstStyle/>
          <a:p>
            <a:r>
              <a:rPr lang="en-US" dirty="0"/>
              <a:t>https://www.jianshu.com/p/35e037b54e21</a:t>
            </a:r>
          </a:p>
        </p:txBody>
      </p:sp>
    </p:spTree>
    <p:extLst>
      <p:ext uri="{BB962C8B-B14F-4D97-AF65-F5344CB8AC3E}">
        <p14:creationId xmlns:p14="http://schemas.microsoft.com/office/powerpoint/2010/main" val="338412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smtClean="0"/>
              <a:t>为什么女婴比男婴少</a:t>
            </a:r>
            <a:endParaRPr lang="zh-CN" altLang="en-US" dirty="0"/>
          </a:p>
        </p:txBody>
      </p:sp>
      <p:sp>
        <p:nvSpPr>
          <p:cNvPr id="9" name="矩形 8"/>
          <p:cNvSpPr/>
          <p:nvPr/>
        </p:nvSpPr>
        <p:spPr>
          <a:xfrm>
            <a:off x="1537648" y="1893206"/>
            <a:ext cx="2723823" cy="369332"/>
          </a:xfrm>
          <a:prstGeom prst="rect">
            <a:avLst/>
          </a:prstGeom>
        </p:spPr>
        <p:txBody>
          <a:bodyPr wrap="none">
            <a:spAutoFit/>
          </a:bodyPr>
          <a:lstStyle/>
          <a:p>
            <a:r>
              <a:rPr lang="en-US" altLang="zh-CN" b="0" i="0" dirty="0" err="1" smtClean="0">
                <a:solidFill>
                  <a:srgbClr val="333333"/>
                </a:solidFill>
                <a:effectLst/>
                <a:latin typeface="arial" panose="020B0604020202020204" pitchFamily="34" charset="0"/>
              </a:rPr>
              <a:t>xy</a:t>
            </a:r>
            <a:r>
              <a:rPr lang="zh-CN" altLang="en-US" b="0" i="0" dirty="0" smtClean="0">
                <a:solidFill>
                  <a:srgbClr val="333333"/>
                </a:solidFill>
                <a:effectLst/>
                <a:latin typeface="arial" panose="020B0604020202020204" pitchFamily="34" charset="0"/>
              </a:rPr>
              <a:t>代表男孩，</a:t>
            </a:r>
            <a:r>
              <a:rPr lang="en-US" altLang="zh-CN" b="0" i="0" dirty="0" smtClean="0">
                <a:solidFill>
                  <a:srgbClr val="333333"/>
                </a:solidFill>
                <a:effectLst/>
                <a:latin typeface="arial" panose="020B0604020202020204" pitchFamily="34" charset="0"/>
              </a:rPr>
              <a:t>xx</a:t>
            </a:r>
            <a:r>
              <a:rPr lang="zh-CN" altLang="en-US" b="0" i="0" dirty="0" smtClean="0">
                <a:solidFill>
                  <a:srgbClr val="333333"/>
                </a:solidFill>
                <a:effectLst/>
                <a:latin typeface="arial" panose="020B0604020202020204" pitchFamily="34" charset="0"/>
              </a:rPr>
              <a:t>代表女孩</a:t>
            </a:r>
            <a:endParaRPr lang="zh-CN" altLang="en-US" dirty="0"/>
          </a:p>
        </p:txBody>
      </p:sp>
    </p:spTree>
    <p:extLst>
      <p:ext uri="{BB962C8B-B14F-4D97-AF65-F5344CB8AC3E}">
        <p14:creationId xmlns:p14="http://schemas.microsoft.com/office/powerpoint/2010/main" val="72552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
        <p:nvSpPr>
          <p:cNvPr id="3" name="矩形 2"/>
          <p:cNvSpPr/>
          <p:nvPr/>
        </p:nvSpPr>
        <p:spPr>
          <a:xfrm>
            <a:off x="555009" y="1979176"/>
            <a:ext cx="11109278" cy="1200329"/>
          </a:xfrm>
          <a:prstGeom prst="rect">
            <a:avLst/>
          </a:prstGeom>
        </p:spPr>
        <p:txBody>
          <a:bodyPr wrap="square">
            <a:spAutoFit/>
          </a:bodyPr>
          <a:lstStyle/>
          <a:p>
            <a:pPr algn="just"/>
            <a:r>
              <a:rPr lang="zh-CN" altLang="en-US"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9988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6" name="矩形 5"/>
          <p:cNvSpPr/>
          <p:nvPr/>
        </p:nvSpPr>
        <p:spPr>
          <a:xfrm>
            <a:off x="673218" y="2331540"/>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7" name="矩形 6"/>
          <p:cNvSpPr/>
          <p:nvPr/>
        </p:nvSpPr>
        <p:spPr>
          <a:xfrm>
            <a:off x="673218" y="3504534"/>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150" y="422281"/>
            <a:ext cx="11136572" cy="1200329"/>
          </a:xfrm>
          <a:prstGeom prst="rect">
            <a:avLst/>
          </a:prstGeom>
        </p:spPr>
        <p:txBody>
          <a:bodyPr wrap="square">
            <a:spAutoFit/>
          </a:bodyPr>
          <a:lstStyle/>
          <a:p>
            <a:r>
              <a:rPr lang="en-US" altLang="zh-CN" dirty="0" smtClean="0"/>
              <a:t>2018</a:t>
            </a:r>
            <a:r>
              <a:rPr lang="zh-CN" altLang="en-US" dirty="0" smtClean="0"/>
              <a:t>年开始，日本的很多国立大学将要面临倒闭危机，这又是为什么呢？首先，现在日本的私立大学，已经有</a:t>
            </a:r>
            <a:r>
              <a:rPr lang="en-US" altLang="zh-CN" dirty="0" smtClean="0"/>
              <a:t>40%</a:t>
            </a:r>
            <a:r>
              <a:rPr lang="zh-CN" altLang="en-US" dirty="0" smtClean="0"/>
              <a:t>是招生不满，由于人口少了，年轻人少了，青少年少了，按照原来人口规模建设起来的那些小学也就招生不足，所以十几二十年前开始，日本许多小学首先开始倒闭，接下来是中学，中学倒闭完了终于轮到了大学。</a:t>
            </a:r>
          </a:p>
        </p:txBody>
      </p:sp>
      <p:sp>
        <p:nvSpPr>
          <p:cNvPr id="8" name="矩形 7"/>
          <p:cNvSpPr/>
          <p:nvPr/>
        </p:nvSpPr>
        <p:spPr>
          <a:xfrm>
            <a:off x="614150" y="1928591"/>
            <a:ext cx="11368584" cy="2862322"/>
          </a:xfrm>
          <a:prstGeom prst="rect">
            <a:avLst/>
          </a:prstGeom>
        </p:spPr>
        <p:txBody>
          <a:bodyPr wrap="square">
            <a:spAutoFit/>
          </a:bodyPr>
          <a:lstStyle/>
          <a:p>
            <a:r>
              <a:rPr lang="zh-CN" altLang="en-US" dirty="0" smtClean="0"/>
              <a:t>到了</a:t>
            </a:r>
            <a:r>
              <a:rPr lang="en-US" altLang="zh-CN" dirty="0" smtClean="0"/>
              <a:t>2019</a:t>
            </a:r>
            <a:r>
              <a:rPr lang="zh-CN" altLang="en-US" dirty="0" smtClean="0"/>
              <a:t>年，</a:t>
            </a:r>
            <a:r>
              <a:rPr lang="zh-CN" altLang="en-US" b="1" dirty="0" smtClean="0"/>
              <a:t>日本的许多基础设施和公共服务将会出现问题。</a:t>
            </a:r>
            <a:r>
              <a:rPr lang="zh-CN" altLang="en-US" dirty="0" smtClean="0"/>
              <a:t>这里所指的基础设施问题是指，因为日本很早迈入发达国家之林，所以它的公路、水电系统、铁路，乃至于高铁网络都铺设得非常早，现在已经到了需要大规模翻新维修的地步，但是谁能来维修它们？年轻劳动力。</a:t>
            </a:r>
          </a:p>
          <a:p>
            <a:r>
              <a:rPr lang="zh-CN" altLang="en-US" dirty="0" smtClean="0"/>
              <a:t>可由于人口缩减，年轻劳动力缺乏怎么办？那就只好增加人力成本，吸引年轻人来修铁路、修马路、修水管。</a:t>
            </a:r>
          </a:p>
          <a:p>
            <a:r>
              <a:rPr lang="zh-CN" altLang="en-US" dirty="0" smtClean="0"/>
              <a:t>日本的自来水事业，这项在日本是半公营、半私营状态的产业，目前就已经出现问题了，正是因为它的维修成本、翻新成本急剧增长，但用水的人却在相应减少。尤其很多乡镇地区，人口已经少到一个程度，他们所缴纳的水费，即使交得再多都已经负担不了维修成本。</a:t>
            </a:r>
          </a:p>
          <a:p>
            <a:r>
              <a:rPr lang="zh-CN" altLang="en-US" dirty="0" smtClean="0"/>
              <a:t>这时候他们只有两种解决之道，第一就是将水费加到天价，那也许勉强应付得过去；否则，就只能停止自来水供应。也就是说，可能到了</a:t>
            </a:r>
            <a:r>
              <a:rPr lang="en-US" altLang="zh-CN" dirty="0" smtClean="0"/>
              <a:t>2019</a:t>
            </a:r>
            <a:r>
              <a:rPr lang="zh-CN" altLang="en-US" dirty="0" smtClean="0"/>
              <a:t>年，我们再去日本，很多农村乡镇地区，也许扭开水龙头就没有水出来了，你能想象那是日本吗？</a:t>
            </a:r>
            <a:endParaRPr lang="zh-CN" altLang="en-US" dirty="0"/>
          </a:p>
        </p:txBody>
      </p:sp>
      <p:sp>
        <p:nvSpPr>
          <p:cNvPr id="9" name="矩形 8"/>
          <p:cNvSpPr/>
          <p:nvPr/>
        </p:nvSpPr>
        <p:spPr>
          <a:xfrm>
            <a:off x="614150" y="5096894"/>
            <a:ext cx="11368584" cy="1477328"/>
          </a:xfrm>
          <a:prstGeom prst="rect">
            <a:avLst/>
          </a:prstGeom>
        </p:spPr>
        <p:txBody>
          <a:bodyPr wrap="square">
            <a:spAutoFit/>
          </a:bodyPr>
          <a:lstStyle/>
          <a:p>
            <a:r>
              <a:rPr lang="zh-CN" altLang="en-US" dirty="0" smtClean="0"/>
              <a:t>而</a:t>
            </a:r>
            <a:r>
              <a:rPr lang="en-US" altLang="zh-CN" dirty="0" smtClean="0"/>
              <a:t>2020</a:t>
            </a:r>
            <a:r>
              <a:rPr lang="zh-CN" altLang="en-US" dirty="0" smtClean="0"/>
              <a:t>年的日本，每两位女性中，就有一个是</a:t>
            </a:r>
            <a:r>
              <a:rPr lang="en-US" altLang="zh-CN" dirty="0" smtClean="0"/>
              <a:t>50</a:t>
            </a:r>
            <a:r>
              <a:rPr lang="zh-CN" altLang="en-US" dirty="0" smtClean="0"/>
              <a:t>岁以上的太太。再往后，</a:t>
            </a:r>
            <a:r>
              <a:rPr lang="en-US" altLang="zh-CN" dirty="0" smtClean="0"/>
              <a:t>2021</a:t>
            </a:r>
            <a:r>
              <a:rPr lang="zh-CN" altLang="en-US" dirty="0" smtClean="0"/>
              <a:t>年，我们再看日本还会出现一个很独特的现象，即将会爆发因为照顾长者而离职的热潮。</a:t>
            </a:r>
          </a:p>
          <a:p>
            <a:r>
              <a:rPr lang="zh-CN" altLang="en-US" dirty="0" smtClean="0"/>
              <a:t>那时许多日本人，由于他们要照顾家里的老人，而要辞职了。河合雅司认为，到</a:t>
            </a:r>
            <a:r>
              <a:rPr lang="en-US" altLang="zh-CN" dirty="0" smtClean="0"/>
              <a:t>2021</a:t>
            </a:r>
            <a:r>
              <a:rPr lang="zh-CN" altLang="en-US" dirty="0" smtClean="0"/>
              <a:t>年不论男女，由于他们的父母年纪实在太大了，他们又找不到合适的保姆或根本请不起保姆，也负担不起养老、安老等等设施，于是只能够自己辞职回家专门照顾年长的父母。</a:t>
            </a:r>
          </a:p>
        </p:txBody>
      </p:sp>
    </p:spTree>
    <p:extLst>
      <p:ext uri="{BB962C8B-B14F-4D97-AF65-F5344CB8AC3E}">
        <p14:creationId xmlns:p14="http://schemas.microsoft.com/office/powerpoint/2010/main" val="38445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3" y="272155"/>
            <a:ext cx="11177516" cy="1477328"/>
          </a:xfrm>
          <a:prstGeom prst="rect">
            <a:avLst/>
          </a:prstGeom>
        </p:spPr>
        <p:txBody>
          <a:bodyPr wrap="square">
            <a:spAutoFit/>
          </a:bodyPr>
          <a:lstStyle/>
          <a:p>
            <a:r>
              <a:rPr lang="zh-CN" altLang="en-US" dirty="0" smtClean="0"/>
              <a:t>到了</a:t>
            </a:r>
            <a:r>
              <a:rPr lang="en-US" altLang="zh-CN" dirty="0" smtClean="0"/>
              <a:t>2024</a:t>
            </a:r>
            <a:r>
              <a:rPr lang="zh-CN" altLang="en-US" dirty="0" smtClean="0"/>
              <a:t>年，日本每三个人里面就有一位将是</a:t>
            </a:r>
            <a:r>
              <a:rPr lang="en-US" altLang="zh-CN" dirty="0" smtClean="0"/>
              <a:t>65</a:t>
            </a:r>
            <a:r>
              <a:rPr lang="zh-CN" altLang="en-US" dirty="0" smtClean="0"/>
              <a:t>岁以上的高龄人士。但不要以为这三分之一的日本人就能风流快活地享受退休生活，有养老、有保险、有福利，另外三分之二的人承担他们的养老成本，这样想你就错了，因为这三分之一的日本国民，他们面对的是老人养老人的情况，比如要照顾同样养去的老伴。</a:t>
            </a:r>
            <a:endParaRPr lang="en-US" altLang="zh-CN" dirty="0" smtClean="0"/>
          </a:p>
          <a:p>
            <a:r>
              <a:rPr lang="zh-CN" altLang="en-US" dirty="0"/>
              <a:t>更麻烦的是，他们的父母可能都已经八九十岁，却仍然健在，也就是说，以后会出现一大批</a:t>
            </a:r>
            <a:r>
              <a:rPr lang="en-US" altLang="zh-CN" dirty="0"/>
              <a:t>60</a:t>
            </a:r>
            <a:r>
              <a:rPr lang="zh-CN" altLang="en-US" dirty="0"/>
              <a:t>多岁的儿女，在照顾</a:t>
            </a:r>
            <a:r>
              <a:rPr lang="en-US" altLang="zh-CN" dirty="0"/>
              <a:t>80</a:t>
            </a:r>
            <a:r>
              <a:rPr lang="zh-CN" altLang="en-US" dirty="0"/>
              <a:t>、</a:t>
            </a:r>
            <a:r>
              <a:rPr lang="en-US" altLang="zh-CN" dirty="0"/>
              <a:t>90</a:t>
            </a:r>
            <a:r>
              <a:rPr lang="zh-CN" altLang="en-US" dirty="0"/>
              <a:t>岁的父母们。</a:t>
            </a:r>
            <a:endParaRPr lang="zh-CN" altLang="en-US" dirty="0" smtClean="0"/>
          </a:p>
        </p:txBody>
      </p:sp>
      <p:sp>
        <p:nvSpPr>
          <p:cNvPr id="4" name="矩形 3"/>
          <p:cNvSpPr/>
          <p:nvPr/>
        </p:nvSpPr>
        <p:spPr>
          <a:xfrm>
            <a:off x="409433" y="1925809"/>
            <a:ext cx="11177516" cy="1754326"/>
          </a:xfrm>
          <a:prstGeom prst="rect">
            <a:avLst/>
          </a:prstGeom>
        </p:spPr>
        <p:txBody>
          <a:bodyPr wrap="square">
            <a:spAutoFit/>
          </a:bodyPr>
          <a:lstStyle/>
          <a:p>
            <a:r>
              <a:rPr lang="zh-CN" altLang="en-US" b="0" i="0" dirty="0" smtClean="0">
                <a:solidFill>
                  <a:srgbClr val="2F2F2F"/>
                </a:solidFill>
                <a:effectLst/>
                <a:latin typeface="-apple-system"/>
              </a:rPr>
              <a:t>而且这样的照顾可能不会持续太久，也没办法维持下去，因为到了</a:t>
            </a:r>
            <a:r>
              <a:rPr lang="en-US" altLang="zh-CN" b="0" i="0" dirty="0" smtClean="0">
                <a:solidFill>
                  <a:srgbClr val="2F2F2F"/>
                </a:solidFill>
                <a:effectLst/>
                <a:latin typeface="-apple-system"/>
              </a:rPr>
              <a:t>2027</a:t>
            </a:r>
            <a:r>
              <a:rPr lang="zh-CN" altLang="en-US" b="0" i="0" dirty="0" smtClean="0">
                <a:solidFill>
                  <a:srgbClr val="2F2F2F"/>
                </a:solidFill>
                <a:effectLst/>
                <a:latin typeface="-apple-system"/>
              </a:rPr>
              <a:t>年，日本的医疗系统也要开始崩溃，因为医护人员不足，但是使用医疗资源的人将越来越多，这其中还面临一个最关键、最紧急的问题，即血库的血液供应量不足。</a:t>
            </a:r>
            <a:endParaRPr lang="en-US" altLang="zh-CN" b="0" i="0" dirty="0" smtClean="0">
              <a:solidFill>
                <a:srgbClr val="2F2F2F"/>
              </a:solidFill>
              <a:effectLst/>
              <a:latin typeface="-apple-system"/>
            </a:endParaRPr>
          </a:p>
          <a:p>
            <a:r>
              <a:rPr lang="zh-CN" altLang="en-US" dirty="0"/>
              <a:t>因为一般而言，主要捐血人群集中在</a:t>
            </a:r>
            <a:r>
              <a:rPr lang="en-US" altLang="zh-CN" dirty="0"/>
              <a:t>16-39</a:t>
            </a:r>
            <a:r>
              <a:rPr lang="zh-CN" altLang="en-US" dirty="0"/>
              <a:t>岁这个年龄层，但由于这批年龄层的人口下降，老人的数字大幅增加，以后谁还能来捐血呢？而我们现在用血输血，血液里有八成在用于医治癌症病人，或用于医治心脏疾病，到时候如果血液用量增加，但是捐血量又不够，就可能出现外科手术用血不足的情况。</a:t>
            </a:r>
          </a:p>
        </p:txBody>
      </p:sp>
      <p:sp>
        <p:nvSpPr>
          <p:cNvPr id="5" name="矩形 4"/>
          <p:cNvSpPr/>
          <p:nvPr/>
        </p:nvSpPr>
        <p:spPr>
          <a:xfrm>
            <a:off x="409433" y="3856461"/>
            <a:ext cx="11177516" cy="646331"/>
          </a:xfrm>
          <a:prstGeom prst="rect">
            <a:avLst/>
          </a:prstGeom>
        </p:spPr>
        <p:txBody>
          <a:bodyPr wrap="square">
            <a:spAutoFit/>
          </a:bodyPr>
          <a:lstStyle/>
          <a:p>
            <a:r>
              <a:rPr lang="zh-CN" altLang="en-US" b="0" i="0" dirty="0" smtClean="0">
                <a:solidFill>
                  <a:srgbClr val="2F2F2F"/>
                </a:solidFill>
                <a:effectLst/>
                <a:latin typeface="-apple-system"/>
              </a:rPr>
              <a:t>到了</a:t>
            </a:r>
            <a:r>
              <a:rPr lang="en-US" altLang="zh-CN" b="0" i="0" dirty="0" smtClean="0">
                <a:solidFill>
                  <a:srgbClr val="2F2F2F"/>
                </a:solidFill>
                <a:effectLst/>
                <a:latin typeface="-apple-system"/>
              </a:rPr>
              <a:t>2030</a:t>
            </a:r>
            <a:r>
              <a:rPr lang="zh-CN" altLang="en-US" b="0" i="0" dirty="0" smtClean="0">
                <a:solidFill>
                  <a:srgbClr val="2F2F2F"/>
                </a:solidFill>
                <a:effectLst/>
                <a:latin typeface="-apple-system"/>
              </a:rPr>
              <a:t>年，由于年轻劳动力不足、同时消费力急剧降缓，日本乡镇中的银行、百货公司、便利店也将会逐步消失。</a:t>
            </a:r>
            <a:endParaRPr lang="zh-CN" altLang="en-US" dirty="0"/>
          </a:p>
        </p:txBody>
      </p:sp>
      <p:sp>
        <p:nvSpPr>
          <p:cNvPr id="6" name="矩形 5"/>
          <p:cNvSpPr/>
          <p:nvPr/>
        </p:nvSpPr>
        <p:spPr>
          <a:xfrm>
            <a:off x="409433" y="4679118"/>
            <a:ext cx="11177516" cy="923330"/>
          </a:xfrm>
          <a:prstGeom prst="rect">
            <a:avLst/>
          </a:prstGeom>
        </p:spPr>
        <p:txBody>
          <a:bodyPr wrap="square">
            <a:spAutoFit/>
          </a:bodyPr>
          <a:lstStyle/>
          <a:p>
            <a:r>
              <a:rPr lang="en-US" altLang="zh-CN" b="0" i="0" dirty="0" smtClean="0">
                <a:solidFill>
                  <a:srgbClr val="2F2F2F"/>
                </a:solidFill>
                <a:effectLst/>
                <a:latin typeface="-apple-system"/>
              </a:rPr>
              <a:t>2033</a:t>
            </a:r>
            <a:r>
              <a:rPr lang="zh-CN" altLang="en-US" b="0" i="0" dirty="0" smtClean="0">
                <a:solidFill>
                  <a:srgbClr val="2F2F2F"/>
                </a:solidFill>
                <a:effectLst/>
                <a:latin typeface="-apple-system"/>
              </a:rPr>
              <a:t>年日本每三户住宅里就有一户是空的，也就是说终于到了一个房子比人还多的地步，这时候房价不仅是低廉，甚至是断崖式下降了。</a:t>
            </a:r>
          </a:p>
          <a:p>
            <a:r>
              <a:rPr lang="zh-CN" altLang="en-US" b="0" i="0" dirty="0" smtClean="0">
                <a:solidFill>
                  <a:srgbClr val="2F2F2F"/>
                </a:solidFill>
                <a:effectLst/>
                <a:latin typeface="-apple-system"/>
              </a:rPr>
              <a:t>苦于房价的我们听了是不是很开心呢？难怪很多人说要移民去日本了。</a:t>
            </a:r>
            <a:endParaRPr lang="zh-CN" altLang="en-US" b="0" i="0" dirty="0">
              <a:solidFill>
                <a:srgbClr val="2F2F2F"/>
              </a:solidFill>
              <a:effectLst/>
              <a:latin typeface="-apple-system"/>
            </a:endParaRPr>
          </a:p>
        </p:txBody>
      </p:sp>
      <p:sp>
        <p:nvSpPr>
          <p:cNvPr id="7" name="矩形 6"/>
          <p:cNvSpPr/>
          <p:nvPr/>
        </p:nvSpPr>
        <p:spPr>
          <a:xfrm>
            <a:off x="409433" y="5690106"/>
            <a:ext cx="11477767" cy="646331"/>
          </a:xfrm>
          <a:prstGeom prst="rect">
            <a:avLst/>
          </a:prstGeom>
        </p:spPr>
        <p:txBody>
          <a:bodyPr wrap="square">
            <a:spAutoFit/>
          </a:bodyPr>
          <a:lstStyle/>
          <a:p>
            <a:r>
              <a:rPr lang="zh-CN" altLang="en-US" b="0" i="0" dirty="0" smtClean="0">
                <a:solidFill>
                  <a:srgbClr val="2F2F2F"/>
                </a:solidFill>
                <a:effectLst/>
                <a:latin typeface="-apple-system"/>
              </a:rPr>
              <a:t>但是假如你移民去的这个国家，是一个扭开水龙头没有水，出了意外没有血输，满街都是老人，如果住的地方还是个乡镇地区，街上还没有商店和任何购物生活的国家，你认为那会是一种什么样的生活呢？</a:t>
            </a:r>
            <a:endParaRPr lang="zh-CN" altLang="en-US" dirty="0"/>
          </a:p>
        </p:txBody>
      </p:sp>
    </p:spTree>
    <p:extLst>
      <p:ext uri="{BB962C8B-B14F-4D97-AF65-F5344CB8AC3E}">
        <p14:creationId xmlns:p14="http://schemas.microsoft.com/office/powerpoint/2010/main" val="135716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0439" y="1528763"/>
            <a:ext cx="11385846" cy="3157419"/>
          </a:xfrm>
          <a:prstGeom prst="rect">
            <a:avLst/>
          </a:prstGeom>
        </p:spPr>
      </p:pic>
    </p:spTree>
    <p:extLst>
      <p:ext uri="{BB962C8B-B14F-4D97-AF65-F5344CB8AC3E}">
        <p14:creationId xmlns:p14="http://schemas.microsoft.com/office/powerpoint/2010/main" val="39766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网友并不买账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73841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Tree>
    <p:extLst>
      <p:ext uri="{BB962C8B-B14F-4D97-AF65-F5344CB8AC3E}">
        <p14:creationId xmlns:p14="http://schemas.microsoft.com/office/powerpoint/2010/main" val="276010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实际情况也不理想</a:t>
            </a:r>
            <a:endParaRPr lang="zh-CN" altLang="en-US" dirty="0"/>
          </a:p>
        </p:txBody>
      </p:sp>
    </p:spTree>
    <p:extLst>
      <p:ext uri="{BB962C8B-B14F-4D97-AF65-F5344CB8AC3E}">
        <p14:creationId xmlns:p14="http://schemas.microsoft.com/office/powerpoint/2010/main" val="377901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566" y="6116122"/>
            <a:ext cx="5763116" cy="369332"/>
          </a:xfrm>
          <a:prstGeom prst="rect">
            <a:avLst/>
          </a:prstGeom>
        </p:spPr>
        <p:txBody>
          <a:bodyPr wrap="non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年中国出生人口</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万人，比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endParaRPr lang="en-US" dirty="0"/>
          </a:p>
        </p:txBody>
      </p:sp>
      <p:pic>
        <p:nvPicPr>
          <p:cNvPr id="3" name="图片 2"/>
          <p:cNvPicPr>
            <a:picLocks noChangeAspect="1"/>
          </p:cNvPicPr>
          <p:nvPr/>
        </p:nvPicPr>
        <p:blipFill>
          <a:blip r:embed="rId2"/>
          <a:stretch>
            <a:fillRect/>
          </a:stretch>
        </p:blipFill>
        <p:spPr>
          <a:xfrm>
            <a:off x="1498677" y="671513"/>
            <a:ext cx="8697676" cy="4757564"/>
          </a:xfrm>
          <a:prstGeom prst="rect">
            <a:avLst/>
          </a:prstGeom>
        </p:spPr>
      </p:pic>
    </p:spTree>
    <p:extLst>
      <p:ext uri="{BB962C8B-B14F-4D97-AF65-F5344CB8AC3E}">
        <p14:creationId xmlns:p14="http://schemas.microsoft.com/office/powerpoint/2010/main" val="405172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p>
        </p:txBody>
      </p:sp>
      <p:sp>
        <p:nvSpPr>
          <p:cNvPr id="3" name="矩形 2"/>
          <p:cNvSpPr/>
          <p:nvPr/>
        </p:nvSpPr>
        <p:spPr>
          <a:xfrm>
            <a:off x="5901899" y="2144197"/>
            <a:ext cx="415498" cy="369332"/>
          </a:xfrm>
          <a:prstGeom prst="rect">
            <a:avLst/>
          </a:prstGeom>
        </p:spPr>
        <p:txBody>
          <a:bodyPr wrap="none">
            <a:spAutoFit/>
          </a:bodyPr>
          <a:lstStyle/>
          <a:p>
            <a:r>
              <a:rPr lang="zh-CN" altLang="en-US" dirty="0" smtClean="0"/>
              <a:t>钱</a:t>
            </a:r>
            <a:endParaRPr lang="en-US" dirty="0"/>
          </a:p>
        </p:txBody>
      </p:sp>
    </p:spTree>
    <p:extLst>
      <p:ext uri="{BB962C8B-B14F-4D97-AF65-F5344CB8AC3E}">
        <p14:creationId xmlns:p14="http://schemas.microsoft.com/office/powerpoint/2010/main" val="409843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139321"/>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对已婚女性来说，你生育的可能性日益增大，企业将有可能在将近一年多的时间内支付工资给女员工，却没有一个能正常工作的员工；对于已经有了一孩的女性来说，那更是成为随时二孩的“定时炸弹”</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4247317"/>
          </a:xfrm>
          <a:prstGeom prst="rect">
            <a:avLst/>
          </a:prstGeom>
        </p:spPr>
        <p:txBody>
          <a:bodyPr wrap="square">
            <a:spAutoFit/>
          </a:bodyPr>
          <a:lstStyle/>
          <a:p>
            <a:pPr algn="just"/>
            <a:r>
              <a:rPr lang="zh-CN" altLang="en-US" dirty="0">
                <a:solidFill>
                  <a:srgbClr val="303030"/>
                </a:solidFill>
                <a:latin typeface="Arial" panose="020B0604020202020204" pitchFamily="34" charset="0"/>
              </a:rPr>
              <a:t>我最近看到招聘网站前程无忧所做的一项调查，该调查显示，二胎政策出台之后，有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全国妇联也做了一次调查，显示有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另一个招聘网站智联招聘网，也曾做过一个调查。调查结果显示，有三成被访女性称，在生育之后她们的薪资下降。这就是我国女性所面临的一个现况。</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这些统计或许也都还不够客观，不够完整，但是我斗胆凭直觉认为，今天中国女性的社会地位，她们的收入状况，实实在在是不如男性的。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sp>
        <p:nvSpPr>
          <p:cNvPr id="3" name="矩形 2"/>
          <p:cNvSpPr/>
          <p:nvPr/>
        </p:nvSpPr>
        <p:spPr>
          <a:xfrm>
            <a:off x="711956" y="1558332"/>
            <a:ext cx="10822675" cy="1569660"/>
          </a:xfrm>
          <a:prstGeom prst="rect">
            <a:avLst/>
          </a:prstGeom>
        </p:spPr>
        <p:txBody>
          <a:bodyPr wrap="square">
            <a:spAutoFit/>
          </a:bodyPr>
          <a:lstStyle/>
          <a:p>
            <a:r>
              <a:rPr lang="zh-CN" altLang="en-US" sz="2400" dirty="0">
                <a:solidFill>
                  <a:srgbClr val="333333"/>
                </a:solidFill>
                <a:latin typeface="arial" panose="020B0604020202020204" pitchFamily="34" charset="0"/>
              </a:rPr>
              <a:t>不可否认，生娃从来都不是私事，家事，而是国事，天下事。</a:t>
            </a:r>
            <a:r>
              <a:rPr lang="zh-CN" altLang="en-US" sz="2400" dirty="0" smtClean="0">
                <a:solidFill>
                  <a:srgbClr val="222222"/>
                </a:solidFill>
                <a:latin typeface="微软雅黑" panose="020B0503020204020204" pitchFamily="34" charset="-122"/>
                <a:ea typeface="微软雅黑" panose="020B0503020204020204" pitchFamily="34" charset="-122"/>
              </a:rPr>
              <a:t>上个世纪</a:t>
            </a:r>
            <a:r>
              <a:rPr lang="en-US" altLang="zh-CN" sz="2400" dirty="0">
                <a:solidFill>
                  <a:srgbClr val="222222"/>
                </a:solidFill>
                <a:latin typeface="微软雅黑" panose="020B0503020204020204" pitchFamily="34" charset="-122"/>
                <a:ea typeface="微软雅黑" panose="020B0503020204020204" pitchFamily="34" charset="-122"/>
              </a:rPr>
              <a:t>80</a:t>
            </a:r>
            <a:r>
              <a:rPr lang="zh-CN" altLang="en-US" sz="2400" dirty="0">
                <a:solidFill>
                  <a:srgbClr val="222222"/>
                </a:solidFill>
                <a:latin typeface="微软雅黑" panose="020B0503020204020204" pitchFamily="34" charset="-122"/>
                <a:ea typeface="微软雅黑" panose="020B0503020204020204" pitchFamily="34" charset="-122"/>
              </a:rPr>
              <a:t>年代，计划生育被列为中国的基本国策，提倡“晚婚、晚育、少生、优生”。计划生育政策实施以来，中国少生了</a:t>
            </a:r>
            <a:r>
              <a:rPr lang="en-US" altLang="zh-CN" sz="2400" dirty="0">
                <a:solidFill>
                  <a:srgbClr val="222222"/>
                </a:solidFill>
                <a:latin typeface="微软雅黑" panose="020B0503020204020204" pitchFamily="34" charset="-122"/>
                <a:ea typeface="微软雅黑" panose="020B0503020204020204" pitchFamily="34" charset="-122"/>
              </a:rPr>
              <a:t>4</a:t>
            </a:r>
            <a:r>
              <a:rPr lang="zh-CN" altLang="en-US" sz="2400" dirty="0">
                <a:solidFill>
                  <a:srgbClr val="222222"/>
                </a:solidFill>
                <a:latin typeface="微软雅黑" panose="020B0503020204020204" pitchFamily="34" charset="-122"/>
                <a:ea typeface="微软雅黑" panose="020B0503020204020204" pitchFamily="34" charset="-122"/>
              </a:rPr>
              <a:t>亿人，有效缓解了人口对资源、环境的压力，有力地促进了经济发展和社会进步。</a:t>
            </a:r>
            <a:endParaRPr lang="en-US" sz="2400" dirty="0"/>
          </a:p>
        </p:txBody>
      </p:sp>
    </p:spTree>
    <p:extLst>
      <p:ext uri="{BB962C8B-B14F-4D97-AF65-F5344CB8AC3E}">
        <p14:creationId xmlns:p14="http://schemas.microsoft.com/office/powerpoint/2010/main" val="317296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7"/>
          <p:cNvSpPr>
            <a:spLocks noGrp="1"/>
          </p:cNvSpPr>
          <p:nvPr>
            <p:ph type="ctrTitle"/>
          </p:nvPr>
        </p:nvSpPr>
        <p:spPr>
          <a:xfrm>
            <a:off x="1537648" y="545910"/>
            <a:ext cx="9144000" cy="1053366"/>
          </a:xfrm>
        </p:spPr>
        <p:txBody>
          <a:bodyPr>
            <a:normAutofit/>
          </a:bodyPr>
          <a:lstStyle/>
          <a:p>
            <a:r>
              <a:rPr lang="zh-CN" altLang="en-US" dirty="0" smtClean="0">
                <a:solidFill>
                  <a:srgbClr val="2F2F2F"/>
                </a:solidFill>
                <a:latin typeface="-apple-system"/>
              </a:rPr>
              <a:t>老龄化</a:t>
            </a:r>
            <a:r>
              <a:rPr lang="zh-CN" altLang="en-US" dirty="0">
                <a:solidFill>
                  <a:srgbClr val="2F2F2F"/>
                </a:solidFill>
                <a:latin typeface="-apple-system"/>
              </a:rPr>
              <a:t>怎么办</a:t>
            </a:r>
            <a:endParaRPr lang="zh-CN" altLang="en-US" dirty="0"/>
          </a:p>
        </p:txBody>
      </p:sp>
      <p:sp>
        <p:nvSpPr>
          <p:cNvPr id="2" name="矩形 1"/>
          <p:cNvSpPr/>
          <p:nvPr/>
        </p:nvSpPr>
        <p:spPr>
          <a:xfrm>
            <a:off x="1890713" y="1599276"/>
            <a:ext cx="6096000" cy="646331"/>
          </a:xfrm>
          <a:prstGeom prst="rect">
            <a:avLst/>
          </a:prstGeom>
        </p:spPr>
        <p:txBody>
          <a:bodyPr>
            <a:spAutoFit/>
          </a:bodyPr>
          <a:lstStyle/>
          <a:p>
            <a:r>
              <a:rPr lang="en-US" altLang="zh-CN" b="1" dirty="0" smtClean="0">
                <a:solidFill>
                  <a:srgbClr val="2F2F2F"/>
                </a:solidFill>
                <a:latin typeface="-apple-system"/>
              </a:rPr>
              <a:t>1</a:t>
            </a:r>
            <a:r>
              <a:rPr lang="en-US" altLang="zh-CN" b="1" dirty="0">
                <a:solidFill>
                  <a:srgbClr val="2F2F2F"/>
                </a:solidFill>
                <a:latin typeface="-apple-system"/>
              </a:rPr>
              <a:t>.</a:t>
            </a:r>
            <a:r>
              <a:rPr lang="zh-CN" altLang="en-US" b="1" dirty="0">
                <a:solidFill>
                  <a:srgbClr val="2F2F2F"/>
                </a:solidFill>
                <a:latin typeface="-apple-system"/>
              </a:rPr>
              <a:t>少持有小城市的房子</a:t>
            </a:r>
            <a:endParaRPr lang="zh-CN" altLang="en-US" dirty="0">
              <a:solidFill>
                <a:srgbClr val="2F2F2F"/>
              </a:solidFill>
              <a:latin typeface="-apple-system"/>
            </a:endParaRPr>
          </a:p>
          <a:p>
            <a:r>
              <a:rPr lang="en-US" altLang="zh-CN" b="1" dirty="0">
                <a:solidFill>
                  <a:srgbClr val="2F2F2F"/>
                </a:solidFill>
                <a:latin typeface="-apple-system"/>
              </a:rPr>
              <a:t>2.</a:t>
            </a:r>
            <a:r>
              <a:rPr lang="zh-CN" altLang="en-US" b="1" dirty="0">
                <a:solidFill>
                  <a:srgbClr val="2F2F2F"/>
                </a:solidFill>
                <a:latin typeface="-apple-system"/>
              </a:rPr>
              <a:t>占好一线城市的坑位</a:t>
            </a:r>
            <a:endParaRPr lang="zh-CN" altLang="en-US" b="0" i="0" dirty="0">
              <a:solidFill>
                <a:srgbClr val="2F2F2F"/>
              </a:solidFill>
              <a:effectLst/>
              <a:latin typeface="-apple-system"/>
            </a:endParaRPr>
          </a:p>
        </p:txBody>
      </p:sp>
    </p:spTree>
    <p:extLst>
      <p:ext uri="{BB962C8B-B14F-4D97-AF65-F5344CB8AC3E}">
        <p14:creationId xmlns:p14="http://schemas.microsoft.com/office/powerpoint/2010/main" val="1359889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34" y="571500"/>
            <a:ext cx="6229827" cy="5886450"/>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057795" cy="400110"/>
          </a:xfrm>
          <a:prstGeom prst="rect">
            <a:avLst/>
          </a:prstGeom>
        </p:spPr>
        <p:txBody>
          <a:bodyPr wrap="none">
            <a:spAutoFit/>
          </a:bodyPr>
          <a:lstStyle/>
          <a:p>
            <a:r>
              <a:rPr lang="zh-CN" altLang="en-US" sz="2000" b="1" dirty="0">
                <a:solidFill>
                  <a:srgbClr val="333333"/>
                </a:solidFill>
                <a:latin typeface="-apple-system-font"/>
              </a:rPr>
              <a:t>打出来、流出来、堕出来，就是不能生下来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鼓励二胎</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58332"/>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4" y="319086"/>
            <a:ext cx="6488113" cy="43291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248525" y="1467992"/>
            <a:ext cx="6096000" cy="2031325"/>
          </a:xfrm>
          <a:prstGeom prst="rect">
            <a:avLst/>
          </a:prstGeom>
        </p:spPr>
        <p:txBody>
          <a:bodyPr>
            <a:spAutoFit/>
          </a:bodyPr>
          <a:lstStyle/>
          <a:p>
            <a:r>
              <a:rPr lang="en-US" altLang="zh-CN" dirty="0">
                <a:solidFill>
                  <a:srgbClr val="333333"/>
                </a:solidFill>
                <a:latin typeface="Helvetica Neue"/>
              </a:rPr>
              <a:t>1.</a:t>
            </a:r>
            <a:r>
              <a:rPr lang="zh-CN" altLang="en-US" dirty="0">
                <a:solidFill>
                  <a:srgbClr val="333333"/>
                </a:solidFill>
                <a:latin typeface="Helvetica Neue"/>
              </a:rPr>
              <a:t>怀上来生出来养起来，就是不能打下来。</a:t>
            </a:r>
            <a:r>
              <a:rPr lang="zh-CN" altLang="en-US" dirty="0"/>
              <a:t/>
            </a:r>
            <a:br>
              <a:rPr lang="zh-CN" altLang="en-US" dirty="0"/>
            </a:br>
            <a:r>
              <a:rPr lang="en-US" altLang="zh-CN" dirty="0">
                <a:solidFill>
                  <a:srgbClr val="333333"/>
                </a:solidFill>
                <a:latin typeface="Helvetica Neue"/>
              </a:rPr>
              <a:t>2.</a:t>
            </a:r>
            <a:r>
              <a:rPr lang="zh-CN" altLang="en-US" dirty="0">
                <a:solidFill>
                  <a:srgbClr val="333333"/>
                </a:solidFill>
                <a:latin typeface="Helvetica Neue"/>
              </a:rPr>
              <a:t>经济搞上去，人口跟上来。</a:t>
            </a:r>
            <a:r>
              <a:rPr lang="zh-CN" altLang="en-US" dirty="0"/>
              <a:t/>
            </a:r>
            <a:br>
              <a:rPr lang="zh-CN" altLang="en-US" dirty="0"/>
            </a:br>
            <a:r>
              <a:rPr lang="en-US" altLang="zh-CN" dirty="0">
                <a:solidFill>
                  <a:srgbClr val="333333"/>
                </a:solidFill>
                <a:latin typeface="Helvetica Neue"/>
              </a:rPr>
              <a:t>3.</a:t>
            </a:r>
            <a:r>
              <a:rPr lang="zh-CN" altLang="en-US" dirty="0">
                <a:solidFill>
                  <a:srgbClr val="333333"/>
                </a:solidFill>
                <a:latin typeface="Helvetica Neue"/>
              </a:rPr>
              <a:t>二胎奖，一胎罚，丁克不育都该抓。</a:t>
            </a:r>
            <a:r>
              <a:rPr lang="zh-CN" altLang="en-US" dirty="0"/>
              <a:t/>
            </a:r>
            <a:br>
              <a:rPr lang="zh-CN" altLang="en-US" dirty="0"/>
            </a:br>
            <a:r>
              <a:rPr lang="en-US" altLang="zh-CN" dirty="0">
                <a:solidFill>
                  <a:srgbClr val="333333"/>
                </a:solidFill>
                <a:latin typeface="Helvetica Neue"/>
              </a:rPr>
              <a:t>4.</a:t>
            </a:r>
            <a:r>
              <a:rPr lang="zh-CN" altLang="en-US" dirty="0">
                <a:solidFill>
                  <a:srgbClr val="333333"/>
                </a:solidFill>
                <a:latin typeface="Helvetica Neue"/>
              </a:rPr>
              <a:t>该生不生，后悔一生。该养不养，老无所养。</a:t>
            </a:r>
            <a:r>
              <a:rPr lang="zh-CN" altLang="en-US" dirty="0"/>
              <a:t/>
            </a:r>
            <a:br>
              <a:rPr lang="zh-CN" altLang="en-US" dirty="0"/>
            </a:br>
            <a:r>
              <a:rPr lang="en-US" altLang="zh-CN" dirty="0">
                <a:solidFill>
                  <a:srgbClr val="333333"/>
                </a:solidFill>
                <a:latin typeface="Helvetica Neue"/>
              </a:rPr>
              <a:t>5.</a:t>
            </a:r>
            <a:r>
              <a:rPr lang="zh-CN" altLang="en-US" dirty="0">
                <a:solidFill>
                  <a:srgbClr val="333333"/>
                </a:solidFill>
                <a:latin typeface="Helvetica Neue"/>
              </a:rPr>
              <a:t>生男生女都一样，不然儿子没对象。</a:t>
            </a:r>
            <a:r>
              <a:rPr lang="zh-CN" altLang="en-US" dirty="0"/>
              <a:t/>
            </a:r>
            <a:br>
              <a:rPr lang="zh-CN" altLang="en-US" dirty="0"/>
            </a:br>
            <a:r>
              <a:rPr lang="en-US" altLang="zh-CN" dirty="0">
                <a:solidFill>
                  <a:srgbClr val="333333"/>
                </a:solidFill>
                <a:latin typeface="Helvetica Neue"/>
              </a:rPr>
              <a:t>6.</a:t>
            </a:r>
            <a:r>
              <a:rPr lang="zh-CN" altLang="en-US" dirty="0">
                <a:solidFill>
                  <a:srgbClr val="333333"/>
                </a:solidFill>
                <a:latin typeface="Helvetica Neue"/>
              </a:rPr>
              <a:t>一人拒绝多生，全村人工受精。</a:t>
            </a:r>
            <a:r>
              <a:rPr lang="zh-CN" altLang="en-US" dirty="0"/>
              <a:t/>
            </a:r>
            <a:br>
              <a:rPr lang="zh-CN" altLang="en-US" dirty="0"/>
            </a:br>
            <a:r>
              <a:rPr lang="en-US" altLang="zh-CN" dirty="0">
                <a:solidFill>
                  <a:srgbClr val="333333"/>
                </a:solidFill>
                <a:latin typeface="Helvetica Neue"/>
              </a:rPr>
              <a:t>7.</a:t>
            </a:r>
            <a:r>
              <a:rPr lang="zh-CN" altLang="en-US" dirty="0">
                <a:solidFill>
                  <a:srgbClr val="333333"/>
                </a:solidFill>
                <a:latin typeface="Helvetica Neue"/>
              </a:rPr>
              <a:t>农村要想富，多生孩子常种树。</a:t>
            </a:r>
            <a:endParaRPr lang="en-US" dirty="0"/>
          </a:p>
        </p:txBody>
      </p:sp>
    </p:spTree>
    <p:extLst>
      <p:ext uri="{BB962C8B-B14F-4D97-AF65-F5344CB8AC3E}">
        <p14:creationId xmlns:p14="http://schemas.microsoft.com/office/powerpoint/2010/main" val="26834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为什么要放开二胎</a:t>
            </a:r>
            <a:endParaRPr lang="zh-CN" altLang="en-US" dirty="0"/>
          </a:p>
        </p:txBody>
      </p:sp>
      <p:sp>
        <p:nvSpPr>
          <p:cNvPr id="4" name="矩形 3"/>
          <p:cNvSpPr/>
          <p:nvPr/>
        </p:nvSpPr>
        <p:spPr>
          <a:xfrm>
            <a:off x="1551295" y="1679139"/>
            <a:ext cx="9907280" cy="1477328"/>
          </a:xfrm>
          <a:prstGeom prst="rect">
            <a:avLst/>
          </a:prstGeom>
        </p:spPr>
        <p:txBody>
          <a:bodyPr wrap="square">
            <a:spAutoFit/>
          </a:bodyPr>
          <a:lstStyle/>
          <a:p>
            <a:r>
              <a:rPr lang="en-US" dirty="0"/>
              <a:t>从计划生育到全面放开二胎，为什么会有这样大的转变，因为我们意识到，人口过多不是问题，人口减少才是问题。人民日报发表的一篇名为《生娃是家事也是国事》的文章，就是鼓励大家为国生娃的。文章的中心思想就是，低出生率对经济社会的影响开始不断显现。中国的人口红利基本已经用完，老龄化加剧，用工成本上升，社会保障压力大……</a:t>
            </a:r>
            <a:r>
              <a:rPr lang="en-US" dirty="0" err="1"/>
              <a:t>要解决这些问题，不能仅仅靠家庭自觉，还应该制定更为完整的体制机制</a:t>
            </a:r>
            <a:r>
              <a:rPr lang="en-US" dirty="0"/>
              <a:t>。 </a:t>
            </a:r>
            <a:r>
              <a:rPr lang="en-US" dirty="0" err="1"/>
              <a:t>说白了，生娃不只是家庭自己的事，也是国家大事</a:t>
            </a:r>
            <a:r>
              <a:rPr lang="en-US" dirty="0"/>
              <a:t>。</a:t>
            </a:r>
          </a:p>
        </p:txBody>
      </p:sp>
    </p:spTree>
    <p:extLst>
      <p:ext uri="{BB962C8B-B14F-4D97-AF65-F5344CB8AC3E}">
        <p14:creationId xmlns:p14="http://schemas.microsoft.com/office/powerpoint/2010/main" val="408677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1916" y="555725"/>
            <a:ext cx="1811714" cy="369332"/>
          </a:xfrm>
          <a:prstGeom prst="rect">
            <a:avLst/>
          </a:prstGeom>
        </p:spPr>
        <p:txBody>
          <a:bodyPr wrap="none">
            <a:spAutoFit/>
          </a:bodyPr>
          <a:lstStyle/>
          <a:p>
            <a:r>
              <a:rPr lang="zh-CN" altLang="en-US" b="1" i="0" dirty="0" smtClean="0">
                <a:solidFill>
                  <a:srgbClr val="AB1942"/>
                </a:solidFill>
                <a:effectLst/>
                <a:latin typeface="-apple-system-font"/>
              </a:rPr>
              <a:t>「总和生育率」</a:t>
            </a:r>
            <a:endParaRPr lang="zh-CN" altLang="en-US" dirty="0"/>
          </a:p>
        </p:txBody>
      </p:sp>
      <p:sp>
        <p:nvSpPr>
          <p:cNvPr id="8" name="矩形 7"/>
          <p:cNvSpPr/>
          <p:nvPr/>
        </p:nvSpPr>
        <p:spPr>
          <a:xfrm>
            <a:off x="932597" y="925057"/>
            <a:ext cx="10668000" cy="646331"/>
          </a:xfrm>
          <a:prstGeom prst="rect">
            <a:avLst/>
          </a:prstGeom>
        </p:spPr>
        <p:txBody>
          <a:bodyPr wrap="square">
            <a:spAutoFit/>
          </a:bodyPr>
          <a:lstStyle/>
          <a:p>
            <a:r>
              <a:rPr lang="zh-CN" altLang="en-US" b="0" i="0" dirty="0" smtClean="0">
                <a:solidFill>
                  <a:srgbClr val="333333"/>
                </a:solidFill>
                <a:effectLst/>
                <a:latin typeface="-apple-system-font"/>
              </a:rPr>
              <a:t>我们假设现在有一对夫妻，假设这对夫妻这一整代人的人口，是一张纸。假如这一代的夫妇们，他们都只生一个孩子的话，到了下一代人口就自然减少一半，就像这张纸对折一半一样。</a:t>
            </a:r>
            <a:endParaRPr lang="zh-CN" altLang="en-US" dirty="0"/>
          </a:p>
        </p:txBody>
      </p:sp>
      <p:sp>
        <p:nvSpPr>
          <p:cNvPr id="9" name="矩形 8"/>
          <p:cNvSpPr/>
          <p:nvPr/>
        </p:nvSpPr>
        <p:spPr>
          <a:xfrm>
            <a:off x="932597" y="1571388"/>
            <a:ext cx="10454185" cy="1477328"/>
          </a:xfrm>
          <a:prstGeom prst="rect">
            <a:avLst/>
          </a:prstGeom>
        </p:spPr>
        <p:txBody>
          <a:bodyPr wrap="square">
            <a:spAutoFit/>
          </a:bodyPr>
          <a:lstStyle/>
          <a:p>
            <a:pPr algn="just"/>
            <a:r>
              <a:rPr lang="zh-CN" altLang="en-US" b="0" i="0" dirty="0" smtClean="0">
                <a:solidFill>
                  <a:srgbClr val="333333"/>
                </a:solidFill>
                <a:effectLst/>
                <a:latin typeface="-apple-system-font"/>
              </a:rPr>
              <a:t>如果他们的子女也是只生一个孩子，这张纸就再对折一半。如此，也就是说到了他们孙子那一辈的时候，这张纸的人口就已经减少到只剩原来那一张纸的四分之一的面积了。</a:t>
            </a:r>
          </a:p>
          <a:p>
            <a:pPr algn="just"/>
            <a:r>
              <a:rPr lang="zh-CN" altLang="en-US" b="0" i="0" dirty="0" smtClean="0">
                <a:solidFill>
                  <a:srgbClr val="333333"/>
                </a:solidFill>
                <a:effectLst/>
                <a:latin typeface="-apple-system-font"/>
              </a:rPr>
              <a:t>总和生育率，指的就是一个能生育的女子，她平均一个人生育子女的数量。假如她只生一个小孩，就会出现刚才我们所说的那个结果。</a:t>
            </a:r>
            <a:r>
              <a:rPr lang="zh-CN" altLang="en-US" b="1" i="0" dirty="0" smtClean="0">
                <a:solidFill>
                  <a:srgbClr val="333333"/>
                </a:solidFill>
                <a:effectLst/>
                <a:latin typeface="-apple-system-font"/>
              </a:rPr>
              <a:t>如果是这样的结果，这个国家或这个地区，就没办法完成一个完整的世代更替。</a:t>
            </a:r>
            <a:endParaRPr lang="zh-CN" altLang="en-US" b="0" i="0" dirty="0">
              <a:solidFill>
                <a:srgbClr val="333333"/>
              </a:solidFill>
              <a:effectLst/>
              <a:latin typeface="-apple-system-font"/>
            </a:endParaRPr>
          </a:p>
        </p:txBody>
      </p:sp>
      <p:sp>
        <p:nvSpPr>
          <p:cNvPr id="10" name="矩形 9"/>
          <p:cNvSpPr/>
          <p:nvPr/>
        </p:nvSpPr>
        <p:spPr>
          <a:xfrm>
            <a:off x="781916" y="3222770"/>
            <a:ext cx="8319906" cy="369332"/>
          </a:xfrm>
          <a:prstGeom prst="rect">
            <a:avLst/>
          </a:prstGeom>
        </p:spPr>
        <p:txBody>
          <a:bodyPr wrap="none">
            <a:spAutoFit/>
          </a:bodyPr>
          <a:lstStyle/>
          <a:p>
            <a:r>
              <a:rPr lang="zh-CN" altLang="en-US" b="1" i="0" dirty="0" smtClean="0">
                <a:solidFill>
                  <a:srgbClr val="AB1942"/>
                </a:solidFill>
                <a:effectLst/>
                <a:latin typeface="-apple-system-font"/>
              </a:rPr>
              <a:t>「世代更替」</a:t>
            </a:r>
            <a:r>
              <a:rPr lang="zh-CN" altLang="en-US" b="1" dirty="0"/>
              <a:t>父母这代人的人口数量是</a:t>
            </a:r>
            <a:r>
              <a:rPr lang="zh-CN" altLang="en-US" b="1" dirty="0" smtClean="0"/>
              <a:t>多少，到</a:t>
            </a:r>
            <a:r>
              <a:rPr lang="zh-CN" altLang="en-US" b="1" dirty="0"/>
              <a:t>了子女那一代仍然维持相同</a:t>
            </a:r>
            <a:r>
              <a:rPr lang="zh-CN" altLang="en-US" b="1" dirty="0" smtClean="0"/>
              <a:t>水平</a:t>
            </a:r>
            <a:endParaRPr lang="zh-CN" altLang="en-US" dirty="0"/>
          </a:p>
        </p:txBody>
      </p:sp>
      <p:sp>
        <p:nvSpPr>
          <p:cNvPr id="11" name="矩形 10"/>
          <p:cNvSpPr/>
          <p:nvPr/>
        </p:nvSpPr>
        <p:spPr>
          <a:xfrm>
            <a:off x="932597" y="3690540"/>
            <a:ext cx="10454185" cy="369332"/>
          </a:xfrm>
          <a:prstGeom prst="rect">
            <a:avLst/>
          </a:prstGeom>
        </p:spPr>
        <p:txBody>
          <a:bodyPr wrap="square">
            <a:spAutoFit/>
          </a:bodyPr>
          <a:lstStyle/>
          <a:p>
            <a:r>
              <a:rPr lang="zh-CN" altLang="en-US" b="0" i="0" dirty="0" smtClean="0">
                <a:solidFill>
                  <a:srgbClr val="333333"/>
                </a:solidFill>
                <a:effectLst/>
                <a:latin typeface="-apple-system-font"/>
              </a:rPr>
              <a:t>如果大家都只生一个孩子，那么下一代的人口可能只有现在的一半，甚至更少。</a:t>
            </a:r>
            <a:endParaRPr lang="zh-CN" altLang="en-US" dirty="0"/>
          </a:p>
        </p:txBody>
      </p:sp>
      <p:sp>
        <p:nvSpPr>
          <p:cNvPr id="13" name="矩形 12"/>
          <p:cNvSpPr/>
          <p:nvPr/>
        </p:nvSpPr>
        <p:spPr>
          <a:xfrm>
            <a:off x="932597" y="4193866"/>
            <a:ext cx="10790830" cy="1754326"/>
          </a:xfrm>
          <a:prstGeom prst="rect">
            <a:avLst/>
          </a:prstGeom>
        </p:spPr>
        <p:txBody>
          <a:bodyPr wrap="square">
            <a:spAutoFit/>
          </a:bodyPr>
          <a:lstStyle/>
          <a:p>
            <a:pPr algn="just"/>
            <a:r>
              <a:rPr lang="zh-CN" altLang="en-US" b="0" i="0" dirty="0" smtClean="0">
                <a:solidFill>
                  <a:srgbClr val="333333"/>
                </a:solidFill>
                <a:effectLst/>
                <a:latin typeface="-apple-system-font"/>
              </a:rPr>
              <a:t>那这是否表示大家都生两个小孩就会变好呢？也不对。因为在大部分国家，女婴出生的数字会比男婴更少。</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同时，我们还要考虑这些女婴她是否都很健康，是否能无病、无痛、无意外地顺利长大到可生育的年龄，然后她还能够生育小孩。但是万一中间出了什么闪失、意外，她没能活到生育年龄，那该怎么办？</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因此，依据人口学家的说法，要完整世代更替，一个女性至少需要生育</a:t>
            </a:r>
            <a:r>
              <a:rPr lang="en-US" altLang="zh-CN" b="0" i="0" dirty="0" smtClean="0">
                <a:solidFill>
                  <a:srgbClr val="333333"/>
                </a:solidFill>
                <a:effectLst/>
                <a:latin typeface="-apple-system-font"/>
              </a:rPr>
              <a:t>2.1</a:t>
            </a:r>
            <a:r>
              <a:rPr lang="zh-CN" altLang="en-US" b="0" i="0" dirty="0" smtClean="0">
                <a:solidFill>
                  <a:srgbClr val="333333"/>
                </a:solidFill>
                <a:effectLst/>
                <a:latin typeface="-apple-system-font"/>
              </a:rPr>
              <a:t>个小孩，才够保险。</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319616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2840</Words>
  <Application>Microsoft Office PowerPoint</Application>
  <PresentationFormat>宽屏</PresentationFormat>
  <Paragraphs>102</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-apple-system-font</vt:lpstr>
      <vt:lpstr>Helvetica Neue</vt:lpstr>
      <vt:lpstr>宋体</vt:lpstr>
      <vt:lpstr>微软雅黑</vt:lpstr>
      <vt:lpstr>Arial</vt:lpstr>
      <vt:lpstr>Arial</vt:lpstr>
      <vt:lpstr>Calibri</vt:lpstr>
      <vt:lpstr>Calibri Light</vt:lpstr>
      <vt:lpstr>Helvetica</vt:lpstr>
      <vt:lpstr>Office 主题</vt:lpstr>
      <vt:lpstr>PowerPoint 演示文稿</vt:lpstr>
      <vt:lpstr>生娃是国家大事</vt:lpstr>
      <vt:lpstr>计划生育</vt:lpstr>
      <vt:lpstr>计划生育</vt:lpstr>
      <vt:lpstr>PowerPoint 演示文稿</vt:lpstr>
      <vt:lpstr>鼓励二胎</vt:lpstr>
      <vt:lpstr>PowerPoint 演示文稿</vt:lpstr>
      <vt:lpstr>为什么要放开二胎</vt:lpstr>
      <vt:lpstr>PowerPoint 演示文稿</vt:lpstr>
      <vt:lpstr>为什么女婴比男婴少</vt:lpstr>
      <vt:lpstr>日本人口老龄化的预言</vt:lpstr>
      <vt:lpstr>《未来年表》</vt:lpstr>
      <vt:lpstr>PowerPoint 演示文稿</vt:lpstr>
      <vt:lpstr>PowerPoint 演示文稿</vt:lpstr>
      <vt:lpstr>人口老龄化带来的危害</vt:lpstr>
      <vt:lpstr>这是日本才会有的问题吗</vt:lpstr>
      <vt:lpstr>PowerPoint 演示文稿</vt:lpstr>
      <vt:lpstr>PowerPoint 演示文稿</vt:lpstr>
      <vt:lpstr>网友并不买账</vt:lpstr>
      <vt:lpstr>PowerPoint 演示文稿</vt:lpstr>
      <vt:lpstr>PowerPoint 演示文稿</vt:lpstr>
      <vt:lpstr>实际情况也不理想</vt:lpstr>
      <vt:lpstr>PowerPoint 演示文稿</vt:lpstr>
      <vt:lpstr>为什么不愿意生</vt:lpstr>
      <vt:lpstr>PowerPoint 演示文稿</vt:lpstr>
      <vt:lpstr>PowerPoint 演示文稿</vt:lpstr>
      <vt:lpstr>如何解决生孩子的问题</vt:lpstr>
      <vt:lpstr>《人口问题的危机》</vt:lpstr>
      <vt:lpstr>《人口问题的危机》</vt:lpstr>
      <vt:lpstr>老龄化怎么办</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Windows 用户</cp:lastModifiedBy>
  <cp:revision>149</cp:revision>
  <dcterms:created xsi:type="dcterms:W3CDTF">2018-10-08T11:58:52Z</dcterms:created>
  <dcterms:modified xsi:type="dcterms:W3CDTF">2018-10-10T13:22:50Z</dcterms:modified>
</cp:coreProperties>
</file>