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85" r:id="rId4"/>
    <p:sldId id="276" r:id="rId5"/>
    <p:sldId id="292" r:id="rId6"/>
    <p:sldId id="280" r:id="rId7"/>
    <p:sldId id="294" r:id="rId8"/>
    <p:sldId id="295" r:id="rId9"/>
    <p:sldId id="267" r:id="rId10"/>
    <p:sldId id="266" r:id="rId11"/>
    <p:sldId id="270" r:id="rId12"/>
    <p:sldId id="271" r:id="rId13"/>
    <p:sldId id="264" r:id="rId14"/>
    <p:sldId id="258" r:id="rId15"/>
    <p:sldId id="281" r:id="rId16"/>
    <p:sldId id="282" r:id="rId17"/>
    <p:sldId id="283" r:id="rId18"/>
    <p:sldId id="287" r:id="rId19"/>
    <p:sldId id="286" r:id="rId20"/>
    <p:sldId id="272" r:id="rId21"/>
    <p:sldId id="288" r:id="rId22"/>
    <p:sldId id="293" r:id="rId23"/>
    <p:sldId id="273" r:id="rId24"/>
    <p:sldId id="274" r:id="rId25"/>
    <p:sldId id="275" r:id="rId26"/>
    <p:sldId id="291" r:id="rId27"/>
    <p:sldId id="265" r:id="rId28"/>
    <p:sldId id="289" r:id="rId29"/>
    <p:sldId id="290"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11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321373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3998069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330178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543368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4015359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603846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15501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103421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622796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09841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7D41BE-715C-476B-80D2-BB2B966BF1A8}"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1097866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D41BE-715C-476B-80D2-BB2B966BF1A8}" type="datetimeFigureOut">
              <a:rPr lang="zh-CN" altLang="en-US" smtClean="0"/>
              <a:t>2018/10/10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3FA40-2168-407C-9E94-98C64F72BA4E}" type="slidenum">
              <a:rPr lang="zh-CN" altLang="en-US" smtClean="0"/>
              <a:t>‹#›</a:t>
            </a:fld>
            <a:endParaRPr lang="zh-CN" altLang="en-US"/>
          </a:p>
        </p:txBody>
      </p:sp>
    </p:spTree>
    <p:extLst>
      <p:ext uri="{BB962C8B-B14F-4D97-AF65-F5344CB8AC3E}">
        <p14:creationId xmlns:p14="http://schemas.microsoft.com/office/powerpoint/2010/main" val="2702492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95450" y="714374"/>
            <a:ext cx="9144000" cy="1095375"/>
          </a:xfrm>
        </p:spPr>
        <p:txBody>
          <a:bodyPr/>
          <a:lstStyle/>
          <a:p>
            <a:r>
              <a:rPr lang="zh-CN" altLang="en-US" dirty="0"/>
              <a:t>生</a:t>
            </a:r>
            <a:r>
              <a:rPr lang="zh-CN" altLang="en-US" dirty="0" smtClean="0"/>
              <a:t>娃是国家大事</a:t>
            </a:r>
            <a:endParaRPr lang="zh-CN" altLang="en-US" dirty="0"/>
          </a:p>
        </p:txBody>
      </p:sp>
    </p:spTree>
    <p:extLst>
      <p:ext uri="{BB962C8B-B14F-4D97-AF65-F5344CB8AC3E}">
        <p14:creationId xmlns:p14="http://schemas.microsoft.com/office/powerpoint/2010/main" val="2760107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1295" y="477671"/>
            <a:ext cx="9144000" cy="1080661"/>
          </a:xfrm>
        </p:spPr>
        <p:txBody>
          <a:bodyPr/>
          <a:lstStyle/>
          <a:p>
            <a:r>
              <a:rPr lang="en-US" altLang="zh-CN" dirty="0"/>
              <a:t>《</a:t>
            </a:r>
            <a:r>
              <a:rPr lang="zh-CN" altLang="en-US" dirty="0"/>
              <a:t>未来年表</a:t>
            </a:r>
            <a:r>
              <a:rPr lang="en-US" altLang="zh-CN" dirty="0"/>
              <a:t>》</a:t>
            </a:r>
            <a:endParaRPr lang="zh-CN" altLang="en-US" dirty="0"/>
          </a:p>
        </p:txBody>
      </p:sp>
      <p:sp>
        <p:nvSpPr>
          <p:cNvPr id="5" name="矩形 4"/>
          <p:cNvSpPr/>
          <p:nvPr/>
        </p:nvSpPr>
        <p:spPr>
          <a:xfrm>
            <a:off x="8216963" y="1250879"/>
            <a:ext cx="1107996" cy="369332"/>
          </a:xfrm>
          <a:prstGeom prst="rect">
            <a:avLst/>
          </a:prstGeom>
        </p:spPr>
        <p:txBody>
          <a:bodyPr wrap="none">
            <a:spAutoFit/>
          </a:bodyPr>
          <a:lstStyle/>
          <a:p>
            <a:r>
              <a:rPr lang="zh-CN" altLang="en-US" b="0" i="0" dirty="0" smtClean="0">
                <a:solidFill>
                  <a:srgbClr val="333333"/>
                </a:solidFill>
                <a:effectLst/>
                <a:latin typeface="-apple-system-font"/>
              </a:rPr>
              <a:t>河合雅司</a:t>
            </a:r>
            <a:endParaRPr lang="zh-CN" altLang="en-US" dirty="0"/>
          </a:p>
        </p:txBody>
      </p:sp>
    </p:spTree>
    <p:extLst>
      <p:ext uri="{BB962C8B-B14F-4D97-AF65-F5344CB8AC3E}">
        <p14:creationId xmlns:p14="http://schemas.microsoft.com/office/powerpoint/2010/main" val="3439934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7"/>
          <p:cNvSpPr>
            <a:spLocks noGrp="1"/>
          </p:cNvSpPr>
          <p:nvPr>
            <p:ph type="ctrTitle"/>
          </p:nvPr>
        </p:nvSpPr>
        <p:spPr>
          <a:xfrm>
            <a:off x="1537648" y="545910"/>
            <a:ext cx="9144000" cy="1053366"/>
          </a:xfrm>
        </p:spPr>
        <p:txBody>
          <a:bodyPr>
            <a:normAutofit/>
          </a:bodyPr>
          <a:lstStyle/>
          <a:p>
            <a:r>
              <a:rPr lang="zh-CN" altLang="en-US" dirty="0" smtClean="0"/>
              <a:t>人口老龄化带来的危害</a:t>
            </a:r>
            <a:endParaRPr lang="zh-CN" altLang="en-US" dirty="0"/>
          </a:p>
        </p:txBody>
      </p:sp>
      <p:sp>
        <p:nvSpPr>
          <p:cNvPr id="10" name="矩形 9"/>
          <p:cNvSpPr/>
          <p:nvPr/>
        </p:nvSpPr>
        <p:spPr>
          <a:xfrm>
            <a:off x="1537648" y="1879558"/>
            <a:ext cx="6216766" cy="369332"/>
          </a:xfrm>
          <a:prstGeom prst="rect">
            <a:avLst/>
          </a:prstGeom>
        </p:spPr>
        <p:txBody>
          <a:bodyPr wrap="none">
            <a:spAutoFit/>
          </a:bodyPr>
          <a:lstStyle/>
          <a:p>
            <a:r>
              <a:rPr lang="en-US" altLang="zh-CN" dirty="0" smtClean="0">
                <a:solidFill>
                  <a:srgbClr val="333333"/>
                </a:solidFill>
                <a:latin typeface="arial" panose="020B0604020202020204" pitchFamily="34" charset="0"/>
              </a:rPr>
              <a:t>1</a:t>
            </a:r>
            <a:r>
              <a:rPr lang="zh-CN" altLang="en-US" dirty="0" smtClean="0">
                <a:solidFill>
                  <a:srgbClr val="333333"/>
                </a:solidFill>
                <a:latin typeface="arial" panose="020B0604020202020204" pitchFamily="34" charset="0"/>
              </a:rPr>
              <a:t>、劳动力减少，老人增多，社会养老成本上升，税收增加</a:t>
            </a:r>
            <a:endParaRPr lang="zh-CN" altLang="en-US" dirty="0"/>
          </a:p>
        </p:txBody>
      </p:sp>
      <p:sp>
        <p:nvSpPr>
          <p:cNvPr id="11" name="矩形 10"/>
          <p:cNvSpPr/>
          <p:nvPr/>
        </p:nvSpPr>
        <p:spPr>
          <a:xfrm>
            <a:off x="1537648" y="2529172"/>
            <a:ext cx="3313728" cy="369332"/>
          </a:xfrm>
          <a:prstGeom prst="rect">
            <a:avLst/>
          </a:prstGeom>
        </p:spPr>
        <p:txBody>
          <a:bodyPr wrap="none">
            <a:spAutoFit/>
          </a:bodyPr>
          <a:lstStyle/>
          <a:p>
            <a:r>
              <a:rPr lang="en-US" altLang="zh-CN" dirty="0">
                <a:solidFill>
                  <a:srgbClr val="333333"/>
                </a:solidFill>
                <a:latin typeface="arial" panose="020B0604020202020204" pitchFamily="34" charset="0"/>
              </a:rPr>
              <a:t>2</a:t>
            </a:r>
            <a:r>
              <a:rPr lang="zh-CN" altLang="en-US" dirty="0" smtClean="0">
                <a:solidFill>
                  <a:srgbClr val="333333"/>
                </a:solidFill>
                <a:latin typeface="arial" panose="020B0604020202020204" pitchFamily="34" charset="0"/>
              </a:rPr>
              <a:t>、基础设施更新放缓甚至停滞</a:t>
            </a:r>
            <a:endParaRPr lang="zh-CN" altLang="en-US" dirty="0"/>
          </a:p>
        </p:txBody>
      </p:sp>
    </p:spTree>
    <p:extLst>
      <p:ext uri="{BB962C8B-B14F-4D97-AF65-F5344CB8AC3E}">
        <p14:creationId xmlns:p14="http://schemas.microsoft.com/office/powerpoint/2010/main" val="3287720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1537648" y="545910"/>
            <a:ext cx="9144000" cy="1053366"/>
          </a:xfrm>
        </p:spPr>
        <p:txBody>
          <a:bodyPr>
            <a:normAutofit/>
          </a:bodyPr>
          <a:lstStyle/>
          <a:p>
            <a:r>
              <a:rPr lang="zh-CN" altLang="en-US" dirty="0"/>
              <a:t>这是日本才会有的问题吗</a:t>
            </a:r>
          </a:p>
        </p:txBody>
      </p:sp>
      <p:sp>
        <p:nvSpPr>
          <p:cNvPr id="3" name="矩形 2"/>
          <p:cNvSpPr/>
          <p:nvPr/>
        </p:nvSpPr>
        <p:spPr>
          <a:xfrm>
            <a:off x="1951857" y="1729432"/>
            <a:ext cx="4084773" cy="369332"/>
          </a:xfrm>
          <a:prstGeom prst="rect">
            <a:avLst/>
          </a:prstGeom>
        </p:spPr>
        <p:txBody>
          <a:bodyPr wrap="none">
            <a:spAutoFit/>
          </a:bodyPr>
          <a:lstStyle/>
          <a:p>
            <a:r>
              <a:rPr lang="en-US" altLang="zh-CN" b="0" i="0" dirty="0" smtClean="0">
                <a:solidFill>
                  <a:srgbClr val="3B3B3B"/>
                </a:solidFill>
                <a:effectLst/>
                <a:latin typeface="Helvetica" panose="020B0604020202020204" pitchFamily="34" charset="0"/>
              </a:rPr>
              <a:t>2010 </a:t>
            </a:r>
            <a:r>
              <a:rPr lang="zh-CN" altLang="en-US" b="0" i="0" dirty="0" smtClean="0">
                <a:solidFill>
                  <a:srgbClr val="3B3B3B"/>
                </a:solidFill>
                <a:effectLst/>
                <a:latin typeface="Helvetica" panose="020B0604020202020204" pitchFamily="34" charset="0"/>
              </a:rPr>
              <a:t>年 </a:t>
            </a:r>
            <a:r>
              <a:rPr lang="en-US" altLang="zh-CN" b="0" i="0" dirty="0" smtClean="0">
                <a:solidFill>
                  <a:srgbClr val="3B3B3B"/>
                </a:solidFill>
                <a:effectLst/>
                <a:latin typeface="Helvetica" panose="020B0604020202020204" pitchFamily="34" charset="0"/>
              </a:rPr>
              <a:t>~2015 </a:t>
            </a:r>
            <a:r>
              <a:rPr lang="zh-CN" altLang="en-US" b="0" i="0" dirty="0" smtClean="0">
                <a:solidFill>
                  <a:srgbClr val="3B3B3B"/>
                </a:solidFill>
                <a:effectLst/>
                <a:latin typeface="Helvetica" panose="020B0604020202020204" pitchFamily="34" charset="0"/>
              </a:rPr>
              <a:t>年，我们的</a:t>
            </a:r>
            <a:r>
              <a:rPr lang="zh-CN" altLang="en-US" b="1" i="0" dirty="0" smtClean="0">
                <a:solidFill>
                  <a:srgbClr val="3B3B3B"/>
                </a:solidFill>
                <a:effectLst/>
                <a:latin typeface="Helvetica" panose="020B0604020202020204" pitchFamily="34" charset="0"/>
              </a:rPr>
              <a:t>总和生育率</a:t>
            </a:r>
            <a:endParaRPr lang="zh-CN" altLang="en-US" dirty="0"/>
          </a:p>
        </p:txBody>
      </p:sp>
      <p:sp>
        <p:nvSpPr>
          <p:cNvPr id="4" name="矩形 3"/>
          <p:cNvSpPr/>
          <p:nvPr/>
        </p:nvSpPr>
        <p:spPr>
          <a:xfrm>
            <a:off x="3247548" y="2098764"/>
            <a:ext cx="4031873" cy="369332"/>
          </a:xfrm>
          <a:prstGeom prst="rect">
            <a:avLst/>
          </a:prstGeom>
        </p:spPr>
        <p:txBody>
          <a:bodyPr wrap="none">
            <a:spAutoFit/>
          </a:bodyPr>
          <a:lstStyle/>
          <a:p>
            <a:r>
              <a:rPr lang="en-US" altLang="zh-CN" b="0" i="0" dirty="0" smtClean="0">
                <a:solidFill>
                  <a:srgbClr val="3B3B3B"/>
                </a:solidFill>
                <a:effectLst/>
                <a:latin typeface="Helvetica" panose="020B0604020202020204" pitchFamily="34" charset="0"/>
              </a:rPr>
              <a:t>1.18</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1.04</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1.26</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1.24</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1.28</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1.05</a:t>
            </a:r>
            <a:endParaRPr lang="zh-CN" altLang="en-US" dirty="0"/>
          </a:p>
        </p:txBody>
      </p:sp>
      <p:sp>
        <p:nvSpPr>
          <p:cNvPr id="5" name="矩形 4"/>
          <p:cNvSpPr/>
          <p:nvPr/>
        </p:nvSpPr>
        <p:spPr>
          <a:xfrm>
            <a:off x="3247548" y="2652762"/>
            <a:ext cx="4031873" cy="369332"/>
          </a:xfrm>
          <a:prstGeom prst="rect">
            <a:avLst/>
          </a:prstGeom>
        </p:spPr>
        <p:txBody>
          <a:bodyPr wrap="none">
            <a:spAutoFit/>
          </a:bodyPr>
          <a:lstStyle/>
          <a:p>
            <a:r>
              <a:rPr lang="en-US" altLang="zh-CN" b="0" i="0" dirty="0" smtClean="0">
                <a:solidFill>
                  <a:srgbClr val="3B3B3B"/>
                </a:solidFill>
                <a:effectLst/>
                <a:latin typeface="Helvetica" panose="020B0604020202020204" pitchFamily="34" charset="0"/>
              </a:rPr>
              <a:t>1.39</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1.39</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1.41</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1.43</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1.42</a:t>
            </a:r>
            <a:r>
              <a:rPr lang="zh-CN" altLang="en-US" b="0" i="0" dirty="0" smtClean="0">
                <a:solidFill>
                  <a:srgbClr val="3B3B3B"/>
                </a:solidFill>
                <a:effectLst/>
                <a:latin typeface="Helvetica" panose="020B0604020202020204" pitchFamily="34" charset="0"/>
              </a:rPr>
              <a:t>，</a:t>
            </a:r>
            <a:r>
              <a:rPr lang="en-US" altLang="zh-CN" b="0" i="0" dirty="0" smtClean="0">
                <a:solidFill>
                  <a:srgbClr val="3B3B3B"/>
                </a:solidFill>
                <a:effectLst/>
                <a:latin typeface="Helvetica" panose="020B0604020202020204" pitchFamily="34" charset="0"/>
              </a:rPr>
              <a:t>1.46</a:t>
            </a:r>
            <a:endParaRPr lang="zh-CN" altLang="en-US" dirty="0"/>
          </a:p>
        </p:txBody>
      </p:sp>
      <p:sp>
        <p:nvSpPr>
          <p:cNvPr id="6" name="矩形 5"/>
          <p:cNvSpPr/>
          <p:nvPr/>
        </p:nvSpPr>
        <p:spPr>
          <a:xfrm>
            <a:off x="2483723" y="2098764"/>
            <a:ext cx="646331" cy="369332"/>
          </a:xfrm>
          <a:prstGeom prst="rect">
            <a:avLst/>
          </a:prstGeom>
        </p:spPr>
        <p:txBody>
          <a:bodyPr wrap="none">
            <a:spAutoFit/>
          </a:bodyPr>
          <a:lstStyle/>
          <a:p>
            <a:r>
              <a:rPr lang="zh-CN" altLang="en-US" b="0" i="0" dirty="0" smtClean="0">
                <a:solidFill>
                  <a:srgbClr val="3B3B3B"/>
                </a:solidFill>
                <a:effectLst/>
                <a:latin typeface="Helvetica" panose="020B0604020202020204" pitchFamily="34" charset="0"/>
              </a:rPr>
              <a:t>中国</a:t>
            </a:r>
            <a:endParaRPr lang="zh-CN" altLang="en-US" dirty="0"/>
          </a:p>
        </p:txBody>
      </p:sp>
      <p:sp>
        <p:nvSpPr>
          <p:cNvPr id="7" name="矩形 6"/>
          <p:cNvSpPr/>
          <p:nvPr/>
        </p:nvSpPr>
        <p:spPr>
          <a:xfrm>
            <a:off x="2483722" y="2652762"/>
            <a:ext cx="646331" cy="369332"/>
          </a:xfrm>
          <a:prstGeom prst="rect">
            <a:avLst/>
          </a:prstGeom>
        </p:spPr>
        <p:txBody>
          <a:bodyPr wrap="none">
            <a:spAutoFit/>
          </a:bodyPr>
          <a:lstStyle/>
          <a:p>
            <a:r>
              <a:rPr lang="zh-CN" altLang="en-US" b="0" i="0" dirty="0" smtClean="0">
                <a:solidFill>
                  <a:srgbClr val="3B3B3B"/>
                </a:solidFill>
                <a:effectLst/>
                <a:latin typeface="Helvetica" panose="020B0604020202020204" pitchFamily="34" charset="0"/>
              </a:rPr>
              <a:t>日本</a:t>
            </a:r>
            <a:endParaRPr lang="zh-CN" altLang="en-US" dirty="0"/>
          </a:p>
        </p:txBody>
      </p:sp>
    </p:spTree>
    <p:extLst>
      <p:ext uri="{BB962C8B-B14F-4D97-AF65-F5344CB8AC3E}">
        <p14:creationId xmlns:p14="http://schemas.microsoft.com/office/powerpoint/2010/main" val="716520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14901" y="150126"/>
            <a:ext cx="8639033" cy="6503405"/>
          </a:xfrm>
          <a:prstGeom prst="rect">
            <a:avLst/>
          </a:prstGeom>
        </p:spPr>
      </p:pic>
    </p:spTree>
    <p:extLst>
      <p:ext uri="{BB962C8B-B14F-4D97-AF65-F5344CB8AC3E}">
        <p14:creationId xmlns:p14="http://schemas.microsoft.com/office/powerpoint/2010/main" val="1112979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10439" y="1528763"/>
            <a:ext cx="11385846" cy="3157419"/>
          </a:xfrm>
          <a:prstGeom prst="rect">
            <a:avLst/>
          </a:prstGeom>
        </p:spPr>
      </p:pic>
    </p:spTree>
    <p:extLst>
      <p:ext uri="{BB962C8B-B14F-4D97-AF65-F5344CB8AC3E}">
        <p14:creationId xmlns:p14="http://schemas.microsoft.com/office/powerpoint/2010/main" val="397661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1551295" y="477671"/>
            <a:ext cx="9144000" cy="1080661"/>
          </a:xfrm>
        </p:spPr>
        <p:txBody>
          <a:bodyPr/>
          <a:lstStyle/>
          <a:p>
            <a:r>
              <a:rPr lang="zh-CN" altLang="en-US" dirty="0" smtClean="0"/>
              <a:t>网友并不买账</a:t>
            </a:r>
            <a:endParaRPr lang="zh-CN" altLang="en-US" dirty="0"/>
          </a:p>
        </p:txBody>
      </p:sp>
      <p:pic>
        <p:nvPicPr>
          <p:cNvPr id="2" name="图片 1"/>
          <p:cNvPicPr>
            <a:picLocks noChangeAspect="1"/>
          </p:cNvPicPr>
          <p:nvPr/>
        </p:nvPicPr>
        <p:blipFill>
          <a:blip r:embed="rId2"/>
          <a:stretch>
            <a:fillRect/>
          </a:stretch>
        </p:blipFill>
        <p:spPr>
          <a:xfrm>
            <a:off x="761193" y="1890892"/>
            <a:ext cx="10267729" cy="3895545"/>
          </a:xfrm>
          <a:prstGeom prst="rect">
            <a:avLst/>
          </a:prstGeom>
        </p:spPr>
      </p:pic>
    </p:spTree>
    <p:extLst>
      <p:ext uri="{BB962C8B-B14F-4D97-AF65-F5344CB8AC3E}">
        <p14:creationId xmlns:p14="http://schemas.microsoft.com/office/powerpoint/2010/main" val="1738411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551295" y="1824245"/>
            <a:ext cx="9414998" cy="4201834"/>
          </a:xfrm>
          <a:prstGeom prst="rect">
            <a:avLst/>
          </a:prstGeom>
        </p:spPr>
      </p:pic>
    </p:spTree>
    <p:extLst>
      <p:ext uri="{BB962C8B-B14F-4D97-AF65-F5344CB8AC3E}">
        <p14:creationId xmlns:p14="http://schemas.microsoft.com/office/powerpoint/2010/main" val="2544652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13372" y="1558332"/>
            <a:ext cx="10219845" cy="4521047"/>
          </a:xfrm>
          <a:prstGeom prst="rect">
            <a:avLst/>
          </a:prstGeom>
        </p:spPr>
      </p:pic>
    </p:spTree>
    <p:extLst>
      <p:ext uri="{BB962C8B-B14F-4D97-AF65-F5344CB8AC3E}">
        <p14:creationId xmlns:p14="http://schemas.microsoft.com/office/powerpoint/2010/main" val="2186278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1551295" y="477671"/>
            <a:ext cx="9144000" cy="1080661"/>
          </a:xfrm>
        </p:spPr>
        <p:txBody>
          <a:bodyPr/>
          <a:lstStyle/>
          <a:p>
            <a:r>
              <a:rPr lang="zh-CN" altLang="en-US" dirty="0" smtClean="0"/>
              <a:t>实际情况也不理想</a:t>
            </a:r>
            <a:endParaRPr lang="zh-CN" altLang="en-US" dirty="0"/>
          </a:p>
        </p:txBody>
      </p:sp>
    </p:spTree>
    <p:extLst>
      <p:ext uri="{BB962C8B-B14F-4D97-AF65-F5344CB8AC3E}">
        <p14:creationId xmlns:p14="http://schemas.microsoft.com/office/powerpoint/2010/main" val="3779013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71566" y="6116122"/>
            <a:ext cx="5763116" cy="369332"/>
          </a:xfrm>
          <a:prstGeom prst="rect">
            <a:avLst/>
          </a:prstGeom>
        </p:spPr>
        <p:txBody>
          <a:bodyPr wrap="none">
            <a:spAutoFit/>
          </a:bodyPr>
          <a:lstStyle/>
          <a:p>
            <a:r>
              <a:rPr lang="en-US" altLang="zh-CN" dirty="0">
                <a:solidFill>
                  <a:srgbClr val="222222"/>
                </a:solidFill>
                <a:latin typeface="微软雅黑" panose="020B0503020204020204" pitchFamily="34" charset="-122"/>
                <a:ea typeface="微软雅黑" panose="020B0503020204020204" pitchFamily="34" charset="-122"/>
              </a:rPr>
              <a:t>2017</a:t>
            </a:r>
            <a:r>
              <a:rPr lang="zh-CN" altLang="en-US" dirty="0">
                <a:solidFill>
                  <a:srgbClr val="222222"/>
                </a:solidFill>
                <a:latin typeface="微软雅黑" panose="020B0503020204020204" pitchFamily="34" charset="-122"/>
                <a:ea typeface="微软雅黑" panose="020B0503020204020204" pitchFamily="34" charset="-122"/>
              </a:rPr>
              <a:t>年中国出生人口</a:t>
            </a:r>
            <a:r>
              <a:rPr lang="en-US" altLang="zh-CN" dirty="0">
                <a:solidFill>
                  <a:srgbClr val="222222"/>
                </a:solidFill>
                <a:latin typeface="微软雅黑" panose="020B0503020204020204" pitchFamily="34" charset="-122"/>
                <a:ea typeface="微软雅黑" panose="020B0503020204020204" pitchFamily="34" charset="-122"/>
              </a:rPr>
              <a:t>1723</a:t>
            </a:r>
            <a:r>
              <a:rPr lang="zh-CN" altLang="en-US" dirty="0">
                <a:solidFill>
                  <a:srgbClr val="222222"/>
                </a:solidFill>
                <a:latin typeface="微软雅黑" panose="020B0503020204020204" pitchFamily="34" charset="-122"/>
                <a:ea typeface="微软雅黑" panose="020B0503020204020204" pitchFamily="34" charset="-122"/>
              </a:rPr>
              <a:t>万人，比</a:t>
            </a:r>
            <a:r>
              <a:rPr lang="en-US" altLang="zh-CN" dirty="0">
                <a:solidFill>
                  <a:srgbClr val="222222"/>
                </a:solidFill>
                <a:latin typeface="微软雅黑" panose="020B0503020204020204" pitchFamily="34" charset="-122"/>
                <a:ea typeface="微软雅黑" panose="020B0503020204020204" pitchFamily="34" charset="-122"/>
              </a:rPr>
              <a:t>2016</a:t>
            </a:r>
            <a:r>
              <a:rPr lang="zh-CN" altLang="en-US" dirty="0">
                <a:solidFill>
                  <a:srgbClr val="222222"/>
                </a:solidFill>
                <a:latin typeface="微软雅黑" panose="020B0503020204020204" pitchFamily="34" charset="-122"/>
                <a:ea typeface="微软雅黑" panose="020B0503020204020204" pitchFamily="34" charset="-122"/>
              </a:rPr>
              <a:t>年减少</a:t>
            </a:r>
            <a:r>
              <a:rPr lang="en-US" altLang="zh-CN" dirty="0">
                <a:solidFill>
                  <a:srgbClr val="222222"/>
                </a:solidFill>
                <a:latin typeface="微软雅黑" panose="020B0503020204020204" pitchFamily="34" charset="-122"/>
                <a:ea typeface="微软雅黑" panose="020B0503020204020204" pitchFamily="34" charset="-122"/>
              </a:rPr>
              <a:t>63</a:t>
            </a:r>
            <a:r>
              <a:rPr lang="zh-CN" altLang="en-US" dirty="0">
                <a:solidFill>
                  <a:srgbClr val="222222"/>
                </a:solidFill>
                <a:latin typeface="微软雅黑" panose="020B0503020204020204" pitchFamily="34" charset="-122"/>
                <a:ea typeface="微软雅黑" panose="020B0503020204020204" pitchFamily="34" charset="-122"/>
              </a:rPr>
              <a:t>万。</a:t>
            </a:r>
            <a:endParaRPr lang="en-US" dirty="0"/>
          </a:p>
        </p:txBody>
      </p:sp>
      <p:pic>
        <p:nvPicPr>
          <p:cNvPr id="3" name="图片 2"/>
          <p:cNvPicPr>
            <a:picLocks noChangeAspect="1"/>
          </p:cNvPicPr>
          <p:nvPr/>
        </p:nvPicPr>
        <p:blipFill>
          <a:blip r:embed="rId2"/>
          <a:stretch>
            <a:fillRect/>
          </a:stretch>
        </p:blipFill>
        <p:spPr>
          <a:xfrm>
            <a:off x="1498677" y="671513"/>
            <a:ext cx="8697676" cy="4757564"/>
          </a:xfrm>
          <a:prstGeom prst="rect">
            <a:avLst/>
          </a:prstGeom>
        </p:spPr>
      </p:pic>
    </p:spTree>
    <p:extLst>
      <p:ext uri="{BB962C8B-B14F-4D97-AF65-F5344CB8AC3E}">
        <p14:creationId xmlns:p14="http://schemas.microsoft.com/office/powerpoint/2010/main" val="4051727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p1.ifengimg.com/2018_32/FFEA22FC871B38C41E78BB8B3E0CAEB4DAA2C7BD_w435_h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4140" y="2935287"/>
            <a:ext cx="5335748" cy="3679826"/>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p:cNvSpPr>
            <a:spLocks noGrp="1"/>
          </p:cNvSpPr>
          <p:nvPr>
            <p:ph type="ctrTitle"/>
          </p:nvPr>
        </p:nvSpPr>
        <p:spPr>
          <a:xfrm>
            <a:off x="1551295" y="477671"/>
            <a:ext cx="9144000" cy="1080661"/>
          </a:xfrm>
        </p:spPr>
        <p:txBody>
          <a:bodyPr/>
          <a:lstStyle/>
          <a:p>
            <a:r>
              <a:rPr lang="zh-CN" altLang="en-US" dirty="0" smtClean="0"/>
              <a:t>计划生育</a:t>
            </a:r>
            <a:endParaRPr lang="zh-CN" altLang="en-US" dirty="0"/>
          </a:p>
        </p:txBody>
      </p:sp>
      <p:pic>
        <p:nvPicPr>
          <p:cNvPr id="5" name="Picture 2" descr="https://ss0.baidu.com/6ONWsjip0QIZ8tyhnq/it/u=2037974622,470453718&amp;fm=173&amp;app=25&amp;f=JPEG?w=399&amp;h=302&amp;s=88C27A23828E16EECEBC49960100C0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1" y="1558332"/>
            <a:ext cx="5229225" cy="395796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7049029" y="2401371"/>
            <a:ext cx="4544834" cy="400110"/>
          </a:xfrm>
          <a:prstGeom prst="rect">
            <a:avLst/>
          </a:prstGeom>
        </p:spPr>
        <p:txBody>
          <a:bodyPr wrap="none">
            <a:spAutoFit/>
          </a:bodyPr>
          <a:lstStyle/>
          <a:p>
            <a:r>
              <a:rPr lang="zh-CN" altLang="en-US" sz="2000" b="1" dirty="0">
                <a:solidFill>
                  <a:srgbClr val="333333"/>
                </a:solidFill>
                <a:latin typeface="-apple-system-font"/>
              </a:rPr>
              <a:t>该扎不扎房倒屋塌，该流不流扒房牵牛</a:t>
            </a:r>
            <a:endParaRPr lang="en-US" sz="2000" b="1" dirty="0"/>
          </a:p>
        </p:txBody>
      </p:sp>
      <p:sp>
        <p:nvSpPr>
          <p:cNvPr id="7" name="矩形 6"/>
          <p:cNvSpPr/>
          <p:nvPr/>
        </p:nvSpPr>
        <p:spPr>
          <a:xfrm>
            <a:off x="970846" y="5754171"/>
            <a:ext cx="4055919" cy="400110"/>
          </a:xfrm>
          <a:prstGeom prst="rect">
            <a:avLst/>
          </a:prstGeom>
        </p:spPr>
        <p:txBody>
          <a:bodyPr wrap="none">
            <a:spAutoFit/>
          </a:bodyPr>
          <a:lstStyle/>
          <a:p>
            <a:r>
              <a:rPr lang="zh-CN" altLang="en-US" sz="2000" b="1" dirty="0" smtClean="0">
                <a:solidFill>
                  <a:srgbClr val="333333"/>
                </a:solidFill>
                <a:latin typeface="-apple-system-font"/>
              </a:rPr>
              <a:t>贫困山区要致富，少生孩子多种树</a:t>
            </a:r>
            <a:endParaRPr lang="en-US" sz="2000" b="1" dirty="0"/>
          </a:p>
        </p:txBody>
      </p:sp>
    </p:spTree>
    <p:extLst>
      <p:ext uri="{BB962C8B-B14F-4D97-AF65-F5344CB8AC3E}">
        <p14:creationId xmlns:p14="http://schemas.microsoft.com/office/powerpoint/2010/main" val="2749293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7"/>
          <p:cNvSpPr>
            <a:spLocks noGrp="1"/>
          </p:cNvSpPr>
          <p:nvPr>
            <p:ph type="ctrTitle"/>
          </p:nvPr>
        </p:nvSpPr>
        <p:spPr>
          <a:xfrm>
            <a:off x="1537648" y="545910"/>
            <a:ext cx="9144000" cy="1053366"/>
          </a:xfrm>
        </p:spPr>
        <p:txBody>
          <a:bodyPr>
            <a:normAutofit/>
          </a:bodyPr>
          <a:lstStyle/>
          <a:p>
            <a:r>
              <a:rPr lang="zh-CN" altLang="en-US" dirty="0" smtClean="0"/>
              <a:t>为什么</a:t>
            </a:r>
            <a:r>
              <a:rPr lang="zh-CN" altLang="en-US" dirty="0"/>
              <a:t>不愿意生</a:t>
            </a:r>
          </a:p>
        </p:txBody>
      </p:sp>
      <p:sp>
        <p:nvSpPr>
          <p:cNvPr id="3" name="矩形 2"/>
          <p:cNvSpPr/>
          <p:nvPr/>
        </p:nvSpPr>
        <p:spPr>
          <a:xfrm>
            <a:off x="5901899" y="2144197"/>
            <a:ext cx="415498" cy="369332"/>
          </a:xfrm>
          <a:prstGeom prst="rect">
            <a:avLst/>
          </a:prstGeom>
        </p:spPr>
        <p:txBody>
          <a:bodyPr wrap="none">
            <a:spAutoFit/>
          </a:bodyPr>
          <a:lstStyle/>
          <a:p>
            <a:r>
              <a:rPr lang="zh-CN" altLang="en-US" dirty="0" smtClean="0"/>
              <a:t>钱</a:t>
            </a:r>
            <a:endParaRPr lang="en-US" dirty="0"/>
          </a:p>
        </p:txBody>
      </p:sp>
    </p:spTree>
    <p:extLst>
      <p:ext uri="{BB962C8B-B14F-4D97-AF65-F5344CB8AC3E}">
        <p14:creationId xmlns:p14="http://schemas.microsoft.com/office/powerpoint/2010/main" val="4098432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47712" y="329416"/>
            <a:ext cx="10796588" cy="3139321"/>
          </a:xfrm>
          <a:prstGeom prst="rect">
            <a:avLst/>
          </a:prstGeom>
        </p:spPr>
        <p:txBody>
          <a:bodyPr wrap="square">
            <a:spAutoFit/>
          </a:bodyPr>
          <a:lstStyle/>
          <a:p>
            <a:pPr algn="just"/>
            <a:r>
              <a:rPr lang="zh-CN" altLang="en-US" b="1" dirty="0">
                <a:solidFill>
                  <a:srgbClr val="7B0C00"/>
                </a:solidFill>
                <a:latin typeface="-apple-system-font"/>
              </a:rPr>
              <a:t>自从开放“二胎政策”，女人在职场上受到了更多歧视。</a:t>
            </a:r>
            <a:endParaRPr lang="zh-CN" altLang="en-US" dirty="0">
              <a:solidFill>
                <a:srgbClr val="333333"/>
              </a:solidFill>
              <a:latin typeface="-apple-system-font"/>
            </a:endParaRPr>
          </a:p>
          <a:p>
            <a:pPr algn="just"/>
            <a:r>
              <a:rPr lang="zh-CN" altLang="en-US" b="1" dirty="0">
                <a:solidFill>
                  <a:srgbClr val="333333"/>
                </a:solidFill>
                <a:latin typeface="-apple-system-font"/>
              </a:rPr>
              <a:t>对于企业来说，每个人都是企业的成本，如果你不能给企业带来最直接的效益，企业就有一万个理由放弃你。</a:t>
            </a:r>
            <a:endParaRPr lang="zh-CN" altLang="en-US" dirty="0">
              <a:solidFill>
                <a:srgbClr val="333333"/>
              </a:solidFill>
              <a:latin typeface="-apple-system-font"/>
            </a:endParaRPr>
          </a:p>
          <a:p>
            <a:pPr algn="just"/>
            <a:r>
              <a:rPr lang="zh-CN" altLang="en-US" b="1" dirty="0">
                <a:solidFill>
                  <a:srgbClr val="333333"/>
                </a:solidFill>
                <a:latin typeface="-apple-system-font"/>
              </a:rPr>
              <a:t>未婚女性随时都有可能结婚生子，是公司的定时炸弹；对已婚女性来说，你生育的可能性日益增大，企业将有可能在将近一年多的时间内支付工资给女员工，却没有一个能正常工作的员工；对于已经有了一孩的女性来说，那更是成为随时二孩的“定时炸弹”</a:t>
            </a:r>
            <a:r>
              <a:rPr lang="en-US" altLang="zh-CN" b="1" dirty="0">
                <a:solidFill>
                  <a:srgbClr val="333333"/>
                </a:solidFill>
                <a:latin typeface="-apple-system-font"/>
              </a:rPr>
              <a:t>……</a:t>
            </a:r>
            <a:endParaRPr lang="zh-CN" altLang="en-US" dirty="0">
              <a:solidFill>
                <a:srgbClr val="333333"/>
              </a:solidFill>
              <a:latin typeface="-apple-system-font"/>
            </a:endParaRPr>
          </a:p>
          <a:p>
            <a:pPr algn="just"/>
            <a:r>
              <a:rPr lang="zh-CN" altLang="en-US" b="1" dirty="0">
                <a:solidFill>
                  <a:srgbClr val="333333"/>
                </a:solidFill>
                <a:latin typeface="-apple-system-font"/>
              </a:rPr>
              <a:t>所以，现阶段职场对于女性的歧视正在无形中增加，女性还敢生育吗？</a:t>
            </a:r>
            <a:endParaRPr lang="zh-CN" altLang="en-US" dirty="0">
              <a:solidFill>
                <a:srgbClr val="333333"/>
              </a:solidFill>
              <a:latin typeface="-apple-system-font"/>
            </a:endParaRPr>
          </a:p>
          <a:p>
            <a:pPr algn="just"/>
            <a:r>
              <a:rPr lang="zh-CN" altLang="en-US" b="1" dirty="0">
                <a:solidFill>
                  <a:srgbClr val="333333"/>
                </a:solidFill>
                <a:latin typeface="-apple-system-font"/>
              </a:rPr>
              <a:t>总总原因加起来，我们不敢生、生不起、起不来</a:t>
            </a:r>
            <a:r>
              <a:rPr lang="en-US" altLang="zh-CN" b="1" dirty="0">
                <a:solidFill>
                  <a:srgbClr val="333333"/>
                </a:solidFill>
                <a:latin typeface="-apple-system-font"/>
              </a:rPr>
              <a:t>……</a:t>
            </a:r>
            <a:endParaRPr lang="zh-CN" altLang="en-US" dirty="0">
              <a:solidFill>
                <a:srgbClr val="333333"/>
              </a:solidFill>
              <a:latin typeface="-apple-system-font"/>
            </a:endParaRPr>
          </a:p>
          <a:p>
            <a:pPr algn="just"/>
            <a:r>
              <a:rPr lang="zh-CN" altLang="en-US" b="1" dirty="0">
                <a:solidFill>
                  <a:srgbClr val="333333"/>
                </a:solidFill>
                <a:latin typeface="-apple-system-font"/>
              </a:rPr>
              <a:t>难怪有网友无奈地称，“房价是最好的避孕药”。“房子正在‘碾压’孩子”，中国养娃成本是全世界最高。</a:t>
            </a:r>
            <a:endParaRPr lang="zh-CN" altLang="en-US" dirty="0">
              <a:solidFill>
                <a:srgbClr val="333333"/>
              </a:solidFill>
              <a:latin typeface="-apple-system-font"/>
            </a:endParaRPr>
          </a:p>
          <a:p>
            <a:pPr algn="just"/>
            <a:r>
              <a:rPr lang="zh-CN" altLang="en-US" b="1" dirty="0">
                <a:solidFill>
                  <a:srgbClr val="333333"/>
                </a:solidFill>
                <a:latin typeface="-apple-system-font"/>
              </a:rPr>
              <a:t>所以，这次的“为国生娃”浪潮，你上船么？</a:t>
            </a:r>
            <a:endParaRPr lang="zh-CN" altLang="en-US" b="0" i="0" dirty="0">
              <a:solidFill>
                <a:srgbClr val="333333"/>
              </a:solidFill>
              <a:effectLst/>
              <a:latin typeface="-apple-system-font"/>
            </a:endParaRPr>
          </a:p>
        </p:txBody>
      </p:sp>
    </p:spTree>
    <p:extLst>
      <p:ext uri="{BB962C8B-B14F-4D97-AF65-F5344CB8AC3E}">
        <p14:creationId xmlns:p14="http://schemas.microsoft.com/office/powerpoint/2010/main" val="1654017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7237" y="269945"/>
            <a:ext cx="10844213" cy="4247317"/>
          </a:xfrm>
          <a:prstGeom prst="rect">
            <a:avLst/>
          </a:prstGeom>
        </p:spPr>
        <p:txBody>
          <a:bodyPr wrap="square">
            <a:spAutoFit/>
          </a:bodyPr>
          <a:lstStyle/>
          <a:p>
            <a:pPr algn="just"/>
            <a:r>
              <a:rPr lang="zh-CN" altLang="en-US" dirty="0">
                <a:solidFill>
                  <a:srgbClr val="303030"/>
                </a:solidFill>
                <a:latin typeface="Arial" panose="020B0604020202020204" pitchFamily="34" charset="0"/>
              </a:rPr>
              <a:t>我最近看到招聘网站前程无忧所做的一项调查，该调查显示，二胎政策出台之后，有</a:t>
            </a:r>
            <a:r>
              <a:rPr lang="en-US" altLang="zh-CN" dirty="0">
                <a:solidFill>
                  <a:srgbClr val="303030"/>
                </a:solidFill>
                <a:latin typeface="Arial" panose="020B0604020202020204" pitchFamily="34" charset="0"/>
              </a:rPr>
              <a:t>75%</a:t>
            </a:r>
            <a:r>
              <a:rPr lang="zh-CN" altLang="en-US" dirty="0">
                <a:solidFill>
                  <a:srgbClr val="303030"/>
                </a:solidFill>
                <a:latin typeface="Arial" panose="020B0604020202020204" pitchFamily="34" charset="0"/>
              </a:rPr>
              <a:t>的公司在招聘女性时，会有点犹豫，具体的考虑就在于，当公司招女性求职者时，万一她将来结婚生育，公司不就要让她放产假，那不是很麻烦吗？</a:t>
            </a:r>
          </a:p>
          <a:p>
            <a:pPr algn="just"/>
            <a:r>
              <a:rPr lang="zh-CN" altLang="en-US" dirty="0">
                <a:solidFill>
                  <a:srgbClr val="303030"/>
                </a:solidFill>
                <a:latin typeface="Arial" panose="020B0604020202020204" pitchFamily="34" charset="0"/>
              </a:rPr>
              <a:t/>
            </a:r>
            <a:br>
              <a:rPr lang="zh-CN" altLang="en-US" dirty="0">
                <a:solidFill>
                  <a:srgbClr val="303030"/>
                </a:solidFill>
                <a:latin typeface="Arial" panose="020B0604020202020204" pitchFamily="34" charset="0"/>
              </a:rPr>
            </a:br>
            <a:endParaRPr lang="zh-CN" altLang="en-US" dirty="0">
              <a:solidFill>
                <a:srgbClr val="303030"/>
              </a:solidFill>
              <a:latin typeface="Arial" panose="020B0604020202020204" pitchFamily="34" charset="0"/>
            </a:endParaRPr>
          </a:p>
          <a:p>
            <a:pPr algn="just"/>
            <a:r>
              <a:rPr lang="zh-CN" altLang="en-US" dirty="0">
                <a:solidFill>
                  <a:srgbClr val="303030"/>
                </a:solidFill>
                <a:latin typeface="Arial" panose="020B0604020202020204" pitchFamily="34" charset="0"/>
              </a:rPr>
              <a:t>全国妇联也做了一次调查，显示有</a:t>
            </a:r>
            <a:r>
              <a:rPr lang="en-US" altLang="zh-CN" dirty="0">
                <a:solidFill>
                  <a:srgbClr val="303030"/>
                </a:solidFill>
                <a:latin typeface="Arial" panose="020B0604020202020204" pitchFamily="34" charset="0"/>
              </a:rPr>
              <a:t>55%</a:t>
            </a:r>
            <a:r>
              <a:rPr lang="zh-CN" altLang="en-US" dirty="0">
                <a:solidFill>
                  <a:srgbClr val="303030"/>
                </a:solidFill>
                <a:latin typeface="Arial" panose="020B0604020202020204" pitchFamily="34" charset="0"/>
              </a:rPr>
              <a:t>的中国女性在求职时，会被招聘者问及何时生育小孩、有没有男朋友等私人问题。</a:t>
            </a:r>
          </a:p>
          <a:p>
            <a:pPr algn="just"/>
            <a:r>
              <a:rPr lang="zh-CN" altLang="en-US" dirty="0">
                <a:solidFill>
                  <a:srgbClr val="303030"/>
                </a:solidFill>
                <a:latin typeface="Arial" panose="020B0604020202020204" pitchFamily="34" charset="0"/>
              </a:rPr>
              <a:t/>
            </a:r>
            <a:br>
              <a:rPr lang="zh-CN" altLang="en-US" dirty="0">
                <a:solidFill>
                  <a:srgbClr val="303030"/>
                </a:solidFill>
                <a:latin typeface="Arial" panose="020B0604020202020204" pitchFamily="34" charset="0"/>
              </a:rPr>
            </a:br>
            <a:endParaRPr lang="zh-CN" altLang="en-US" dirty="0">
              <a:solidFill>
                <a:srgbClr val="303030"/>
              </a:solidFill>
              <a:latin typeface="Arial" panose="020B0604020202020204" pitchFamily="34" charset="0"/>
            </a:endParaRPr>
          </a:p>
          <a:p>
            <a:pPr algn="just"/>
            <a:r>
              <a:rPr lang="zh-CN" altLang="en-US" dirty="0">
                <a:solidFill>
                  <a:srgbClr val="303030"/>
                </a:solidFill>
                <a:latin typeface="Arial" panose="020B0604020202020204" pitchFamily="34" charset="0"/>
              </a:rPr>
              <a:t>另一个招聘网站智联招聘网，也曾做过一个调查。调查结果显示，有三成被访女性称，在生育之后她们的薪资下降。这就是我国女性所面临的一个现况。</a:t>
            </a:r>
          </a:p>
          <a:p>
            <a:pPr algn="just"/>
            <a:r>
              <a:rPr lang="zh-CN" altLang="en-US" dirty="0">
                <a:solidFill>
                  <a:srgbClr val="303030"/>
                </a:solidFill>
                <a:latin typeface="Arial" panose="020B0604020202020204" pitchFamily="34" charset="0"/>
              </a:rPr>
              <a:t/>
            </a:r>
            <a:br>
              <a:rPr lang="zh-CN" altLang="en-US" dirty="0">
                <a:solidFill>
                  <a:srgbClr val="303030"/>
                </a:solidFill>
                <a:latin typeface="Arial" panose="020B0604020202020204" pitchFamily="34" charset="0"/>
              </a:rPr>
            </a:br>
            <a:endParaRPr lang="zh-CN" altLang="en-US" dirty="0">
              <a:solidFill>
                <a:srgbClr val="303030"/>
              </a:solidFill>
              <a:latin typeface="Arial" panose="020B0604020202020204" pitchFamily="34" charset="0"/>
            </a:endParaRPr>
          </a:p>
          <a:p>
            <a:pPr algn="just"/>
            <a:r>
              <a:rPr lang="zh-CN" altLang="en-US" dirty="0">
                <a:solidFill>
                  <a:srgbClr val="303030"/>
                </a:solidFill>
                <a:latin typeface="Arial" panose="020B0604020202020204" pitchFamily="34" charset="0"/>
              </a:rPr>
              <a:t>这些统计或许也都还不够客观，不够完整，但是我斗胆凭直觉认为，今天中国女性的社会地位，她们的收入状况，实实在在是不如男性的。</a:t>
            </a:r>
            <a:endParaRPr lang="zh-CN" altLang="en-US" b="0" i="0" dirty="0">
              <a:solidFill>
                <a:srgbClr val="303030"/>
              </a:solidFill>
              <a:effectLst/>
              <a:latin typeface="Arial" panose="020B0604020202020204" pitchFamily="34" charset="0"/>
            </a:endParaRPr>
          </a:p>
        </p:txBody>
      </p:sp>
    </p:spTree>
    <p:extLst>
      <p:ext uri="{BB962C8B-B14F-4D97-AF65-F5344CB8AC3E}">
        <p14:creationId xmlns:p14="http://schemas.microsoft.com/office/powerpoint/2010/main" val="2395614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7"/>
          <p:cNvSpPr>
            <a:spLocks noGrp="1"/>
          </p:cNvSpPr>
          <p:nvPr>
            <p:ph type="ctrTitle"/>
          </p:nvPr>
        </p:nvSpPr>
        <p:spPr>
          <a:xfrm>
            <a:off x="1537648" y="545910"/>
            <a:ext cx="9144000" cy="1053366"/>
          </a:xfrm>
        </p:spPr>
        <p:txBody>
          <a:bodyPr>
            <a:normAutofit/>
          </a:bodyPr>
          <a:lstStyle/>
          <a:p>
            <a:r>
              <a:rPr lang="zh-CN" altLang="en-US" dirty="0" smtClean="0"/>
              <a:t>如何解决生孩子的问题</a:t>
            </a:r>
            <a:endParaRPr lang="zh-CN" altLang="en-US" dirty="0"/>
          </a:p>
        </p:txBody>
      </p:sp>
      <p:sp>
        <p:nvSpPr>
          <p:cNvPr id="2" name="矩形 1"/>
          <p:cNvSpPr/>
          <p:nvPr/>
        </p:nvSpPr>
        <p:spPr>
          <a:xfrm>
            <a:off x="2347332" y="1865910"/>
            <a:ext cx="4685898" cy="369332"/>
          </a:xfrm>
          <a:prstGeom prst="rect">
            <a:avLst/>
          </a:prstGeom>
        </p:spPr>
        <p:txBody>
          <a:bodyPr wrap="none">
            <a:spAutoFit/>
          </a:bodyPr>
          <a:lstStyle/>
          <a:p>
            <a:r>
              <a:rPr lang="zh-CN" altLang="en-US" b="0" i="0" dirty="0" smtClean="0">
                <a:solidFill>
                  <a:srgbClr val="333333"/>
                </a:solidFill>
                <a:effectLst/>
                <a:latin typeface="-apple-system-font"/>
              </a:rPr>
              <a:t>工资按比例缴生育基金</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不生二胎退休后领回</a:t>
            </a:r>
            <a:endParaRPr lang="zh-CN" altLang="en-US" b="0" i="0" dirty="0">
              <a:solidFill>
                <a:srgbClr val="333333"/>
              </a:solidFill>
              <a:effectLst/>
              <a:latin typeface="-apple-system-font"/>
            </a:endParaRPr>
          </a:p>
        </p:txBody>
      </p:sp>
      <p:sp>
        <p:nvSpPr>
          <p:cNvPr id="3" name="矩形 2"/>
          <p:cNvSpPr/>
          <p:nvPr/>
        </p:nvSpPr>
        <p:spPr>
          <a:xfrm>
            <a:off x="2347332" y="2371719"/>
            <a:ext cx="8802889" cy="1200329"/>
          </a:xfrm>
          <a:prstGeom prst="rect">
            <a:avLst/>
          </a:prstGeom>
        </p:spPr>
        <p:txBody>
          <a:bodyPr wrap="square">
            <a:spAutoFit/>
          </a:bodyPr>
          <a:lstStyle/>
          <a:p>
            <a:r>
              <a:rPr lang="en-US" altLang="zh-CN" b="1" i="0" dirty="0" smtClean="0">
                <a:solidFill>
                  <a:srgbClr val="FF0000"/>
                </a:solidFill>
                <a:effectLst/>
                <a:latin typeface="-apple-system-font"/>
              </a:rPr>
              <a:t>40</a:t>
            </a:r>
            <a:r>
              <a:rPr lang="zh-CN" altLang="en-US" b="1" i="0" dirty="0" smtClean="0">
                <a:solidFill>
                  <a:srgbClr val="FF0000"/>
                </a:solidFill>
                <a:effectLst/>
                <a:latin typeface="-apple-system-font"/>
              </a:rPr>
              <a:t>岁以下公民不论男女，每年必须以工资的一定比例缴纳生育基金，并进入个人账户。家庭在生育第二胎及以上时，可申请取出生育基金并领取生育补贴</a:t>
            </a:r>
            <a:r>
              <a:rPr lang="zh-CN" altLang="en-US" b="0" i="0" dirty="0" smtClean="0">
                <a:solidFill>
                  <a:srgbClr val="333333"/>
                </a:solidFill>
                <a:effectLst/>
                <a:latin typeface="-apple-system-font"/>
              </a:rPr>
              <a:t>，用于补偿妇女及其家庭在生育期中断劳动而造成的短期收入损失。</a:t>
            </a:r>
            <a:r>
              <a:rPr lang="zh-CN" altLang="en-US" b="1" i="0" dirty="0" smtClean="0">
                <a:solidFill>
                  <a:srgbClr val="FF0000"/>
                </a:solidFill>
                <a:effectLst/>
                <a:latin typeface="-apple-system-font"/>
              </a:rPr>
              <a:t>如公民未生育二孩，账户资金则待退休时再行取出。</a:t>
            </a:r>
            <a:endParaRPr lang="zh-CN" altLang="en-US" dirty="0"/>
          </a:p>
        </p:txBody>
      </p:sp>
      <p:sp>
        <p:nvSpPr>
          <p:cNvPr id="5" name="矩形 4"/>
          <p:cNvSpPr/>
          <p:nvPr/>
        </p:nvSpPr>
        <p:spPr>
          <a:xfrm>
            <a:off x="2347332" y="3708525"/>
            <a:ext cx="6096000" cy="1477328"/>
          </a:xfrm>
          <a:prstGeom prst="rect">
            <a:avLst/>
          </a:prstGeom>
        </p:spPr>
        <p:txBody>
          <a:bodyPr>
            <a:spAutoFit/>
          </a:bodyPr>
          <a:lstStyle/>
          <a:p>
            <a:r>
              <a:rPr lang="zh-CN" altLang="en-US" dirty="0" smtClean="0"/>
              <a:t>https://mp.weixin.qq.com/s?__biz=MzA5NTU4NTUzMg==&amp;mid=2657274326&amp;idx=2&amp;sn=c60f63b193bcd5a63dbed5aa388cbb71&amp;chksm=8b2b7c45bc5cf553b462f197f875ff9c46354e4903d6943b9caeedaf5c48de430261fba4cc63&amp;token=413407388&amp;lang=zh_CN&amp;scene=21#wechat_redirect</a:t>
            </a:r>
            <a:endParaRPr lang="zh-CN" altLang="en-US" dirty="0"/>
          </a:p>
        </p:txBody>
      </p:sp>
    </p:spTree>
    <p:extLst>
      <p:ext uri="{BB962C8B-B14F-4D97-AF65-F5344CB8AC3E}">
        <p14:creationId xmlns:p14="http://schemas.microsoft.com/office/powerpoint/2010/main" val="4190573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7"/>
          <p:cNvSpPr>
            <a:spLocks noGrp="1"/>
          </p:cNvSpPr>
          <p:nvPr>
            <p:ph type="ctrTitle"/>
          </p:nvPr>
        </p:nvSpPr>
        <p:spPr>
          <a:xfrm>
            <a:off x="1537648" y="545910"/>
            <a:ext cx="9144000" cy="1053366"/>
          </a:xfrm>
        </p:spPr>
        <p:txBody>
          <a:bodyPr>
            <a:normAutofit/>
          </a:bodyPr>
          <a:lstStyle/>
          <a:p>
            <a:r>
              <a:rPr lang="en-US" altLang="zh-CN" dirty="0"/>
              <a:t>《</a:t>
            </a:r>
            <a:r>
              <a:rPr lang="zh-CN" altLang="en-US" dirty="0"/>
              <a:t>人口问题的危机</a:t>
            </a:r>
            <a:r>
              <a:rPr lang="en-US" altLang="zh-CN" dirty="0"/>
              <a:t>》</a:t>
            </a:r>
            <a:endParaRPr lang="zh-CN" altLang="en-US" dirty="0"/>
          </a:p>
        </p:txBody>
      </p:sp>
      <p:sp>
        <p:nvSpPr>
          <p:cNvPr id="8" name="矩形 7"/>
          <p:cNvSpPr/>
          <p:nvPr/>
        </p:nvSpPr>
        <p:spPr>
          <a:xfrm>
            <a:off x="600501" y="1582341"/>
            <a:ext cx="11013744" cy="1754326"/>
          </a:xfrm>
          <a:prstGeom prst="rect">
            <a:avLst/>
          </a:prstGeom>
        </p:spPr>
        <p:txBody>
          <a:bodyPr wrap="square">
            <a:spAutoFit/>
          </a:bodyPr>
          <a:lstStyle/>
          <a:p>
            <a:pPr algn="just"/>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人口问题的危机</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这本书，大概是全世界最早将人口减少作为一个严重的社会与经济问题来对待的一本专著。</a:t>
            </a:r>
          </a:p>
          <a:p>
            <a:pPr algn="just"/>
            <a:r>
              <a:rPr lang="zh-CN" altLang="en-US" b="0" i="0" dirty="0" smtClean="0">
                <a:solidFill>
                  <a:srgbClr val="333333"/>
                </a:solidFill>
                <a:effectLst/>
                <a:latin typeface="-apple-system-font"/>
              </a:rPr>
              <a:t>这本书的作者是一对夫妇，丈夫叫做贡纳尔</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默达尔（</a:t>
            </a:r>
            <a:r>
              <a:rPr lang="en-US" altLang="zh-CN" b="0" i="0" dirty="0" smtClean="0">
                <a:solidFill>
                  <a:srgbClr val="333333"/>
                </a:solidFill>
                <a:effectLst/>
                <a:latin typeface="-apple-system-font"/>
              </a:rPr>
              <a:t>Gunnar Myrdal</a:t>
            </a:r>
            <a:r>
              <a:rPr lang="zh-CN" altLang="en-US" b="0" i="0" dirty="0" smtClean="0">
                <a:solidFill>
                  <a:srgbClr val="333333"/>
                </a:solidFill>
                <a:effectLst/>
                <a:latin typeface="-apple-system-font"/>
              </a:rPr>
              <a:t>），他是</a:t>
            </a:r>
            <a:r>
              <a:rPr lang="en-US" altLang="zh-CN" b="0" i="0" dirty="0" smtClean="0">
                <a:solidFill>
                  <a:srgbClr val="333333"/>
                </a:solidFill>
                <a:effectLst/>
                <a:latin typeface="-apple-system-font"/>
              </a:rPr>
              <a:t>1974</a:t>
            </a:r>
            <a:r>
              <a:rPr lang="zh-CN" altLang="en-US" b="0" i="0" dirty="0" smtClean="0">
                <a:solidFill>
                  <a:srgbClr val="333333"/>
                </a:solidFill>
                <a:effectLst/>
                <a:latin typeface="-apple-system-font"/>
              </a:rPr>
              <a:t>年的诺贝尔经济学奖得主，在那一年他与海耶克共同分享经济学界的最高荣誉。</a:t>
            </a:r>
          </a:p>
          <a:p>
            <a:pPr algn="just"/>
            <a:r>
              <a:rPr lang="zh-CN" altLang="en-US" b="0" i="0" dirty="0" smtClean="0">
                <a:solidFill>
                  <a:srgbClr val="333333"/>
                </a:solidFill>
                <a:effectLst/>
                <a:latin typeface="-apple-system-font"/>
              </a:rPr>
              <a:t>这本书贡纳尔的合著者，就是他的夫人</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阿尔瓦</a:t>
            </a:r>
            <a:r>
              <a:rPr lang="en-US" altLang="zh-CN" b="0" i="0" dirty="0" smtClean="0">
                <a:solidFill>
                  <a:srgbClr val="333333"/>
                </a:solidFill>
                <a:effectLst/>
                <a:latin typeface="-apple-system-font"/>
              </a:rPr>
              <a:t>·</a:t>
            </a:r>
            <a:r>
              <a:rPr lang="zh-CN" altLang="en-US" b="0" i="0" dirty="0" smtClean="0">
                <a:solidFill>
                  <a:srgbClr val="333333"/>
                </a:solidFill>
                <a:effectLst/>
                <a:latin typeface="-apple-system-font"/>
              </a:rPr>
              <a:t>米达尔（</a:t>
            </a:r>
            <a:r>
              <a:rPr lang="en-US" altLang="zh-CN" b="0" i="0" dirty="0" smtClean="0">
                <a:solidFill>
                  <a:srgbClr val="333333"/>
                </a:solidFill>
                <a:effectLst/>
                <a:latin typeface="-apple-system-font"/>
              </a:rPr>
              <a:t>Alva Myrdal</a:t>
            </a:r>
            <a:r>
              <a:rPr lang="zh-CN" altLang="en-US" b="0" i="0" dirty="0" smtClean="0">
                <a:solidFill>
                  <a:srgbClr val="333333"/>
                </a:solidFill>
                <a:effectLst/>
                <a:latin typeface="-apple-system-font"/>
              </a:rPr>
              <a:t>），则是一位社会学家，后来担任在日内瓦裁军会议的瑞典代表团团长，因她在世界核裁军运动中所做出的贡献获</a:t>
            </a:r>
            <a:r>
              <a:rPr lang="en-US" altLang="zh-CN" b="0" i="0" dirty="0" smtClean="0">
                <a:solidFill>
                  <a:srgbClr val="333333"/>
                </a:solidFill>
                <a:effectLst/>
                <a:latin typeface="-apple-system-font"/>
              </a:rPr>
              <a:t>1982</a:t>
            </a:r>
            <a:r>
              <a:rPr lang="zh-CN" altLang="en-US" b="0" i="0" dirty="0" smtClean="0">
                <a:solidFill>
                  <a:srgbClr val="333333"/>
                </a:solidFill>
                <a:effectLst/>
                <a:latin typeface="-apple-system-font"/>
              </a:rPr>
              <a:t>年诺贝尔和平奖。</a:t>
            </a:r>
            <a:endParaRPr lang="zh-CN" altLang="en-US" b="0" i="0" dirty="0">
              <a:solidFill>
                <a:srgbClr val="333333"/>
              </a:solidFill>
              <a:effectLst/>
              <a:latin typeface="-apple-system-font"/>
            </a:endParaRPr>
          </a:p>
        </p:txBody>
      </p:sp>
      <p:sp>
        <p:nvSpPr>
          <p:cNvPr id="9" name="矩形 8"/>
          <p:cNvSpPr/>
          <p:nvPr/>
        </p:nvSpPr>
        <p:spPr>
          <a:xfrm>
            <a:off x="600501" y="3474325"/>
            <a:ext cx="11013744" cy="369332"/>
          </a:xfrm>
          <a:prstGeom prst="rect">
            <a:avLst/>
          </a:prstGeom>
        </p:spPr>
        <p:txBody>
          <a:bodyPr wrap="square">
            <a:spAutoFit/>
          </a:bodyPr>
          <a:lstStyle/>
          <a:p>
            <a:r>
              <a:rPr lang="zh-CN" altLang="en-US" b="0" i="0" dirty="0" smtClean="0">
                <a:solidFill>
                  <a:srgbClr val="333333"/>
                </a:solidFill>
                <a:effectLst/>
                <a:latin typeface="-apple-system-font"/>
              </a:rPr>
              <a:t>认为人口的增加并不是问题，恰恰相反，人口减少才是问题。</a:t>
            </a:r>
            <a:endParaRPr lang="zh-CN" altLang="en-US" dirty="0"/>
          </a:p>
        </p:txBody>
      </p:sp>
      <p:sp>
        <p:nvSpPr>
          <p:cNvPr id="10" name="矩形 9"/>
          <p:cNvSpPr/>
          <p:nvPr/>
        </p:nvSpPr>
        <p:spPr>
          <a:xfrm>
            <a:off x="600501" y="3981315"/>
            <a:ext cx="11013744" cy="646331"/>
          </a:xfrm>
          <a:prstGeom prst="rect">
            <a:avLst/>
          </a:prstGeom>
        </p:spPr>
        <p:txBody>
          <a:bodyPr wrap="square">
            <a:spAutoFit/>
          </a:bodyPr>
          <a:lstStyle/>
          <a:p>
            <a:r>
              <a:rPr lang="zh-CN" altLang="en-US" b="0" i="0" dirty="0" smtClean="0">
                <a:solidFill>
                  <a:srgbClr val="333333"/>
                </a:solidFill>
                <a:effectLst/>
                <a:latin typeface="-apple-system-font"/>
              </a:rPr>
              <a:t>主要是由于存在供应问题，例如年轻劳动力不足，接下来下一代年轻人要负责承担全社会高龄人群的巨大赡养费用支出，这就是一个很明显的危机，而最早把这种危机当成经济学和社会学问题来讨论的，就是这本书。</a:t>
            </a:r>
            <a:endParaRPr lang="zh-CN" altLang="en-US" dirty="0"/>
          </a:p>
        </p:txBody>
      </p:sp>
    </p:spTree>
    <p:extLst>
      <p:ext uri="{BB962C8B-B14F-4D97-AF65-F5344CB8AC3E}">
        <p14:creationId xmlns:p14="http://schemas.microsoft.com/office/powerpoint/2010/main" val="3654893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64608" y="1850242"/>
            <a:ext cx="10558818" cy="369332"/>
          </a:xfrm>
          <a:prstGeom prst="rect">
            <a:avLst/>
          </a:prstGeom>
        </p:spPr>
        <p:txBody>
          <a:bodyPr wrap="square">
            <a:spAutoFit/>
          </a:bodyPr>
          <a:lstStyle/>
          <a:p>
            <a:r>
              <a:rPr lang="zh-CN" altLang="en-US" b="1" i="0" dirty="0" smtClean="0">
                <a:solidFill>
                  <a:srgbClr val="333333"/>
                </a:solidFill>
                <a:effectLst/>
                <a:latin typeface="-apple-system-font"/>
              </a:rPr>
              <a:t>家庭与儿童应享受免费的医疗，免费的教育，以及免费的学校午餐。</a:t>
            </a:r>
            <a:endParaRPr lang="zh-CN" altLang="en-US" dirty="0"/>
          </a:p>
        </p:txBody>
      </p:sp>
      <p:sp>
        <p:nvSpPr>
          <p:cNvPr id="11" name="标题 7"/>
          <p:cNvSpPr>
            <a:spLocks noGrp="1"/>
          </p:cNvSpPr>
          <p:nvPr>
            <p:ph type="ctrTitle"/>
          </p:nvPr>
        </p:nvSpPr>
        <p:spPr>
          <a:xfrm>
            <a:off x="1537648" y="545910"/>
            <a:ext cx="9144000" cy="1053366"/>
          </a:xfrm>
        </p:spPr>
        <p:txBody>
          <a:bodyPr>
            <a:normAutofit/>
          </a:bodyPr>
          <a:lstStyle/>
          <a:p>
            <a:r>
              <a:rPr lang="en-US" altLang="zh-CN" dirty="0"/>
              <a:t>《</a:t>
            </a:r>
            <a:r>
              <a:rPr lang="zh-CN" altLang="en-US" dirty="0"/>
              <a:t>人口问题的危机</a:t>
            </a:r>
            <a:r>
              <a:rPr lang="en-US" altLang="zh-CN" dirty="0"/>
              <a:t>》</a:t>
            </a:r>
            <a:endParaRPr lang="zh-CN" altLang="en-US" dirty="0"/>
          </a:p>
        </p:txBody>
      </p:sp>
      <p:sp>
        <p:nvSpPr>
          <p:cNvPr id="5" name="矩形 4"/>
          <p:cNvSpPr/>
          <p:nvPr/>
        </p:nvSpPr>
        <p:spPr>
          <a:xfrm>
            <a:off x="1164608" y="2285874"/>
            <a:ext cx="10558818" cy="646331"/>
          </a:xfrm>
          <a:prstGeom prst="rect">
            <a:avLst/>
          </a:prstGeom>
        </p:spPr>
        <p:txBody>
          <a:bodyPr wrap="square">
            <a:spAutoFit/>
          </a:bodyPr>
          <a:lstStyle/>
          <a:p>
            <a:r>
              <a:rPr lang="zh-CN" altLang="en-US" b="1" i="0" dirty="0" smtClean="0">
                <a:solidFill>
                  <a:srgbClr val="333333"/>
                </a:solidFill>
                <a:effectLst/>
                <a:latin typeface="-apple-system-font"/>
              </a:rPr>
              <a:t>政府应当建设更多更好的公共住房来支持他们</a:t>
            </a:r>
            <a:r>
              <a:rPr lang="zh-CN" altLang="en-US" b="0" i="0" dirty="0" smtClean="0">
                <a:solidFill>
                  <a:srgbClr val="333333"/>
                </a:solidFill>
                <a:effectLst/>
                <a:latin typeface="-apple-system-font"/>
              </a:rPr>
              <a:t>。</a:t>
            </a:r>
            <a:r>
              <a:rPr lang="zh-CN" altLang="en-US" dirty="0"/>
              <a:t>假如有人仍然选择要在私人市场上租房居住，那么应由政府资助他们的租房费用</a:t>
            </a:r>
            <a:r>
              <a:rPr lang="zh-CN" altLang="en-US" dirty="0" smtClean="0"/>
              <a:t>。</a:t>
            </a:r>
            <a:endParaRPr lang="zh-CN" altLang="en-US" dirty="0"/>
          </a:p>
        </p:txBody>
      </p:sp>
      <p:sp>
        <p:nvSpPr>
          <p:cNvPr id="6" name="矩形 5"/>
          <p:cNvSpPr/>
          <p:nvPr/>
        </p:nvSpPr>
        <p:spPr>
          <a:xfrm>
            <a:off x="1064526" y="2998505"/>
            <a:ext cx="10454184" cy="2585323"/>
          </a:xfrm>
          <a:prstGeom prst="rect">
            <a:avLst/>
          </a:prstGeom>
        </p:spPr>
        <p:txBody>
          <a:bodyPr wrap="square">
            <a:spAutoFit/>
          </a:bodyPr>
          <a:lstStyle/>
          <a:p>
            <a:pPr algn="just"/>
            <a:r>
              <a:rPr lang="en-US" altLang="zh-CN" b="0" i="0" dirty="0" smtClean="0">
                <a:solidFill>
                  <a:srgbClr val="333333"/>
                </a:solidFill>
                <a:effectLst/>
                <a:latin typeface="-apple-system-font"/>
              </a:rPr>
              <a:t>1939</a:t>
            </a:r>
            <a:r>
              <a:rPr lang="zh-CN" altLang="en-US" b="0" i="0" dirty="0" smtClean="0">
                <a:solidFill>
                  <a:srgbClr val="333333"/>
                </a:solidFill>
                <a:effectLst/>
                <a:latin typeface="-apple-system-font"/>
              </a:rPr>
              <a:t>年，瑞典率先订立一条法律，雇主不可辞退孕妇及已婚妇女，不能以已婚为理由来辞退一位妇女。</a:t>
            </a:r>
          </a:p>
          <a:p>
            <a:pPr algn="just"/>
            <a:endParaRPr lang="zh-CN" altLang="en-US" b="0" i="0" dirty="0" smtClean="0">
              <a:solidFill>
                <a:srgbClr val="333333"/>
              </a:solidFill>
              <a:effectLst/>
              <a:latin typeface="-apple-system-font"/>
            </a:endParaRPr>
          </a:p>
          <a:p>
            <a:pPr algn="just"/>
            <a:r>
              <a:rPr lang="zh-CN" altLang="en-US" b="0" i="0" dirty="0" smtClean="0">
                <a:solidFill>
                  <a:srgbClr val="333333"/>
                </a:solidFill>
                <a:effectLst/>
                <a:latin typeface="-apple-system-font"/>
              </a:rPr>
              <a:t>到了</a:t>
            </a:r>
            <a:r>
              <a:rPr lang="en-US" altLang="zh-CN" b="0" i="0" dirty="0" smtClean="0">
                <a:solidFill>
                  <a:srgbClr val="333333"/>
                </a:solidFill>
                <a:effectLst/>
                <a:latin typeface="-apple-system-font"/>
              </a:rPr>
              <a:t>1970</a:t>
            </a:r>
            <a:r>
              <a:rPr lang="zh-CN" altLang="en-US" b="0" i="0" dirty="0" smtClean="0">
                <a:solidFill>
                  <a:srgbClr val="333333"/>
                </a:solidFill>
                <a:effectLst/>
                <a:latin typeface="-apple-system-font"/>
              </a:rPr>
              <a:t>年，瑞典政府开始实施六个月的产假制度。</a:t>
            </a:r>
            <a:r>
              <a:rPr lang="en-US" altLang="zh-CN" b="0" i="0" dirty="0" smtClean="0">
                <a:solidFill>
                  <a:srgbClr val="333333"/>
                </a:solidFill>
                <a:effectLst/>
                <a:latin typeface="-apple-system-font"/>
              </a:rPr>
              <a:t>1974</a:t>
            </a:r>
            <a:r>
              <a:rPr lang="zh-CN" altLang="en-US" b="0" i="0" dirty="0" smtClean="0">
                <a:solidFill>
                  <a:srgbClr val="333333"/>
                </a:solidFill>
                <a:effectLst/>
                <a:latin typeface="-apple-system-font"/>
              </a:rPr>
              <a:t>年的时候，又将产假改成另一种概念的假期，称为「父母育儿假」，这种假期在今天全世界都非常有名，是瑞典一项很特殊的政策。</a:t>
            </a:r>
          </a:p>
          <a:p>
            <a:pPr algn="just"/>
            <a:endParaRPr lang="zh-CN" altLang="en-US" b="0" i="0" dirty="0" smtClean="0">
              <a:solidFill>
                <a:srgbClr val="333333"/>
              </a:solidFill>
              <a:effectLst/>
              <a:latin typeface="-apple-system-font"/>
            </a:endParaRPr>
          </a:p>
          <a:p>
            <a:pPr algn="just"/>
            <a:r>
              <a:rPr lang="zh-CN" altLang="en-US" b="0" i="0" dirty="0" smtClean="0">
                <a:solidFill>
                  <a:srgbClr val="333333"/>
                </a:solidFill>
                <a:effectLst/>
                <a:latin typeface="-apple-system-font"/>
              </a:rPr>
              <a:t>这项政策演变到今天已经成为，假如一对夫妇生了小孩，马上这对夫妇就能够获得</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天的假期，而这</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天的假期，并不用一次性休完，也不需要生产完马上休完，而是在这个孩子成长到八岁之前，父母都可以轮流申请这</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天的假期。这</a:t>
            </a:r>
            <a:r>
              <a:rPr lang="en-US" altLang="zh-CN" b="0" i="0" dirty="0" smtClean="0">
                <a:solidFill>
                  <a:srgbClr val="333333"/>
                </a:solidFill>
                <a:effectLst/>
                <a:latin typeface="-apple-system-font"/>
              </a:rPr>
              <a:t>480</a:t>
            </a:r>
            <a:r>
              <a:rPr lang="zh-CN" altLang="en-US" b="0" i="0" dirty="0" smtClean="0">
                <a:solidFill>
                  <a:srgbClr val="333333"/>
                </a:solidFill>
                <a:effectLst/>
                <a:latin typeface="-apple-system-font"/>
              </a:rPr>
              <a:t>天里有</a:t>
            </a:r>
            <a:r>
              <a:rPr lang="en-US" altLang="zh-CN" b="0" i="0" dirty="0" smtClean="0">
                <a:solidFill>
                  <a:srgbClr val="333333"/>
                </a:solidFill>
                <a:effectLst/>
                <a:latin typeface="-apple-system-font"/>
              </a:rPr>
              <a:t>390</a:t>
            </a:r>
            <a:r>
              <a:rPr lang="zh-CN" altLang="en-US" b="0" i="0" dirty="0" smtClean="0">
                <a:solidFill>
                  <a:srgbClr val="333333"/>
                </a:solidFill>
                <a:effectLst/>
                <a:latin typeface="-apple-system-font"/>
              </a:rPr>
              <a:t>天雇主须要照付工资，按照原本工资的</a:t>
            </a:r>
            <a:r>
              <a:rPr lang="en-US" altLang="zh-CN" b="0" i="0" dirty="0" smtClean="0">
                <a:solidFill>
                  <a:srgbClr val="333333"/>
                </a:solidFill>
                <a:effectLst/>
                <a:latin typeface="-apple-system-font"/>
              </a:rPr>
              <a:t>80%</a:t>
            </a:r>
            <a:r>
              <a:rPr lang="zh-CN" altLang="en-US" b="0" i="0" dirty="0" smtClean="0">
                <a:solidFill>
                  <a:srgbClr val="333333"/>
                </a:solidFill>
                <a:effectLst/>
                <a:latin typeface="-apple-system-font"/>
              </a:rPr>
              <a:t>支付。另外剩下的</a:t>
            </a:r>
            <a:r>
              <a:rPr lang="en-US" altLang="zh-CN" b="0" i="0" dirty="0" smtClean="0">
                <a:solidFill>
                  <a:srgbClr val="333333"/>
                </a:solidFill>
                <a:effectLst/>
                <a:latin typeface="-apple-system-font"/>
              </a:rPr>
              <a:t>90</a:t>
            </a:r>
            <a:r>
              <a:rPr lang="zh-CN" altLang="en-US" b="0" i="0" dirty="0" smtClean="0">
                <a:solidFill>
                  <a:srgbClr val="333333"/>
                </a:solidFill>
                <a:effectLst/>
                <a:latin typeface="-apple-system-font"/>
              </a:rPr>
              <a:t>天，由政府向夫妇提供补贴。</a:t>
            </a:r>
            <a:endParaRPr lang="zh-CN" altLang="en-US" b="0" i="0" dirty="0">
              <a:solidFill>
                <a:srgbClr val="333333"/>
              </a:solidFill>
              <a:effectLst/>
              <a:latin typeface="-apple-system-font"/>
            </a:endParaRPr>
          </a:p>
        </p:txBody>
      </p:sp>
      <p:sp>
        <p:nvSpPr>
          <p:cNvPr id="12" name="矩形 11"/>
          <p:cNvSpPr/>
          <p:nvPr/>
        </p:nvSpPr>
        <p:spPr>
          <a:xfrm>
            <a:off x="1064526" y="5650128"/>
            <a:ext cx="10454184" cy="646331"/>
          </a:xfrm>
          <a:prstGeom prst="rect">
            <a:avLst/>
          </a:prstGeom>
        </p:spPr>
        <p:txBody>
          <a:bodyPr wrap="square">
            <a:spAutoFit/>
          </a:bodyPr>
          <a:lstStyle/>
          <a:p>
            <a:r>
              <a:rPr lang="en-US" altLang="zh-CN" b="1" i="0" dirty="0" smtClean="0">
                <a:solidFill>
                  <a:srgbClr val="333333"/>
                </a:solidFill>
                <a:effectLst/>
                <a:latin typeface="-apple-system-font"/>
              </a:rPr>
              <a:t>《</a:t>
            </a:r>
            <a:r>
              <a:rPr lang="zh-CN" altLang="en-US" b="1" i="0" dirty="0" smtClean="0">
                <a:solidFill>
                  <a:srgbClr val="333333"/>
                </a:solidFill>
                <a:effectLst/>
                <a:latin typeface="-apple-system-font"/>
              </a:rPr>
              <a:t>人口减少的危机</a:t>
            </a:r>
            <a:r>
              <a:rPr lang="en-US" altLang="zh-CN" b="1" i="0" dirty="0" smtClean="0">
                <a:solidFill>
                  <a:srgbClr val="333333"/>
                </a:solidFill>
                <a:effectLst/>
                <a:latin typeface="-apple-system-font"/>
              </a:rPr>
              <a:t>》</a:t>
            </a:r>
            <a:r>
              <a:rPr lang="zh-CN" altLang="en-US" b="1" i="0" dirty="0" smtClean="0">
                <a:solidFill>
                  <a:srgbClr val="333333"/>
                </a:solidFill>
                <a:effectLst/>
                <a:latin typeface="-apple-system-font"/>
              </a:rPr>
              <a:t>的作者还提及一个问题，他们注意到决定是否生养孩子这个问题，说到底仍然有关妇女的自我选择。</a:t>
            </a:r>
            <a:endParaRPr lang="zh-CN" altLang="en-US" dirty="0"/>
          </a:p>
        </p:txBody>
      </p:sp>
    </p:spTree>
    <p:extLst>
      <p:ext uri="{BB962C8B-B14F-4D97-AF65-F5344CB8AC3E}">
        <p14:creationId xmlns:p14="http://schemas.microsoft.com/office/powerpoint/2010/main" val="799805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7"/>
          <p:cNvSpPr>
            <a:spLocks noGrp="1"/>
          </p:cNvSpPr>
          <p:nvPr>
            <p:ph type="ctrTitle"/>
          </p:nvPr>
        </p:nvSpPr>
        <p:spPr>
          <a:xfrm>
            <a:off x="1537648" y="545910"/>
            <a:ext cx="9144000" cy="1053366"/>
          </a:xfrm>
        </p:spPr>
        <p:txBody>
          <a:bodyPr>
            <a:normAutofit/>
          </a:bodyPr>
          <a:lstStyle/>
          <a:p>
            <a:r>
              <a:rPr lang="zh-CN" altLang="en-US" dirty="0" smtClean="0">
                <a:solidFill>
                  <a:srgbClr val="2F2F2F"/>
                </a:solidFill>
                <a:latin typeface="-apple-system"/>
              </a:rPr>
              <a:t>老龄化</a:t>
            </a:r>
            <a:r>
              <a:rPr lang="zh-CN" altLang="en-US" dirty="0">
                <a:solidFill>
                  <a:srgbClr val="2F2F2F"/>
                </a:solidFill>
                <a:latin typeface="-apple-system"/>
              </a:rPr>
              <a:t>怎么办</a:t>
            </a:r>
            <a:endParaRPr lang="zh-CN" altLang="en-US" dirty="0"/>
          </a:p>
        </p:txBody>
      </p:sp>
      <p:sp>
        <p:nvSpPr>
          <p:cNvPr id="2" name="矩形 1"/>
          <p:cNvSpPr/>
          <p:nvPr/>
        </p:nvSpPr>
        <p:spPr>
          <a:xfrm>
            <a:off x="1890713" y="1599276"/>
            <a:ext cx="6096000" cy="646331"/>
          </a:xfrm>
          <a:prstGeom prst="rect">
            <a:avLst/>
          </a:prstGeom>
        </p:spPr>
        <p:txBody>
          <a:bodyPr>
            <a:spAutoFit/>
          </a:bodyPr>
          <a:lstStyle/>
          <a:p>
            <a:r>
              <a:rPr lang="en-US" altLang="zh-CN" b="1" dirty="0" smtClean="0">
                <a:solidFill>
                  <a:srgbClr val="2F2F2F"/>
                </a:solidFill>
                <a:latin typeface="-apple-system"/>
              </a:rPr>
              <a:t>1</a:t>
            </a:r>
            <a:r>
              <a:rPr lang="en-US" altLang="zh-CN" b="1" dirty="0">
                <a:solidFill>
                  <a:srgbClr val="2F2F2F"/>
                </a:solidFill>
                <a:latin typeface="-apple-system"/>
              </a:rPr>
              <a:t>.</a:t>
            </a:r>
            <a:r>
              <a:rPr lang="zh-CN" altLang="en-US" b="1" dirty="0">
                <a:solidFill>
                  <a:srgbClr val="2F2F2F"/>
                </a:solidFill>
                <a:latin typeface="-apple-system"/>
              </a:rPr>
              <a:t>少持有小城市的房子</a:t>
            </a:r>
            <a:endParaRPr lang="zh-CN" altLang="en-US" dirty="0">
              <a:solidFill>
                <a:srgbClr val="2F2F2F"/>
              </a:solidFill>
              <a:latin typeface="-apple-system"/>
            </a:endParaRPr>
          </a:p>
          <a:p>
            <a:r>
              <a:rPr lang="en-US" altLang="zh-CN" b="1" dirty="0">
                <a:solidFill>
                  <a:srgbClr val="2F2F2F"/>
                </a:solidFill>
                <a:latin typeface="-apple-system"/>
              </a:rPr>
              <a:t>2.</a:t>
            </a:r>
            <a:r>
              <a:rPr lang="zh-CN" altLang="en-US" b="1" dirty="0">
                <a:solidFill>
                  <a:srgbClr val="2F2F2F"/>
                </a:solidFill>
                <a:latin typeface="-apple-system"/>
              </a:rPr>
              <a:t>占好一线城市的坑位</a:t>
            </a:r>
            <a:endParaRPr lang="zh-CN" altLang="en-US" b="0" i="0" dirty="0">
              <a:solidFill>
                <a:srgbClr val="2F2F2F"/>
              </a:solidFill>
              <a:effectLst/>
              <a:latin typeface="-apple-system"/>
            </a:endParaRPr>
          </a:p>
        </p:txBody>
      </p:sp>
    </p:spTree>
    <p:extLst>
      <p:ext uri="{BB962C8B-B14F-4D97-AF65-F5344CB8AC3E}">
        <p14:creationId xmlns:p14="http://schemas.microsoft.com/office/powerpoint/2010/main" val="1359889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45992" y="1161788"/>
            <a:ext cx="10859071" cy="923330"/>
          </a:xfrm>
          <a:prstGeom prst="rect">
            <a:avLst/>
          </a:prstGeom>
        </p:spPr>
        <p:txBody>
          <a:bodyPr wrap="square">
            <a:spAutoFit/>
          </a:bodyPr>
          <a:lstStyle/>
          <a:p>
            <a:r>
              <a:rPr lang="zh-CN" altLang="en-US" b="0" i="0" dirty="0" smtClean="0">
                <a:solidFill>
                  <a:srgbClr val="333333"/>
                </a:solidFill>
                <a:effectLst/>
                <a:latin typeface="-apple-system-font"/>
              </a:rPr>
              <a:t>我们从个人福祉与个人负担能力角度出发，来考虑要不要生孩子这件事，是没有错的，但是我们同时要考虑到，</a:t>
            </a:r>
            <a:r>
              <a:rPr lang="zh-CN" altLang="en-US" b="1" i="0" dirty="0" smtClean="0">
                <a:solidFill>
                  <a:srgbClr val="AB1942"/>
                </a:solidFill>
                <a:effectLst/>
                <a:latin typeface="-apple-system-font"/>
              </a:rPr>
              <a:t>人口减缓最后的杀伤力，这把刀要抹到我们每个人脖子上，</a:t>
            </a:r>
            <a:r>
              <a:rPr lang="zh-CN" altLang="en-US" b="1" i="0" dirty="0" smtClean="0">
                <a:solidFill>
                  <a:srgbClr val="333333"/>
                </a:solidFill>
                <a:effectLst/>
                <a:latin typeface="-apple-system-font"/>
              </a:rPr>
              <a:t>我们未来所面临的状况，都会与我们今天这一整代人所作出的选择息息相关。</a:t>
            </a:r>
            <a:endParaRPr lang="zh-CN" altLang="en-US" dirty="0"/>
          </a:p>
        </p:txBody>
      </p:sp>
    </p:spTree>
    <p:extLst>
      <p:ext uri="{BB962C8B-B14F-4D97-AF65-F5344CB8AC3E}">
        <p14:creationId xmlns:p14="http://schemas.microsoft.com/office/powerpoint/2010/main" val="2367928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434" y="571500"/>
            <a:ext cx="6229827" cy="5886450"/>
          </a:xfrm>
          <a:prstGeom prst="rect">
            <a:avLst/>
          </a:prstGeom>
        </p:spPr>
      </p:pic>
    </p:spTree>
    <p:extLst>
      <p:ext uri="{BB962C8B-B14F-4D97-AF65-F5344CB8AC3E}">
        <p14:creationId xmlns:p14="http://schemas.microsoft.com/office/powerpoint/2010/main" val="710830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ss1.baidu.com/6ONXsjip0QIZ8tyhnq/it/u=3555766393,438938099&amp;fm=173&amp;app=25&amp;f=JPEG?w=608&amp;h=809&amp;s=5E2DB1448E535CD64CA320990300C09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113" y="166688"/>
            <a:ext cx="4845049" cy="6446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67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mmbiz.qpic.cn/mmbiz_png/uA1FtbxzdLBoLqZ8PYibNcMk9NFiczk6HicU1gZsLhdTlMOgeicwuK8m3y5BF4ZZsJ3qRQZcFiacaiaYHBd3KC75b6Gw/640?wx_fm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336" y="252810"/>
            <a:ext cx="6339954" cy="308451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ä¸­å½åå°å·æ¼ æå"/>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8028" y="2971800"/>
            <a:ext cx="4991098" cy="374332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981834" y="3487222"/>
            <a:ext cx="5057795" cy="400110"/>
          </a:xfrm>
          <a:prstGeom prst="rect">
            <a:avLst/>
          </a:prstGeom>
        </p:spPr>
        <p:txBody>
          <a:bodyPr wrap="none">
            <a:spAutoFit/>
          </a:bodyPr>
          <a:lstStyle/>
          <a:p>
            <a:r>
              <a:rPr lang="zh-CN" altLang="en-US" sz="2000" b="1" dirty="0">
                <a:solidFill>
                  <a:srgbClr val="333333"/>
                </a:solidFill>
                <a:latin typeface="-apple-system-font"/>
              </a:rPr>
              <a:t>打出来、流出来、堕出来，就是不能生下来</a:t>
            </a:r>
            <a:endParaRPr lang="en-US" sz="2000" b="1" dirty="0"/>
          </a:p>
        </p:txBody>
      </p:sp>
      <p:sp>
        <p:nvSpPr>
          <p:cNvPr id="3" name="矩形 2"/>
          <p:cNvSpPr/>
          <p:nvPr/>
        </p:nvSpPr>
        <p:spPr>
          <a:xfrm>
            <a:off x="7803669" y="2372797"/>
            <a:ext cx="3518912" cy="400110"/>
          </a:xfrm>
          <a:prstGeom prst="rect">
            <a:avLst/>
          </a:prstGeom>
        </p:spPr>
        <p:txBody>
          <a:bodyPr wrap="none">
            <a:spAutoFit/>
          </a:bodyPr>
          <a:lstStyle/>
          <a:p>
            <a:r>
              <a:rPr lang="zh-CN" altLang="en-US" sz="2000" b="1" dirty="0">
                <a:solidFill>
                  <a:srgbClr val="333333"/>
                </a:solidFill>
                <a:latin typeface="-apple-system-font"/>
              </a:rPr>
              <a:t>宁可血流成河，不准超生一个</a:t>
            </a:r>
            <a:endParaRPr lang="en-US" sz="2000" b="1" dirty="0"/>
          </a:p>
        </p:txBody>
      </p:sp>
    </p:spTree>
    <p:extLst>
      <p:ext uri="{BB962C8B-B14F-4D97-AF65-F5344CB8AC3E}">
        <p14:creationId xmlns:p14="http://schemas.microsoft.com/office/powerpoint/2010/main" val="327223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1551295" y="477671"/>
            <a:ext cx="9144000" cy="1080661"/>
          </a:xfrm>
        </p:spPr>
        <p:txBody>
          <a:bodyPr/>
          <a:lstStyle/>
          <a:p>
            <a:r>
              <a:rPr lang="zh-CN" altLang="en-US" dirty="0" smtClean="0"/>
              <a:t>鼓励二胎</a:t>
            </a:r>
            <a:endParaRPr lang="zh-CN" altLang="en-US" dirty="0"/>
          </a:p>
        </p:txBody>
      </p:sp>
      <p:pic>
        <p:nvPicPr>
          <p:cNvPr id="4" name="Picture 2" descr="https://ss0.baidu.com/6ONWsjip0QIZ8tyhnq/it/u=3371814561,3965655414&amp;fm=173&amp;app=25&amp;f=JPEG?w=394&amp;h=243&amp;s=DB3002C1525439CA4481D5F10300C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 y="1558332"/>
            <a:ext cx="6159500" cy="37988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mmbiz.qpic.cn/mmbiz_png/uA1FtbxzdLBoLqZ8PYibNcMk9NFiczk6HicTPsu2rgz7X0IwwznWg5PLHD3nzzTud5CQUj1ibiaGMYVlnvYj3CozLhw/640?wx_fm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5584" y="2300286"/>
            <a:ext cx="3795677" cy="425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978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imgsrc.baidu.com/forum/w%3D580/sign=064405c3a78b87d65042ab1737092860/de0498510fb30f24f7ff5bf1ce95d143ac4b036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024" y="319086"/>
            <a:ext cx="6488113" cy="432913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7248525" y="1467992"/>
            <a:ext cx="6096000" cy="2031325"/>
          </a:xfrm>
          <a:prstGeom prst="rect">
            <a:avLst/>
          </a:prstGeom>
        </p:spPr>
        <p:txBody>
          <a:bodyPr>
            <a:spAutoFit/>
          </a:bodyPr>
          <a:lstStyle/>
          <a:p>
            <a:r>
              <a:rPr lang="en-US" altLang="zh-CN" dirty="0">
                <a:solidFill>
                  <a:srgbClr val="333333"/>
                </a:solidFill>
                <a:latin typeface="Helvetica Neue"/>
              </a:rPr>
              <a:t>1.</a:t>
            </a:r>
            <a:r>
              <a:rPr lang="zh-CN" altLang="en-US" dirty="0">
                <a:solidFill>
                  <a:srgbClr val="333333"/>
                </a:solidFill>
                <a:latin typeface="Helvetica Neue"/>
              </a:rPr>
              <a:t>怀上来生出来养起来，就是不能打下来。</a:t>
            </a:r>
            <a:r>
              <a:rPr lang="zh-CN" altLang="en-US" dirty="0"/>
              <a:t/>
            </a:r>
            <a:br>
              <a:rPr lang="zh-CN" altLang="en-US" dirty="0"/>
            </a:br>
            <a:r>
              <a:rPr lang="en-US" altLang="zh-CN" dirty="0">
                <a:solidFill>
                  <a:srgbClr val="333333"/>
                </a:solidFill>
                <a:latin typeface="Helvetica Neue"/>
              </a:rPr>
              <a:t>2.</a:t>
            </a:r>
            <a:r>
              <a:rPr lang="zh-CN" altLang="en-US" dirty="0">
                <a:solidFill>
                  <a:srgbClr val="333333"/>
                </a:solidFill>
                <a:latin typeface="Helvetica Neue"/>
              </a:rPr>
              <a:t>经济搞上去，人口跟上来。</a:t>
            </a:r>
            <a:r>
              <a:rPr lang="zh-CN" altLang="en-US" dirty="0"/>
              <a:t/>
            </a:r>
            <a:br>
              <a:rPr lang="zh-CN" altLang="en-US" dirty="0"/>
            </a:br>
            <a:r>
              <a:rPr lang="en-US" altLang="zh-CN" dirty="0">
                <a:solidFill>
                  <a:srgbClr val="333333"/>
                </a:solidFill>
                <a:latin typeface="Helvetica Neue"/>
              </a:rPr>
              <a:t>3.</a:t>
            </a:r>
            <a:r>
              <a:rPr lang="zh-CN" altLang="en-US" dirty="0">
                <a:solidFill>
                  <a:srgbClr val="333333"/>
                </a:solidFill>
                <a:latin typeface="Helvetica Neue"/>
              </a:rPr>
              <a:t>二胎奖，一胎罚，丁克不育都该抓。</a:t>
            </a:r>
            <a:r>
              <a:rPr lang="zh-CN" altLang="en-US" dirty="0"/>
              <a:t/>
            </a:r>
            <a:br>
              <a:rPr lang="zh-CN" altLang="en-US" dirty="0"/>
            </a:br>
            <a:r>
              <a:rPr lang="en-US" altLang="zh-CN" dirty="0">
                <a:solidFill>
                  <a:srgbClr val="333333"/>
                </a:solidFill>
                <a:latin typeface="Helvetica Neue"/>
              </a:rPr>
              <a:t>4.</a:t>
            </a:r>
            <a:r>
              <a:rPr lang="zh-CN" altLang="en-US" dirty="0">
                <a:solidFill>
                  <a:srgbClr val="333333"/>
                </a:solidFill>
                <a:latin typeface="Helvetica Neue"/>
              </a:rPr>
              <a:t>该生不生，后悔一生。该养不养，老无所养。</a:t>
            </a:r>
            <a:r>
              <a:rPr lang="zh-CN" altLang="en-US" dirty="0"/>
              <a:t/>
            </a:r>
            <a:br>
              <a:rPr lang="zh-CN" altLang="en-US" dirty="0"/>
            </a:br>
            <a:r>
              <a:rPr lang="en-US" altLang="zh-CN" dirty="0">
                <a:solidFill>
                  <a:srgbClr val="333333"/>
                </a:solidFill>
                <a:latin typeface="Helvetica Neue"/>
              </a:rPr>
              <a:t>5.</a:t>
            </a:r>
            <a:r>
              <a:rPr lang="zh-CN" altLang="en-US" dirty="0">
                <a:solidFill>
                  <a:srgbClr val="333333"/>
                </a:solidFill>
                <a:latin typeface="Helvetica Neue"/>
              </a:rPr>
              <a:t>生男生女都一样，不然儿子没对象。</a:t>
            </a:r>
            <a:r>
              <a:rPr lang="zh-CN" altLang="en-US" dirty="0"/>
              <a:t/>
            </a:r>
            <a:br>
              <a:rPr lang="zh-CN" altLang="en-US" dirty="0"/>
            </a:br>
            <a:r>
              <a:rPr lang="en-US" altLang="zh-CN" dirty="0">
                <a:solidFill>
                  <a:srgbClr val="333333"/>
                </a:solidFill>
                <a:latin typeface="Helvetica Neue"/>
              </a:rPr>
              <a:t>6.</a:t>
            </a:r>
            <a:r>
              <a:rPr lang="zh-CN" altLang="en-US" dirty="0">
                <a:solidFill>
                  <a:srgbClr val="333333"/>
                </a:solidFill>
                <a:latin typeface="Helvetica Neue"/>
              </a:rPr>
              <a:t>一人拒绝多生，全村人工受精。</a:t>
            </a:r>
            <a:r>
              <a:rPr lang="zh-CN" altLang="en-US" dirty="0"/>
              <a:t/>
            </a:r>
            <a:br>
              <a:rPr lang="zh-CN" altLang="en-US" dirty="0"/>
            </a:br>
            <a:r>
              <a:rPr lang="en-US" altLang="zh-CN" dirty="0">
                <a:solidFill>
                  <a:srgbClr val="333333"/>
                </a:solidFill>
                <a:latin typeface="Helvetica Neue"/>
              </a:rPr>
              <a:t>7.</a:t>
            </a:r>
            <a:r>
              <a:rPr lang="zh-CN" altLang="en-US" dirty="0">
                <a:solidFill>
                  <a:srgbClr val="333333"/>
                </a:solidFill>
                <a:latin typeface="Helvetica Neue"/>
              </a:rPr>
              <a:t>农村要想富，多生孩子常种树。</a:t>
            </a:r>
            <a:endParaRPr lang="en-US" dirty="0"/>
          </a:p>
        </p:txBody>
      </p:sp>
    </p:spTree>
    <p:extLst>
      <p:ext uri="{BB962C8B-B14F-4D97-AF65-F5344CB8AC3E}">
        <p14:creationId xmlns:p14="http://schemas.microsoft.com/office/powerpoint/2010/main" val="2683432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1551295" y="477671"/>
            <a:ext cx="9144000" cy="1080661"/>
          </a:xfrm>
        </p:spPr>
        <p:txBody>
          <a:bodyPr/>
          <a:lstStyle/>
          <a:p>
            <a:r>
              <a:rPr lang="zh-CN" altLang="en-US" dirty="0" smtClean="0"/>
              <a:t>为什么要放开二胎</a:t>
            </a:r>
            <a:endParaRPr lang="zh-CN" altLang="en-US" dirty="0"/>
          </a:p>
        </p:txBody>
      </p:sp>
    </p:spTree>
    <p:extLst>
      <p:ext uri="{BB962C8B-B14F-4D97-AF65-F5344CB8AC3E}">
        <p14:creationId xmlns:p14="http://schemas.microsoft.com/office/powerpoint/2010/main" val="408677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1551295" y="477671"/>
            <a:ext cx="9144000" cy="1080661"/>
          </a:xfrm>
        </p:spPr>
        <p:txBody>
          <a:bodyPr vert="horz" lIns="91440" tIns="45720" rIns="91440" bIns="45720" rtlCol="0" anchor="b">
            <a:normAutofit/>
          </a:bodyPr>
          <a:lstStyle/>
          <a:p>
            <a:r>
              <a:rPr lang="zh-CN" altLang="en-US" dirty="0"/>
              <a:t>总和生育率</a:t>
            </a:r>
            <a:endParaRPr lang="zh-CN" altLang="en-US" dirty="0"/>
          </a:p>
        </p:txBody>
      </p:sp>
    </p:spTree>
    <p:extLst>
      <p:ext uri="{BB962C8B-B14F-4D97-AF65-F5344CB8AC3E}">
        <p14:creationId xmlns:p14="http://schemas.microsoft.com/office/powerpoint/2010/main" val="1978994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a:xfrm>
            <a:off x="1551295" y="477671"/>
            <a:ext cx="9144000" cy="1080661"/>
          </a:xfrm>
        </p:spPr>
        <p:txBody>
          <a:bodyPr vert="horz" lIns="91440" tIns="45720" rIns="91440" bIns="45720" rtlCol="0" anchor="b">
            <a:normAutofit/>
          </a:bodyPr>
          <a:lstStyle/>
          <a:p>
            <a:r>
              <a:rPr lang="zh-CN" altLang="en-US" dirty="0"/>
              <a:t>世代更替</a:t>
            </a:r>
            <a:endParaRPr lang="zh-CN" altLang="en-US" dirty="0"/>
          </a:p>
        </p:txBody>
      </p:sp>
    </p:spTree>
    <p:extLst>
      <p:ext uri="{BB962C8B-B14F-4D97-AF65-F5344CB8AC3E}">
        <p14:creationId xmlns:p14="http://schemas.microsoft.com/office/powerpoint/2010/main" val="2195718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1537648" y="545910"/>
            <a:ext cx="9144000" cy="1053366"/>
          </a:xfrm>
        </p:spPr>
        <p:txBody>
          <a:bodyPr/>
          <a:lstStyle/>
          <a:p>
            <a:r>
              <a:rPr lang="zh-CN" altLang="en-US" dirty="0"/>
              <a:t>日本人口老龄化的预言</a:t>
            </a:r>
          </a:p>
        </p:txBody>
      </p:sp>
    </p:spTree>
    <p:extLst>
      <p:ext uri="{BB962C8B-B14F-4D97-AF65-F5344CB8AC3E}">
        <p14:creationId xmlns:p14="http://schemas.microsoft.com/office/powerpoint/2010/main" val="9988425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1211</Words>
  <Application>Microsoft Office PowerPoint</Application>
  <PresentationFormat>宽屏</PresentationFormat>
  <Paragraphs>65</Paragraphs>
  <Slides>29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-apple-system</vt:lpstr>
      <vt:lpstr>-apple-system-font</vt:lpstr>
      <vt:lpstr>Helvetica Neue</vt:lpstr>
      <vt:lpstr>微软雅黑</vt:lpstr>
      <vt:lpstr>宋体</vt:lpstr>
      <vt:lpstr>Arial</vt:lpstr>
      <vt:lpstr>Arial</vt:lpstr>
      <vt:lpstr>Calibri</vt:lpstr>
      <vt:lpstr>Calibri Light</vt:lpstr>
      <vt:lpstr>Helvetica</vt:lpstr>
      <vt:lpstr>Office 主题</vt:lpstr>
      <vt:lpstr>生娃是国家大事</vt:lpstr>
      <vt:lpstr>计划生育</vt:lpstr>
      <vt:lpstr>PowerPoint 演示文稿</vt:lpstr>
      <vt:lpstr>鼓励二胎</vt:lpstr>
      <vt:lpstr>PowerPoint 演示文稿</vt:lpstr>
      <vt:lpstr>为什么要放开二胎</vt:lpstr>
      <vt:lpstr>总和生育率</vt:lpstr>
      <vt:lpstr>世代更替</vt:lpstr>
      <vt:lpstr>日本人口老龄化的预言</vt:lpstr>
      <vt:lpstr>《未来年表》</vt:lpstr>
      <vt:lpstr>人口老龄化带来的危害</vt:lpstr>
      <vt:lpstr>这是日本才会有的问题吗</vt:lpstr>
      <vt:lpstr>PowerPoint 演示文稿</vt:lpstr>
      <vt:lpstr>PowerPoint 演示文稿</vt:lpstr>
      <vt:lpstr>网友并不买账</vt:lpstr>
      <vt:lpstr>PowerPoint 演示文稿</vt:lpstr>
      <vt:lpstr>PowerPoint 演示文稿</vt:lpstr>
      <vt:lpstr>实际情况也不理想</vt:lpstr>
      <vt:lpstr>PowerPoint 演示文稿</vt:lpstr>
      <vt:lpstr>为什么不愿意生</vt:lpstr>
      <vt:lpstr>PowerPoint 演示文稿</vt:lpstr>
      <vt:lpstr>PowerPoint 演示文稿</vt:lpstr>
      <vt:lpstr>如何解决生孩子的问题</vt:lpstr>
      <vt:lpstr>《人口问题的危机》</vt:lpstr>
      <vt:lpstr>《人口问题的危机》</vt:lpstr>
      <vt:lpstr>老龄化怎么办</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生娃</dc:title>
  <dc:creator>Windows 用户</dc:creator>
  <cp:lastModifiedBy>Fred</cp:lastModifiedBy>
  <cp:revision>155</cp:revision>
  <dcterms:created xsi:type="dcterms:W3CDTF">2018-10-08T11:58:52Z</dcterms:created>
  <dcterms:modified xsi:type="dcterms:W3CDTF">2018-10-10T06:07:05Z</dcterms:modified>
</cp:coreProperties>
</file>