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77" r:id="rId5"/>
    <p:sldId id="285" r:id="rId6"/>
    <p:sldId id="276" r:id="rId7"/>
    <p:sldId id="292" r:id="rId8"/>
    <p:sldId id="280" r:id="rId9"/>
    <p:sldId id="261" r:id="rId10"/>
    <p:sldId id="259" r:id="rId11"/>
    <p:sldId id="267" r:id="rId12"/>
    <p:sldId id="266" r:id="rId13"/>
    <p:sldId id="268" r:id="rId14"/>
    <p:sldId id="269" r:id="rId15"/>
    <p:sldId id="270" r:id="rId16"/>
    <p:sldId id="271" r:id="rId17"/>
    <p:sldId id="264" r:id="rId18"/>
    <p:sldId id="258" r:id="rId19"/>
    <p:sldId id="281" r:id="rId20"/>
    <p:sldId id="282" r:id="rId21"/>
    <p:sldId id="283" r:id="rId22"/>
    <p:sldId id="287" r:id="rId23"/>
    <p:sldId id="286" r:id="rId24"/>
    <p:sldId id="272" r:id="rId25"/>
    <p:sldId id="288" r:id="rId26"/>
    <p:sldId id="293" r:id="rId27"/>
    <p:sldId id="273" r:id="rId28"/>
    <p:sldId id="274" r:id="rId29"/>
    <p:sldId id="275" r:id="rId30"/>
    <p:sldId id="291" r:id="rId31"/>
    <p:sldId id="265" r:id="rId32"/>
    <p:sldId id="289"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50" y="391210"/>
            <a:ext cx="6096000" cy="646331"/>
          </a:xfrm>
          <a:prstGeom prst="rect">
            <a:avLst/>
          </a:prstGeom>
        </p:spPr>
        <p:txBody>
          <a:bodyPr>
            <a:spAutoFit/>
          </a:bodyPr>
          <a:lstStyle/>
          <a:p>
            <a:r>
              <a:rPr lang="en-US" dirty="0"/>
              <a:t>http://finance.jrj.com.cn/2018/08/14104024948941.shtml?from=jrj_z3_ztt</a:t>
            </a:r>
          </a:p>
        </p:txBody>
      </p:sp>
      <p:sp>
        <p:nvSpPr>
          <p:cNvPr id="5" name="矩形 4"/>
          <p:cNvSpPr/>
          <p:nvPr/>
        </p:nvSpPr>
        <p:spPr>
          <a:xfrm>
            <a:off x="704850" y="1286946"/>
            <a:ext cx="4438651" cy="369332"/>
          </a:xfrm>
          <a:prstGeom prst="rect">
            <a:avLst/>
          </a:prstGeom>
        </p:spPr>
        <p:txBody>
          <a:bodyPr wrap="none">
            <a:spAutoFit/>
          </a:bodyPr>
          <a:lstStyle/>
          <a:p>
            <a:r>
              <a:rPr lang="en-US" dirty="0"/>
              <a:t>https://movie.douban.com/review/9592299/</a:t>
            </a:r>
          </a:p>
        </p:txBody>
      </p:sp>
      <p:sp>
        <p:nvSpPr>
          <p:cNvPr id="6" name="矩形 5"/>
          <p:cNvSpPr/>
          <p:nvPr/>
        </p:nvSpPr>
        <p:spPr>
          <a:xfrm>
            <a:off x="704850" y="2029896"/>
            <a:ext cx="4731423" cy="369332"/>
          </a:xfrm>
          <a:prstGeom prst="rect">
            <a:avLst/>
          </a:prstGeom>
        </p:spPr>
        <p:txBody>
          <a:bodyPr wrap="none">
            <a:spAutoFit/>
          </a:bodyPr>
          <a:lstStyle/>
          <a:p>
            <a:r>
              <a:rPr lang="en-US" dirty="0"/>
              <a:t>http://www.anyv.net/index.php/article-2362312</a:t>
            </a:r>
          </a:p>
        </p:txBody>
      </p:sp>
      <p:sp>
        <p:nvSpPr>
          <p:cNvPr id="2" name="矩形 1"/>
          <p:cNvSpPr/>
          <p:nvPr/>
        </p:nvSpPr>
        <p:spPr>
          <a:xfrm>
            <a:off x="704850" y="2588180"/>
            <a:ext cx="4287777" cy="369332"/>
          </a:xfrm>
          <a:prstGeom prst="rect">
            <a:avLst/>
          </a:prstGeom>
        </p:spPr>
        <p:txBody>
          <a:bodyPr wrap="none">
            <a:spAutoFit/>
          </a:bodyPr>
          <a:lstStyle/>
          <a:p>
            <a:r>
              <a:rPr lang="en-US" dirty="0"/>
              <a:t>https://www.jianshu.com/p/35e037b54e21</a:t>
            </a:r>
          </a:p>
        </p:txBody>
      </p:sp>
    </p:spTree>
    <p:extLst>
      <p:ext uri="{BB962C8B-B14F-4D97-AF65-F5344CB8AC3E}">
        <p14:creationId xmlns:p14="http://schemas.microsoft.com/office/powerpoint/2010/main" val="338412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
        <p:nvSpPr>
          <p:cNvPr id="3" name="矩形 2"/>
          <p:cNvSpPr/>
          <p:nvPr/>
        </p:nvSpPr>
        <p:spPr>
          <a:xfrm>
            <a:off x="555009" y="1979176"/>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9988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673218" y="2331540"/>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673218" y="350453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0439" y="1528763"/>
            <a:ext cx="11385846" cy="3157419"/>
          </a:xfrm>
          <a:prstGeom prst="rect">
            <a:avLst/>
          </a:prstGeom>
        </p:spPr>
      </p:pic>
    </p:spTree>
    <p:extLst>
      <p:ext uri="{BB962C8B-B14F-4D97-AF65-F5344CB8AC3E}">
        <p14:creationId xmlns:p14="http://schemas.microsoft.com/office/powerpoint/2010/main" val="39766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pic>
        <p:nvPicPr>
          <p:cNvPr id="3" name="图片 2"/>
          <p:cNvPicPr>
            <a:picLocks noChangeAspect="1"/>
          </p:cNvPicPr>
          <p:nvPr/>
        </p:nvPicPr>
        <p:blipFill>
          <a:blip r:embed="rId2"/>
          <a:stretch>
            <a:fillRect/>
          </a:stretch>
        </p:blipFill>
        <p:spPr>
          <a:xfrm>
            <a:off x="1498677" y="671513"/>
            <a:ext cx="8697676" cy="4757564"/>
          </a:xfrm>
          <a:prstGeom prst="rect">
            <a:avLst/>
          </a:prstGeom>
        </p:spPr>
      </p:pic>
    </p:spTree>
    <p:extLst>
      <p:ext uri="{BB962C8B-B14F-4D97-AF65-F5344CB8AC3E}">
        <p14:creationId xmlns:p14="http://schemas.microsoft.com/office/powerpoint/2010/main" val="405172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3" name="矩形 2"/>
          <p:cNvSpPr/>
          <p:nvPr/>
        </p:nvSpPr>
        <p:spPr>
          <a:xfrm>
            <a:off x="5901899" y="2144197"/>
            <a:ext cx="415498" cy="369332"/>
          </a:xfrm>
          <a:prstGeom prst="rect">
            <a:avLst/>
          </a:prstGeom>
        </p:spPr>
        <p:txBody>
          <a:bodyPr wrap="none">
            <a:spAutoFit/>
          </a:bodyPr>
          <a:lstStyle/>
          <a:p>
            <a:r>
              <a:rPr lang="zh-CN" altLang="en-US" dirty="0" smtClean="0"/>
              <a:t>钱</a:t>
            </a:r>
            <a:endParaRPr lang="en-US" dirty="0"/>
          </a:p>
        </p:txBody>
      </p:sp>
    </p:spTree>
    <p:extLst>
      <p:ext uri="{BB962C8B-B14F-4D97-AF65-F5344CB8AC3E}">
        <p14:creationId xmlns:p14="http://schemas.microsoft.com/office/powerpoint/2010/main" val="409843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4247317"/>
          </a:xfrm>
          <a:prstGeom prst="rect">
            <a:avLst/>
          </a:prstGeom>
        </p:spPr>
        <p:txBody>
          <a:bodyPr wrap="square">
            <a:spAutoFit/>
          </a:bodyPr>
          <a:lstStyle/>
          <a:p>
            <a:pPr algn="just"/>
            <a:r>
              <a:rPr lang="zh-CN" altLang="en-US" dirty="0">
                <a:solidFill>
                  <a:srgbClr val="303030"/>
                </a:solidFill>
                <a:latin typeface="Arial" panose="020B0604020202020204" pitchFamily="34" charset="0"/>
              </a:rPr>
              <a:t>我最近看到招聘网站前程无忧所做的一项调查，该调查显示，二胎政策出台之后，有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全国妇联也做了一次调查，显示有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另一个招聘网站智联招聘网，也曾做过一个调查。调查结果显示，有三成被访女性称，在生育之后她们的薪资下降。这就是我国女性所面临的一个现况。</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这些统计或许也都还不够客观，不够完整，但是我斗胆凭直觉认为，今天中国女性的社会地位，她们的收入状况，实实在在是不如男性的。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3" name="矩形 2"/>
          <p:cNvSpPr/>
          <p:nvPr/>
        </p:nvSpPr>
        <p:spPr>
          <a:xfrm>
            <a:off x="711956" y="1558332"/>
            <a:ext cx="10822675" cy="1200329"/>
          </a:xfrm>
          <a:prstGeom prst="rect">
            <a:avLst/>
          </a:prstGeom>
        </p:spPr>
        <p:txBody>
          <a:bodyPr wrap="square">
            <a:spAutoFit/>
          </a:bodyPr>
          <a:lstStyle/>
          <a:p>
            <a:r>
              <a:rPr lang="zh-CN" altLang="en-US" sz="2400" dirty="0">
                <a:solidFill>
                  <a:srgbClr val="222222"/>
                </a:solidFill>
                <a:latin typeface="微软雅黑" panose="020B0503020204020204" pitchFamily="34" charset="-122"/>
                <a:ea typeface="微软雅黑" panose="020B0503020204020204" pitchFamily="34" charset="-122"/>
              </a:rPr>
              <a:t>上个世纪</a:t>
            </a:r>
            <a:r>
              <a:rPr lang="en-US" altLang="zh-CN" sz="2400" dirty="0">
                <a:solidFill>
                  <a:srgbClr val="222222"/>
                </a:solidFill>
                <a:latin typeface="微软雅黑" panose="020B0503020204020204" pitchFamily="34" charset="-122"/>
                <a:ea typeface="微软雅黑" panose="020B0503020204020204" pitchFamily="34" charset="-122"/>
              </a:rPr>
              <a:t>80</a:t>
            </a:r>
            <a:r>
              <a:rPr lang="zh-CN" altLang="en-US" sz="2400"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sz="2400" dirty="0">
                <a:solidFill>
                  <a:srgbClr val="222222"/>
                </a:solidFill>
                <a:latin typeface="微软雅黑" panose="020B0503020204020204" pitchFamily="34" charset="-122"/>
                <a:ea typeface="微软雅黑" panose="020B0503020204020204" pitchFamily="34" charset="-122"/>
              </a:rPr>
              <a:t>4</a:t>
            </a:r>
            <a:r>
              <a:rPr lang="zh-CN" altLang="en-US" sz="2400"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sz="2400" dirty="0"/>
          </a:p>
        </p:txBody>
      </p:sp>
      <p:sp>
        <p:nvSpPr>
          <p:cNvPr id="5" name="矩形 4"/>
          <p:cNvSpPr/>
          <p:nvPr/>
        </p:nvSpPr>
        <p:spPr>
          <a:xfrm>
            <a:off x="711956" y="2758661"/>
            <a:ext cx="10546594" cy="646331"/>
          </a:xfrm>
          <a:prstGeom prst="rect">
            <a:avLst/>
          </a:prstGeom>
        </p:spPr>
        <p:txBody>
          <a:bodyPr wrap="square">
            <a:spAutoFit/>
          </a:bodyPr>
          <a:lstStyle/>
          <a:p>
            <a:r>
              <a:rPr lang="zh-CN" altLang="en-US" dirty="0">
                <a:solidFill>
                  <a:srgbClr val="333333"/>
                </a:solidFill>
                <a:latin typeface="arial" panose="020B0604020202020204" pitchFamily="34" charset="0"/>
              </a:rPr>
              <a:t>不可否认，生娃从来都不是私事，家事，而是国事，天下事。想当年，计划生育可是基本国策。计划生育三十年来，少生了</a:t>
            </a:r>
            <a:r>
              <a:rPr lang="en-US" altLang="zh-CN" dirty="0">
                <a:solidFill>
                  <a:srgbClr val="333333"/>
                </a:solidFill>
                <a:latin typeface="arial" panose="020B0604020202020204" pitchFamily="34" charset="0"/>
              </a:rPr>
              <a:t>4</a:t>
            </a:r>
            <a:r>
              <a:rPr lang="zh-CN" altLang="en-US" dirty="0">
                <a:solidFill>
                  <a:srgbClr val="333333"/>
                </a:solidFill>
                <a:latin typeface="arial" panose="020B0604020202020204" pitchFamily="34" charset="0"/>
              </a:rPr>
              <a:t>亿人。</a:t>
            </a:r>
            <a:endParaRPr lang="en-US" dirty="0"/>
          </a:p>
        </p:txBody>
      </p:sp>
    </p:spTree>
    <p:extLst>
      <p:ext uri="{BB962C8B-B14F-4D97-AF65-F5344CB8AC3E}">
        <p14:creationId xmlns:p14="http://schemas.microsoft.com/office/powerpoint/2010/main" val="317296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7"/>
          <p:cNvSpPr>
            <a:spLocks noGrp="1"/>
          </p:cNvSpPr>
          <p:nvPr>
            <p:ph type="ctrTitle"/>
          </p:nvPr>
        </p:nvSpPr>
        <p:spPr>
          <a:xfrm>
            <a:off x="1537648" y="545910"/>
            <a:ext cx="9144000" cy="1053366"/>
          </a:xfrm>
        </p:spPr>
        <p:txBody>
          <a:bodyPr>
            <a:normAutofit/>
          </a:bodyPr>
          <a:lstStyle/>
          <a:p>
            <a:r>
              <a:rPr lang="zh-CN" altLang="en-US" dirty="0" smtClean="0">
                <a:solidFill>
                  <a:srgbClr val="2F2F2F"/>
                </a:solidFill>
                <a:latin typeface="-apple-system"/>
              </a:rPr>
              <a:t>老龄化</a:t>
            </a:r>
            <a:r>
              <a:rPr lang="zh-CN" altLang="en-US" dirty="0">
                <a:solidFill>
                  <a:srgbClr val="2F2F2F"/>
                </a:solidFill>
                <a:latin typeface="-apple-system"/>
              </a:rPr>
              <a:t>怎么办</a:t>
            </a:r>
            <a:endParaRPr lang="zh-CN" altLang="en-US" dirty="0"/>
          </a:p>
        </p:txBody>
      </p:sp>
      <p:sp>
        <p:nvSpPr>
          <p:cNvPr id="2" name="矩形 1"/>
          <p:cNvSpPr/>
          <p:nvPr/>
        </p:nvSpPr>
        <p:spPr>
          <a:xfrm>
            <a:off x="1890713" y="1599276"/>
            <a:ext cx="6096000" cy="646331"/>
          </a:xfrm>
          <a:prstGeom prst="rect">
            <a:avLst/>
          </a:prstGeom>
        </p:spPr>
        <p:txBody>
          <a:bodyPr>
            <a:spAutoFit/>
          </a:bodyPr>
          <a:lstStyle/>
          <a:p>
            <a:r>
              <a:rPr lang="en-US" altLang="zh-CN" b="1" dirty="0" smtClean="0">
                <a:solidFill>
                  <a:srgbClr val="2F2F2F"/>
                </a:solidFill>
                <a:latin typeface="-apple-system"/>
              </a:rPr>
              <a:t>1</a:t>
            </a:r>
            <a:r>
              <a:rPr lang="en-US" altLang="zh-CN" b="1" dirty="0">
                <a:solidFill>
                  <a:srgbClr val="2F2F2F"/>
                </a:solidFill>
                <a:latin typeface="-apple-system"/>
              </a:rPr>
              <a:t>.</a:t>
            </a:r>
            <a:r>
              <a:rPr lang="zh-CN" altLang="en-US" b="1" dirty="0">
                <a:solidFill>
                  <a:srgbClr val="2F2F2F"/>
                </a:solidFill>
                <a:latin typeface="-apple-system"/>
              </a:rPr>
              <a:t>少持有小城市的房子</a:t>
            </a:r>
            <a:endParaRPr lang="zh-CN" altLang="en-US" dirty="0">
              <a:solidFill>
                <a:srgbClr val="2F2F2F"/>
              </a:solidFill>
              <a:latin typeface="-apple-system"/>
            </a:endParaRPr>
          </a:p>
          <a:p>
            <a:r>
              <a:rPr lang="en-US" altLang="zh-CN" b="1" dirty="0">
                <a:solidFill>
                  <a:srgbClr val="2F2F2F"/>
                </a:solidFill>
                <a:latin typeface="-apple-system"/>
              </a:rPr>
              <a:t>2.</a:t>
            </a:r>
            <a:r>
              <a:rPr lang="zh-CN" altLang="en-US" b="1" dirty="0">
                <a:solidFill>
                  <a:srgbClr val="2F2F2F"/>
                </a:solidFill>
                <a:latin typeface="-apple-system"/>
              </a:rPr>
              <a:t>占好一线城市的坑位</a:t>
            </a:r>
            <a:endParaRPr lang="zh-CN" altLang="en-US" b="0" i="0" dirty="0">
              <a:solidFill>
                <a:srgbClr val="2F2F2F"/>
              </a:solidFill>
              <a:effectLst/>
              <a:latin typeface="-apple-system"/>
            </a:endParaRPr>
          </a:p>
        </p:txBody>
      </p:sp>
    </p:spTree>
    <p:extLst>
      <p:ext uri="{BB962C8B-B14F-4D97-AF65-F5344CB8AC3E}">
        <p14:creationId xmlns:p14="http://schemas.microsoft.com/office/powerpoint/2010/main" val="1359889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057795" cy="400110"/>
          </a:xfrm>
          <a:prstGeom prst="rect">
            <a:avLst/>
          </a:prstGeom>
        </p:spPr>
        <p:txBody>
          <a:bodyPr wrap="none">
            <a:spAutoFit/>
          </a:bodyPr>
          <a:lstStyle/>
          <a:p>
            <a:r>
              <a:rPr lang="zh-CN" altLang="en-US" sz="2000" b="1" dirty="0">
                <a:solidFill>
                  <a:srgbClr val="333333"/>
                </a:solidFill>
                <a:latin typeface="-apple-system-font"/>
              </a:rPr>
              <a:t>打出来、流出来、堕出来，就是不能生下来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鼓励二胎</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58332"/>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319086"/>
            <a:ext cx="6488113" cy="43291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248525" y="1467992"/>
            <a:ext cx="6096000" cy="2031325"/>
          </a:xfrm>
          <a:prstGeom prst="rect">
            <a:avLst/>
          </a:prstGeom>
        </p:spPr>
        <p:txBody>
          <a:bodyPr>
            <a:spAutoFit/>
          </a:bodyPr>
          <a:lstStyle/>
          <a:p>
            <a:r>
              <a:rPr lang="en-US" altLang="zh-CN" dirty="0">
                <a:solidFill>
                  <a:srgbClr val="333333"/>
                </a:solidFill>
                <a:latin typeface="Helvetica Neue"/>
              </a:rPr>
              <a:t>1.</a:t>
            </a:r>
            <a:r>
              <a:rPr lang="zh-CN" altLang="en-US" dirty="0">
                <a:solidFill>
                  <a:srgbClr val="333333"/>
                </a:solidFill>
                <a:latin typeface="Helvetica Neue"/>
              </a:rPr>
              <a:t>怀上来生出来养起来，就是不能打下来。</a:t>
            </a:r>
            <a:r>
              <a:rPr lang="zh-CN" altLang="en-US" dirty="0"/>
              <a:t/>
            </a:r>
            <a:br>
              <a:rPr lang="zh-CN" altLang="en-US" dirty="0"/>
            </a:br>
            <a:r>
              <a:rPr lang="en-US" altLang="zh-CN" dirty="0">
                <a:solidFill>
                  <a:srgbClr val="333333"/>
                </a:solidFill>
                <a:latin typeface="Helvetica Neue"/>
              </a:rPr>
              <a:t>2.</a:t>
            </a:r>
            <a:r>
              <a:rPr lang="zh-CN" altLang="en-US" dirty="0">
                <a:solidFill>
                  <a:srgbClr val="333333"/>
                </a:solidFill>
                <a:latin typeface="Helvetica Neue"/>
              </a:rPr>
              <a:t>经济搞上去，人口跟上来。</a:t>
            </a:r>
            <a:r>
              <a:rPr lang="zh-CN" altLang="en-US" dirty="0"/>
              <a:t/>
            </a:r>
            <a:br>
              <a:rPr lang="zh-CN" altLang="en-US" dirty="0"/>
            </a:br>
            <a:r>
              <a:rPr lang="en-US" altLang="zh-CN" dirty="0">
                <a:solidFill>
                  <a:srgbClr val="333333"/>
                </a:solidFill>
                <a:latin typeface="Helvetica Neue"/>
              </a:rPr>
              <a:t>3.</a:t>
            </a:r>
            <a:r>
              <a:rPr lang="zh-CN" altLang="en-US" dirty="0">
                <a:solidFill>
                  <a:srgbClr val="333333"/>
                </a:solidFill>
                <a:latin typeface="Helvetica Neue"/>
              </a:rPr>
              <a:t>二胎奖，一胎罚，丁克不育都该抓。</a:t>
            </a:r>
            <a:r>
              <a:rPr lang="zh-CN" altLang="en-US" dirty="0"/>
              <a:t/>
            </a:r>
            <a:br>
              <a:rPr lang="zh-CN" altLang="en-US" dirty="0"/>
            </a:br>
            <a:r>
              <a:rPr lang="en-US" altLang="zh-CN" dirty="0">
                <a:solidFill>
                  <a:srgbClr val="333333"/>
                </a:solidFill>
                <a:latin typeface="Helvetica Neue"/>
              </a:rPr>
              <a:t>4.</a:t>
            </a:r>
            <a:r>
              <a:rPr lang="zh-CN" altLang="en-US" dirty="0">
                <a:solidFill>
                  <a:srgbClr val="333333"/>
                </a:solidFill>
                <a:latin typeface="Helvetica Neue"/>
              </a:rPr>
              <a:t>该生不生，后悔一生。该养不养，老无所养。</a:t>
            </a:r>
            <a:r>
              <a:rPr lang="zh-CN" altLang="en-US" dirty="0"/>
              <a:t/>
            </a:r>
            <a:br>
              <a:rPr lang="zh-CN" altLang="en-US" dirty="0"/>
            </a:br>
            <a:r>
              <a:rPr lang="en-US" altLang="zh-CN" dirty="0">
                <a:solidFill>
                  <a:srgbClr val="333333"/>
                </a:solidFill>
                <a:latin typeface="Helvetica Neue"/>
              </a:rPr>
              <a:t>5.</a:t>
            </a:r>
            <a:r>
              <a:rPr lang="zh-CN" altLang="en-US" dirty="0">
                <a:solidFill>
                  <a:srgbClr val="333333"/>
                </a:solidFill>
                <a:latin typeface="Helvetica Neue"/>
              </a:rPr>
              <a:t>生男生女都一样，不然儿子没对象。</a:t>
            </a:r>
            <a:r>
              <a:rPr lang="zh-CN" altLang="en-US" dirty="0"/>
              <a:t/>
            </a:r>
            <a:br>
              <a:rPr lang="zh-CN" altLang="en-US" dirty="0"/>
            </a:br>
            <a:r>
              <a:rPr lang="en-US" altLang="zh-CN" dirty="0">
                <a:solidFill>
                  <a:srgbClr val="333333"/>
                </a:solidFill>
                <a:latin typeface="Helvetica Neue"/>
              </a:rPr>
              <a:t>6.</a:t>
            </a:r>
            <a:r>
              <a:rPr lang="zh-CN" altLang="en-US" dirty="0">
                <a:solidFill>
                  <a:srgbClr val="333333"/>
                </a:solidFill>
                <a:latin typeface="Helvetica Neue"/>
              </a:rPr>
              <a:t>一人拒绝多生，全村人工受精。</a:t>
            </a:r>
            <a:r>
              <a:rPr lang="zh-CN" altLang="en-US" dirty="0"/>
              <a:t/>
            </a:r>
            <a:br>
              <a:rPr lang="zh-CN" altLang="en-US" dirty="0"/>
            </a:br>
            <a:r>
              <a:rPr lang="en-US" altLang="zh-CN" dirty="0">
                <a:solidFill>
                  <a:srgbClr val="333333"/>
                </a:solidFill>
                <a:latin typeface="Helvetica Neue"/>
              </a:rPr>
              <a:t>7.</a:t>
            </a:r>
            <a:r>
              <a:rPr lang="zh-CN" altLang="en-US" dirty="0">
                <a:solidFill>
                  <a:srgbClr val="333333"/>
                </a:solidFill>
                <a:latin typeface="Helvetica Neue"/>
              </a:rPr>
              <a:t>农村要想富，多生孩子常种树。</a:t>
            </a:r>
            <a:endParaRPr lang="en-US" dirty="0"/>
          </a:p>
        </p:txBody>
      </p:sp>
    </p:spTree>
    <p:extLst>
      <p:ext uri="{BB962C8B-B14F-4D97-AF65-F5344CB8AC3E}">
        <p14:creationId xmlns:p14="http://schemas.microsoft.com/office/powerpoint/2010/main" val="26834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
        <p:nvSpPr>
          <p:cNvPr id="4" name="矩形 3"/>
          <p:cNvSpPr/>
          <p:nvPr/>
        </p:nvSpPr>
        <p:spPr>
          <a:xfrm>
            <a:off x="1551295" y="1679139"/>
            <a:ext cx="9907280" cy="1477328"/>
          </a:xfrm>
          <a:prstGeom prst="rect">
            <a:avLst/>
          </a:prstGeom>
        </p:spPr>
        <p:txBody>
          <a:bodyPr wrap="square">
            <a:spAutoFit/>
          </a:bodyPr>
          <a:lstStyle/>
          <a:p>
            <a:r>
              <a:rPr lang="en-US" dirty="0"/>
              <a:t>从计划生育到全面放开二胎，为什么会有这样大的转变，因为我们意识到，人口过多不是问题，人口减少才是问题。人民日报发表的一篇名为《生娃是家事也是国事》的文章，就是鼓励大家为国生娃的。文章的中心思想就是，低出生率对经济社会的影响开始不断显现。中国的人口红利基本已经用完，老龄化加剧，用工成本上升，社会保障压力大……</a:t>
            </a:r>
            <a:r>
              <a:rPr lang="en-US" dirty="0" err="1"/>
              <a:t>要解决这些问题，不能仅仅靠家庭自觉，还应该制定更为完整的体制机制</a:t>
            </a:r>
            <a:r>
              <a:rPr lang="en-US" dirty="0"/>
              <a:t>。 </a:t>
            </a:r>
            <a:r>
              <a:rPr lang="en-US" dirty="0" err="1"/>
              <a:t>说白了，生娃不只是家庭自己的事，也是国家大事</a:t>
            </a:r>
            <a:r>
              <a:rPr lang="en-US" dirty="0"/>
              <a:t>。</a:t>
            </a:r>
          </a:p>
        </p:txBody>
      </p:sp>
    </p:spTree>
    <p:extLst>
      <p:ext uri="{BB962C8B-B14F-4D97-AF65-F5344CB8AC3E}">
        <p14:creationId xmlns:p14="http://schemas.microsoft.com/office/powerpoint/2010/main" val="408677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2857</Words>
  <Application>Microsoft Office PowerPoint</Application>
  <PresentationFormat>宽屏</PresentationFormat>
  <Paragraphs>103</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-apple-system-font</vt:lpstr>
      <vt:lpstr>Helvetica Neue</vt:lpstr>
      <vt:lpstr>微软雅黑</vt:lpstr>
      <vt:lpstr>宋体</vt:lpstr>
      <vt:lpstr>Arial</vt:lpstr>
      <vt:lpstr>Arial</vt:lpstr>
      <vt:lpstr>Calibri</vt:lpstr>
      <vt:lpstr>Calibri Light</vt:lpstr>
      <vt:lpstr>Helvetica</vt:lpstr>
      <vt:lpstr>Office 主题</vt:lpstr>
      <vt:lpstr>PowerPoint 演示文稿</vt:lpstr>
      <vt:lpstr>生娃是国家大事</vt:lpstr>
      <vt:lpstr>计划生育</vt:lpstr>
      <vt:lpstr>计划生育</vt:lpstr>
      <vt:lpstr>PowerPoint 演示文稿</vt:lpstr>
      <vt:lpstr>鼓励二胎</vt:lpstr>
      <vt:lpstr>PowerPoint 演示文稿</vt:lpstr>
      <vt:lpstr>为什么要放开二胎</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网友并不买账</vt:lpstr>
      <vt:lpstr>PowerPoint 演示文稿</vt:lpstr>
      <vt:lpstr>PowerPoint 演示文稿</vt:lpstr>
      <vt:lpstr>实际情况也不理想</vt:lpstr>
      <vt:lpstr>PowerPoint 演示文稿</vt:lpstr>
      <vt:lpstr>为什么不愿意生</vt:lpstr>
      <vt:lpstr>PowerPoint 演示文稿</vt:lpstr>
      <vt:lpstr>PowerPoint 演示文稿</vt:lpstr>
      <vt:lpstr>如何解决生孩子的问题</vt:lpstr>
      <vt:lpstr>《人口问题的危机》</vt:lpstr>
      <vt:lpstr>《人口问题的危机》</vt:lpstr>
      <vt:lpstr>老龄化怎么办</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Fred</cp:lastModifiedBy>
  <cp:revision>148</cp:revision>
  <dcterms:created xsi:type="dcterms:W3CDTF">2018-10-08T11:58:52Z</dcterms:created>
  <dcterms:modified xsi:type="dcterms:W3CDTF">2018-10-10T05:56:12Z</dcterms:modified>
</cp:coreProperties>
</file>