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2" r:id="rId18"/>
    <p:sldId id="273" r:id="rId19"/>
    <p:sldId id="275" r:id="rId20"/>
    <p:sldId id="274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90F4B-38D6-495C-9C60-65B2A3385605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6F782-FE51-458D-B2BE-F9EEC24F97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243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90F4B-38D6-495C-9C60-65B2A3385605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6F782-FE51-458D-B2BE-F9EEC24F97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6882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90F4B-38D6-495C-9C60-65B2A3385605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6F782-FE51-458D-B2BE-F9EEC24F97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568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90F4B-38D6-495C-9C60-65B2A3385605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6F782-FE51-458D-B2BE-F9EEC24F97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1303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90F4B-38D6-495C-9C60-65B2A3385605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6F782-FE51-458D-B2BE-F9EEC24F97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1026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90F4B-38D6-495C-9C60-65B2A3385605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6F782-FE51-458D-B2BE-F9EEC24F97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1938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90F4B-38D6-495C-9C60-65B2A3385605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6F782-FE51-458D-B2BE-F9EEC24F97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1425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90F4B-38D6-495C-9C60-65B2A3385605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6F782-FE51-458D-B2BE-F9EEC24F97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37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90F4B-38D6-495C-9C60-65B2A3385605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6F782-FE51-458D-B2BE-F9EEC24F97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4853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90F4B-38D6-495C-9C60-65B2A3385605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6F782-FE51-458D-B2BE-F9EEC24F97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500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90F4B-38D6-495C-9C60-65B2A3385605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6F782-FE51-458D-B2BE-F9EEC24F97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3362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290F4B-38D6-495C-9C60-65B2A3385605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6F782-FE51-458D-B2BE-F9EEC24F97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945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847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1352393" y="440267"/>
            <a:ext cx="9144000" cy="10376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dirty="0" smtClean="0"/>
              <a:t>正常足弓</a:t>
            </a:r>
            <a:endParaRPr kumimoji="1" lang="zh-CN" altLang="en-US" dirty="0"/>
          </a:p>
        </p:txBody>
      </p:sp>
      <p:pic>
        <p:nvPicPr>
          <p:cNvPr id="4" name="Picture 2" descr="http://hupu-run.hupucdn.com/PostImg_4657ab26a38d326adc385d5ef8f9ab3d.gif?imageView2/2/w/7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7362" y="164080"/>
            <a:ext cx="1590070" cy="1590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578764" y="4883460"/>
            <a:ext cx="114039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1A1A1A"/>
                </a:solidFill>
                <a:latin typeface="-apple-system" charset="0"/>
              </a:rPr>
              <a:t>正常内旋的跑者，后跟落地之后，脚底与地面之间基本保持平稳。启动时，前掌整体发力，而内侧是主要发力区。这样的发力更加均衡、落地亦更加平稳，跑步时更加高效。</a:t>
            </a:r>
            <a:endParaRPr lang="zh-CN" altLang="en-US" dirty="0"/>
          </a:p>
        </p:txBody>
      </p:sp>
      <p:pic>
        <p:nvPicPr>
          <p:cNvPr id="6" name="Picture 12" descr="https://pic1.zhimg.com/80/v2-59aba05a7ba79ace2891926353fdacc8_h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2131" y="2228211"/>
            <a:ext cx="571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578764" y="5782818"/>
            <a:ext cx="1114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E53333"/>
                </a:solidFill>
                <a:latin typeface="-apple-system-font" charset="0"/>
              </a:rPr>
              <a:t>缓冲减震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6499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1352393" y="440267"/>
            <a:ext cx="9144000" cy="10376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dirty="0" smtClean="0"/>
              <a:t>低足弓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78764" y="4883460"/>
            <a:ext cx="114039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1A1A1A"/>
                </a:solidFill>
                <a:latin typeface="-apple-system" charset="0"/>
              </a:rPr>
              <a:t>你跑起来的时候，足弓部分会向内侧“塌陷”。尽管这样可以起到减震的效果，但额外的内旋会加重双脚和膝盖的负担，增加受伤的风险。</a:t>
            </a:r>
            <a:endParaRPr lang="en-US" altLang="zh-CN" dirty="0" smtClean="0">
              <a:solidFill>
                <a:srgbClr val="1A1A1A"/>
              </a:solidFill>
              <a:latin typeface="-apple-system" charset="0"/>
            </a:endParaRPr>
          </a:p>
          <a:p>
            <a:r>
              <a:rPr lang="zh-CN" altLang="en-US" dirty="0" smtClean="0">
                <a:solidFill>
                  <a:srgbClr val="1A1A1A"/>
                </a:solidFill>
                <a:latin typeface="-apple-system" charset="0"/>
              </a:rPr>
              <a:t>过度内旋跑者，后跟落地之后，脚向内移动（内旋）超过</a:t>
            </a:r>
            <a:r>
              <a:rPr lang="en-US" altLang="zh-CN" dirty="0" smtClean="0">
                <a:solidFill>
                  <a:srgbClr val="1A1A1A"/>
                </a:solidFill>
                <a:latin typeface="-apple-system" charset="0"/>
              </a:rPr>
              <a:t>15</a:t>
            </a:r>
            <a:r>
              <a:rPr lang="zh-CN" altLang="en-US" dirty="0" smtClean="0">
                <a:solidFill>
                  <a:srgbClr val="1A1A1A"/>
                </a:solidFill>
                <a:latin typeface="-apple-system" charset="0"/>
              </a:rPr>
              <a:t>度以上，起步时，大拇脚指以及足内侧提供了绝大部分起步时所需的推动力。这样的发力，使稳定性变差，对于足部以及腿部会有较高的支撑要求。</a:t>
            </a:r>
            <a:endParaRPr lang="zh-CN" altLang="en-US" dirty="0" smtClean="0"/>
          </a:p>
        </p:txBody>
      </p:sp>
      <p:pic>
        <p:nvPicPr>
          <p:cNvPr id="7" name="Picture 4" descr="http://hupu-run.hupucdn.com/PostImg_6d8e00a24106314f013f70fcd4fe2add.gif?imageView2/2/w/7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1255" y="222089"/>
            <a:ext cx="1477469" cy="1477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https://pic4.zhimg.com/80/v2-c4c468b5c31ade2447658eed90651033_h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6893" y="2228211"/>
            <a:ext cx="571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/>
          <p:cNvSpPr/>
          <p:nvPr/>
        </p:nvSpPr>
        <p:spPr>
          <a:xfrm>
            <a:off x="607324" y="6192251"/>
            <a:ext cx="13468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E53333"/>
                </a:solidFill>
                <a:latin typeface="-apple-system-font" charset="0"/>
              </a:rPr>
              <a:t>支撑、控制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9885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1352393" y="440267"/>
            <a:ext cx="9144000" cy="10376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dirty="0" smtClean="0"/>
              <a:t>高足弓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78764" y="4883460"/>
            <a:ext cx="114039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1A1A1A"/>
                </a:solidFill>
                <a:latin typeface="-apple-system" charset="0"/>
              </a:rPr>
              <a:t>内旋不足的跑者，后跟落地之后，足部外侧与地面接触较多；启动时，前掌外侧为主要发力点。大部分的冲击力以及身体重量都压在足部、腿部外侧，对于缓震有较高的要求。</a:t>
            </a:r>
            <a:endParaRPr lang="zh-CN" altLang="en-US" dirty="0"/>
          </a:p>
        </p:txBody>
      </p:sp>
      <p:pic>
        <p:nvPicPr>
          <p:cNvPr id="6" name="Picture 6" descr="http://hupu-run.hupucdn.com/PostImg_4f2873759e1d5af0d1ea2baa667b9d71.gif?imageView2/2/w/7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5883" y="327853"/>
            <a:ext cx="1475097" cy="1475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https://pic4.zhimg.com/80/v2-0bcbce59bc91f93afbfe25f7d528c0d3_h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3249" y="2228211"/>
            <a:ext cx="571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/>
          <p:cNvSpPr/>
          <p:nvPr/>
        </p:nvSpPr>
        <p:spPr>
          <a:xfrm>
            <a:off x="578764" y="5782818"/>
            <a:ext cx="1114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E53333"/>
                </a:solidFill>
                <a:latin typeface="-apple-system-font" charset="0"/>
              </a:rPr>
              <a:t>缓冲减震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4331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1352393" y="440267"/>
            <a:ext cx="9144000" cy="10376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dirty="0" smtClean="0"/>
              <a:t>如何知道自己是什么足形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860393" y="1812583"/>
            <a:ext cx="8636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191919"/>
                </a:solidFill>
                <a:latin typeface="PingFang SC" charset="-122"/>
              </a:rPr>
              <a:t>踩在纸上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860393" y="2516535"/>
            <a:ext cx="8636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rgbClr val="191919"/>
                </a:solidFill>
                <a:latin typeface="PingFang SC" charset="-122"/>
              </a:rPr>
              <a:t>拿出一双穿过鞋子（穿的时间越久越好），查看鞋底的磨损程度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860393" y="3220487"/>
            <a:ext cx="8636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191919"/>
                </a:solidFill>
                <a:latin typeface="PingFang SC" charset="-122"/>
              </a:rPr>
              <a:t>跑鞋店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90879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1352393" y="440267"/>
            <a:ext cx="9144000" cy="10376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dirty="0" smtClean="0"/>
              <a:t>对这套选择方式不赞同的观点</a:t>
            </a:r>
            <a:endParaRPr kumimoji="1"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1837225" y="1688490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0" i="0" dirty="0" smtClean="0">
                <a:solidFill>
                  <a:srgbClr val="1A1A1A"/>
                </a:solidFill>
                <a:effectLst/>
                <a:latin typeface="-apple-system"/>
              </a:rPr>
              <a:t>天生就会跑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88906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1352393" y="440267"/>
            <a:ext cx="9144000" cy="10376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dirty="0" smtClean="0"/>
              <a:t>跑鞋的减震技术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68413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1352393" y="440267"/>
            <a:ext cx="9144000" cy="10376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>
                <a:solidFill>
                  <a:srgbClr val="191919"/>
                </a:solidFill>
                <a:latin typeface="PingFang SC" charset="-122"/>
              </a:rPr>
              <a:t>ASICS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56106" y="6072487"/>
            <a:ext cx="111365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191919"/>
                </a:solidFill>
                <a:latin typeface="PingFang SC" charset="-122"/>
              </a:rPr>
              <a:t>ASICS</a:t>
            </a:r>
            <a:r>
              <a:rPr lang="zh-CN" altLang="en-US" dirty="0">
                <a:solidFill>
                  <a:srgbClr val="191919"/>
                </a:solidFill>
                <a:latin typeface="PingFang SC" charset="-122"/>
              </a:rPr>
              <a:t>作为跑鞋之王是有理由的，有人用</a:t>
            </a:r>
            <a:r>
              <a:rPr lang="en-US" altLang="zh-CN" dirty="0">
                <a:solidFill>
                  <a:srgbClr val="191919"/>
                </a:solidFill>
                <a:latin typeface="PingFang SC" charset="-122"/>
              </a:rPr>
              <a:t>ASICS</a:t>
            </a:r>
            <a:r>
              <a:rPr lang="zh-CN" altLang="en-US" dirty="0">
                <a:solidFill>
                  <a:srgbClr val="191919"/>
                </a:solidFill>
                <a:latin typeface="PingFang SC" charset="-122"/>
              </a:rPr>
              <a:t>做了一个减震实验</a:t>
            </a:r>
            <a:r>
              <a:rPr lang="en-US" altLang="zh-CN" dirty="0">
                <a:solidFill>
                  <a:srgbClr val="191919"/>
                </a:solidFill>
                <a:latin typeface="PingFang SC" charset="-122"/>
              </a:rPr>
              <a:t>——</a:t>
            </a:r>
            <a:r>
              <a:rPr lang="zh-CN" altLang="en-US" dirty="0">
                <a:solidFill>
                  <a:srgbClr val="191919"/>
                </a:solidFill>
                <a:latin typeface="PingFang SC" charset="-122"/>
              </a:rPr>
              <a:t>将一个生鸡蛋从</a:t>
            </a:r>
            <a:r>
              <a:rPr lang="en-US" altLang="zh-CN" dirty="0">
                <a:solidFill>
                  <a:srgbClr val="191919"/>
                </a:solidFill>
                <a:latin typeface="PingFang SC" charset="-122"/>
              </a:rPr>
              <a:t>18</a:t>
            </a:r>
            <a:r>
              <a:rPr lang="zh-CN" altLang="en-US" dirty="0">
                <a:solidFill>
                  <a:srgbClr val="191919"/>
                </a:solidFill>
                <a:latin typeface="PingFang SC" charset="-122"/>
              </a:rPr>
              <a:t>米高空（</a:t>
            </a:r>
            <a:r>
              <a:rPr lang="en-US" altLang="zh-CN" dirty="0">
                <a:solidFill>
                  <a:srgbClr val="191919"/>
                </a:solidFill>
                <a:latin typeface="PingFang SC" charset="-122"/>
              </a:rPr>
              <a:t>6</a:t>
            </a:r>
            <a:r>
              <a:rPr lang="zh-CN" altLang="en-US" dirty="0">
                <a:solidFill>
                  <a:srgbClr val="191919"/>
                </a:solidFill>
                <a:latin typeface="PingFang SC" charset="-122"/>
              </a:rPr>
              <a:t>层楼）掉下来落在</a:t>
            </a:r>
            <a:r>
              <a:rPr lang="en-US" altLang="zh-CN" dirty="0">
                <a:solidFill>
                  <a:srgbClr val="191919"/>
                </a:solidFill>
                <a:latin typeface="PingFang SC" charset="-122"/>
              </a:rPr>
              <a:t>2CM </a:t>
            </a:r>
            <a:r>
              <a:rPr lang="zh-CN" altLang="en-US" dirty="0">
                <a:solidFill>
                  <a:srgbClr val="191919"/>
                </a:solidFill>
                <a:latin typeface="PingFang SC" charset="-122"/>
              </a:rPr>
              <a:t>的</a:t>
            </a:r>
            <a:r>
              <a:rPr lang="en-US" altLang="zh-CN" b="1" dirty="0">
                <a:solidFill>
                  <a:srgbClr val="191919"/>
                </a:solidFill>
                <a:latin typeface="PingFang SC" charset="-122"/>
              </a:rPr>
              <a:t>GEL</a:t>
            </a:r>
            <a:r>
              <a:rPr lang="zh-CN" altLang="en-US" b="1" dirty="0">
                <a:solidFill>
                  <a:srgbClr val="191919"/>
                </a:solidFill>
                <a:latin typeface="PingFang SC" charset="-122"/>
              </a:rPr>
              <a:t>减震胶</a:t>
            </a:r>
            <a:r>
              <a:rPr lang="zh-CN" altLang="en-US" dirty="0">
                <a:solidFill>
                  <a:srgbClr val="191919"/>
                </a:solidFill>
                <a:latin typeface="PingFang SC" charset="-122"/>
              </a:rPr>
              <a:t>上竟然安然无恙。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1774753" y="1620250"/>
            <a:ext cx="7280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191919"/>
                </a:solidFill>
                <a:latin typeface="PingFang SC" charset="-122"/>
              </a:rPr>
              <a:t>GEL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446706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1352393" y="440267"/>
            <a:ext cx="9144000" cy="10376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>
                <a:solidFill>
                  <a:srgbClr val="191919"/>
                </a:solidFill>
                <a:latin typeface="PingFang SC" charset="-122"/>
              </a:rPr>
              <a:t>MIZUNO</a:t>
            </a:r>
            <a:endParaRPr kumimoji="1" lang="zh-CN" altLang="en-US" dirty="0"/>
          </a:p>
        </p:txBody>
      </p:sp>
      <p:pic>
        <p:nvPicPr>
          <p:cNvPr id="5" name="Picture 2" descr="http://5b0988e595225.cdn.sohucs.com/images/20180823/0f1466e57d824467b8b8820c5c5eba27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728" y="1681163"/>
            <a:ext cx="9190518" cy="439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80372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1352393" y="440267"/>
            <a:ext cx="9144000" cy="10376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solidFill>
                  <a:srgbClr val="191919"/>
                </a:solidFill>
                <a:latin typeface="PingFang SC" charset="-122"/>
              </a:rPr>
              <a:t>阿迪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28345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1638996" y="344732"/>
            <a:ext cx="9144000" cy="10376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dirty="0" smtClean="0"/>
              <a:t>跑步是一项很花钱的运动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3770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28465" y="341194"/>
            <a:ext cx="9144000" cy="1148900"/>
          </a:xfrm>
        </p:spPr>
        <p:txBody>
          <a:bodyPr/>
          <a:lstStyle/>
          <a:p>
            <a:r>
              <a:rPr kumimoji="1" lang="zh-CN" altLang="en-US" dirty="0" smtClean="0"/>
              <a:t>跑步是一项危险的运动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349539" y="1879558"/>
            <a:ext cx="6848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latin typeface="arial" charset="0"/>
              </a:rPr>
              <a:t>1/3</a:t>
            </a:r>
            <a:endParaRPr lang="zh-CN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2395021" y="2792242"/>
            <a:ext cx="6848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latin typeface="arial" charset="0"/>
              </a:rPr>
              <a:t>1/5</a:t>
            </a:r>
          </a:p>
        </p:txBody>
      </p:sp>
      <p:sp>
        <p:nvSpPr>
          <p:cNvPr id="6" name="矩形 5"/>
          <p:cNvSpPr/>
          <p:nvPr/>
        </p:nvSpPr>
        <p:spPr>
          <a:xfrm>
            <a:off x="2440503" y="3704926"/>
            <a:ext cx="6848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latin typeface="arial" charset="0"/>
              </a:rPr>
              <a:t>1/7</a:t>
            </a:r>
          </a:p>
        </p:txBody>
      </p:sp>
      <p:sp>
        <p:nvSpPr>
          <p:cNvPr id="7" name="矩形 6"/>
          <p:cNvSpPr/>
          <p:nvPr/>
        </p:nvSpPr>
        <p:spPr>
          <a:xfrm>
            <a:off x="2440503" y="4617610"/>
            <a:ext cx="12041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latin typeface="arial" charset="0"/>
              </a:rPr>
              <a:t>15.7%</a:t>
            </a:r>
          </a:p>
        </p:txBody>
      </p:sp>
      <p:sp>
        <p:nvSpPr>
          <p:cNvPr id="8" name="矩形 7"/>
          <p:cNvSpPr/>
          <p:nvPr/>
        </p:nvSpPr>
        <p:spPr>
          <a:xfrm>
            <a:off x="2523218" y="5530294"/>
            <a:ext cx="9941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latin typeface="arial" charset="0"/>
              </a:rPr>
              <a:t>2 ~ 3</a:t>
            </a:r>
          </a:p>
        </p:txBody>
      </p:sp>
    </p:spTree>
    <p:extLst>
      <p:ext uri="{BB962C8B-B14F-4D97-AF65-F5344CB8AC3E}">
        <p14:creationId xmlns:p14="http://schemas.microsoft.com/office/powerpoint/2010/main" val="36296428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23666" y="1971048"/>
            <a:ext cx="1010844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3600" b="0" i="0" dirty="0" smtClean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You don't stop running because you get old, you get old because you stop running. </a:t>
            </a:r>
            <a:br>
              <a:rPr lang="en-US" altLang="zh-CN" sz="3600" b="0" i="0" dirty="0" smtClean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3600" b="0" i="0" dirty="0" smtClean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你不是因为变老而停止跑步，你是因为停止跑步才变老。</a:t>
            </a:r>
            <a:endParaRPr lang="zh-CN" altLang="en-US" sz="3600" b="0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3356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28465" y="341194"/>
            <a:ext cx="9144000" cy="1148900"/>
          </a:xfrm>
        </p:spPr>
        <p:txBody>
          <a:bodyPr/>
          <a:lstStyle/>
          <a:p>
            <a:r>
              <a:rPr kumimoji="1" lang="zh-CN" altLang="en-US" dirty="0"/>
              <a:t>不同的落地方式</a:t>
            </a:r>
            <a:endParaRPr kumimoji="1" lang="zh-CN" altLang="en-US" dirty="0"/>
          </a:p>
        </p:txBody>
      </p:sp>
      <p:pic>
        <p:nvPicPr>
          <p:cNvPr id="9" name="Picture 2" descr="https://pic4.zhimg.com/80/v2-d03a0c6a313dedba6146c0c98afdfb1b_h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6278" y="1490094"/>
            <a:ext cx="5948373" cy="3800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矩形 11"/>
          <p:cNvSpPr/>
          <p:nvPr/>
        </p:nvSpPr>
        <p:spPr>
          <a:xfrm>
            <a:off x="3599484" y="5705054"/>
            <a:ext cx="12041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latin typeface="arial" charset="0"/>
              </a:rPr>
              <a:t>96.9%</a:t>
            </a:r>
          </a:p>
        </p:txBody>
      </p:sp>
      <p:sp>
        <p:nvSpPr>
          <p:cNvPr id="13" name="矩形 12"/>
          <p:cNvSpPr/>
          <p:nvPr/>
        </p:nvSpPr>
        <p:spPr>
          <a:xfrm>
            <a:off x="7586904" y="5705054"/>
            <a:ext cx="12041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latin typeface="arial" charset="0"/>
              </a:rPr>
              <a:t>99.3%</a:t>
            </a:r>
          </a:p>
        </p:txBody>
      </p:sp>
    </p:spTree>
    <p:extLst>
      <p:ext uri="{BB962C8B-B14F-4D97-AF65-F5344CB8AC3E}">
        <p14:creationId xmlns:p14="http://schemas.microsoft.com/office/powerpoint/2010/main" val="2174010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28465" y="341194"/>
            <a:ext cx="9144000" cy="1148900"/>
          </a:xfrm>
        </p:spPr>
        <p:txBody>
          <a:bodyPr/>
          <a:lstStyle/>
          <a:p>
            <a:r>
              <a:rPr kumimoji="1" lang="zh-CN" altLang="en-US" dirty="0"/>
              <a:t>不同的落地方式</a:t>
            </a:r>
            <a:endParaRPr kumimoji="1" lang="zh-CN" altLang="en-US" dirty="0"/>
          </a:p>
        </p:txBody>
      </p:sp>
      <p:pic>
        <p:nvPicPr>
          <p:cNvPr id="1026" name="Picture 2" descr="https://ss1.baidu.com/6ONXsjip0QIZ8tyhnq/it/u=1035611188,665802618&amp;fm=173&amp;s=6FAC3C6251D6DDE9427400DA0000C0B1&amp;w=640&amp;h=504&amp;img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92" y="1617224"/>
            <a:ext cx="5459103" cy="4299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ss2.baidu.com/6ONYsjip0QIZ8tyhnq/it/u=3332488532,747558568&amp;fm=173&amp;s=2AAE7E22710658ED4ADD7CCA0000E0B0&amp;w=640&amp;h=525&amp;img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6208" y="1482140"/>
            <a:ext cx="5613423" cy="4604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885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28465" y="341194"/>
            <a:ext cx="9144000" cy="1148900"/>
          </a:xfrm>
        </p:spPr>
        <p:txBody>
          <a:bodyPr/>
          <a:lstStyle/>
          <a:p>
            <a:r>
              <a:rPr kumimoji="1" lang="zh-CN" altLang="en-US" dirty="0"/>
              <a:t>不同跑道的软硬程度</a:t>
            </a:r>
            <a:endParaRPr kumimoji="1" lang="zh-CN" altLang="en-US" dirty="0"/>
          </a:p>
        </p:txBody>
      </p:sp>
      <p:pic>
        <p:nvPicPr>
          <p:cNvPr id="5" name="图片 4" descr="http://img.mp.itc.cn/upload/20161012/48f67264f8654915a91747ea7da57bff_th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058" y="1680821"/>
            <a:ext cx="9680813" cy="40375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39776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60477" y="1774209"/>
            <a:ext cx="9144000" cy="2063300"/>
          </a:xfrm>
        </p:spPr>
        <p:txBody>
          <a:bodyPr>
            <a:noAutofit/>
          </a:bodyPr>
          <a:lstStyle/>
          <a:p>
            <a:r>
              <a:rPr lang="zh-CN" altLang="zh-CN" kern="0" dirty="0" smtClean="0">
                <a:latin typeface="Times New Roman" charset="0"/>
                <a:cs typeface="Times New Roman" charset="0"/>
              </a:rPr>
              <a:t>跑在坚硬的水泥地上的，都是勇士！</a:t>
            </a:r>
            <a:r>
              <a:rPr lang="zh-CN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8580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1516165" y="1364776"/>
            <a:ext cx="9144000" cy="158714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4800" dirty="0" smtClean="0"/>
              <a:t>Q:</a:t>
            </a:r>
            <a:r>
              <a:rPr kumimoji="1" lang="zh-CN" altLang="en-US" sz="4800" dirty="0" smtClean="0"/>
              <a:t>我学不会前脚掌，也找不到塑胶场地，我该怎么办呢？</a:t>
            </a:r>
            <a:endParaRPr kumimoji="1"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801799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1202267" y="440267"/>
            <a:ext cx="9144000" cy="10376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mtClean="0"/>
              <a:t>你需要一双跑鞋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546110" y="1559851"/>
            <a:ext cx="644366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191919"/>
                </a:solidFill>
                <a:latin typeface="PingFang SC" charset="-122"/>
              </a:rPr>
              <a:t>跑鞋不是为了让你跑得更快，而是为了让你跑步的时候不受伤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3287953" y="2588483"/>
            <a:ext cx="1627369" cy="31085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1A1A1A"/>
                </a:solidFill>
                <a:latin typeface="-apple-system" charset="0"/>
              </a:rPr>
              <a:t>慢</a:t>
            </a:r>
            <a:r>
              <a:rPr lang="zh-CN" altLang="en-US" sz="2800" b="1" dirty="0" smtClean="0">
                <a:solidFill>
                  <a:srgbClr val="1A1A1A"/>
                </a:solidFill>
                <a:latin typeface="-apple-system" charset="0"/>
              </a:rPr>
              <a:t>跑鞋</a:t>
            </a:r>
            <a:endParaRPr lang="en-US" altLang="zh-CN" sz="2800" b="1" dirty="0" smtClean="0">
              <a:solidFill>
                <a:srgbClr val="1A1A1A"/>
              </a:solidFill>
              <a:latin typeface="-apple-system" charset="0"/>
            </a:endParaRPr>
          </a:p>
          <a:p>
            <a:endParaRPr lang="en-US" altLang="zh-CN" sz="2800" dirty="0" smtClean="0">
              <a:solidFill>
                <a:srgbClr val="1A1A1A"/>
              </a:solidFill>
              <a:latin typeface="-apple-system" charset="0"/>
            </a:endParaRPr>
          </a:p>
          <a:p>
            <a:r>
              <a:rPr lang="zh-CN" altLang="en-US" sz="2800" b="1" dirty="0" smtClean="0">
                <a:solidFill>
                  <a:srgbClr val="1A1A1A"/>
                </a:solidFill>
                <a:latin typeface="-apple-system" charset="0"/>
              </a:rPr>
              <a:t>越野鞋</a:t>
            </a:r>
            <a:endParaRPr lang="en-US" altLang="zh-CN" sz="2800" b="1" dirty="0" smtClean="0">
              <a:solidFill>
                <a:srgbClr val="1A1A1A"/>
              </a:solidFill>
              <a:latin typeface="-apple-system" charset="0"/>
            </a:endParaRPr>
          </a:p>
          <a:p>
            <a:endParaRPr lang="en-US" altLang="zh-CN" sz="2800" dirty="0" smtClean="0">
              <a:solidFill>
                <a:srgbClr val="1A1A1A"/>
              </a:solidFill>
              <a:latin typeface="-apple-system" charset="0"/>
            </a:endParaRPr>
          </a:p>
          <a:p>
            <a:r>
              <a:rPr lang="zh-CN" altLang="en-US" sz="2800" b="1" dirty="0" smtClean="0">
                <a:solidFill>
                  <a:srgbClr val="1A1A1A"/>
                </a:solidFill>
                <a:latin typeface="-apple-system" charset="0"/>
              </a:rPr>
              <a:t>马拉松鞋</a:t>
            </a:r>
            <a:endParaRPr lang="en-US" altLang="zh-CN" sz="2800" b="1" dirty="0" smtClean="0">
              <a:solidFill>
                <a:srgbClr val="1A1A1A"/>
              </a:solidFill>
              <a:latin typeface="-apple-system" charset="0"/>
            </a:endParaRPr>
          </a:p>
          <a:p>
            <a:r>
              <a:rPr lang="zh-CN" altLang="en-US" sz="2800" b="1" dirty="0">
                <a:solidFill>
                  <a:srgbClr val="1A1A1A"/>
                </a:solidFill>
                <a:latin typeface="-apple-system" charset="0"/>
              </a:rPr>
              <a:t> </a:t>
            </a:r>
            <a:endParaRPr lang="en-US" altLang="zh-CN" sz="2800" dirty="0" smtClean="0">
              <a:solidFill>
                <a:srgbClr val="1A1A1A"/>
              </a:solidFill>
              <a:latin typeface="-apple-system" charset="0"/>
            </a:endParaRPr>
          </a:p>
          <a:p>
            <a:r>
              <a:rPr lang="zh-CN" altLang="en-US" sz="2800" b="1" dirty="0" smtClean="0">
                <a:solidFill>
                  <a:srgbClr val="1A1A1A"/>
                </a:solidFill>
                <a:latin typeface="-apple-system" charset="0"/>
              </a:rPr>
              <a:t>赤足</a:t>
            </a:r>
            <a:r>
              <a:rPr lang="zh-CN" altLang="en-US" sz="2800" b="1" dirty="0">
                <a:solidFill>
                  <a:srgbClr val="1A1A1A"/>
                </a:solidFill>
                <a:latin typeface="-apple-system" charset="0"/>
              </a:rPr>
              <a:t>鞋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42009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1202267" y="440267"/>
            <a:ext cx="9144000" cy="10376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dirty="0" smtClean="0"/>
              <a:t>足弓</a:t>
            </a:r>
            <a:endParaRPr kumimoji="1" lang="zh-CN" altLang="en-US" dirty="0"/>
          </a:p>
        </p:txBody>
      </p:sp>
      <p:pic>
        <p:nvPicPr>
          <p:cNvPr id="7170" name="Picture 2" descr="https://pic3.zhimg.com/80/v2-9dfb38a25fd0ca0dd53e847a16e21506_h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8395" y="3152632"/>
            <a:ext cx="6331744" cy="3637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8104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438</Words>
  <Application>Microsoft Office PowerPoint</Application>
  <PresentationFormat>宽屏</PresentationFormat>
  <Paragraphs>47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1" baseType="lpstr">
      <vt:lpstr>-apple-system</vt:lpstr>
      <vt:lpstr>-apple-system-font</vt:lpstr>
      <vt:lpstr>PingFang SC</vt:lpstr>
      <vt:lpstr>宋体</vt:lpstr>
      <vt:lpstr>微软雅黑</vt:lpstr>
      <vt:lpstr>Arial</vt:lpstr>
      <vt:lpstr>Arial</vt:lpstr>
      <vt:lpstr>Calibri</vt:lpstr>
      <vt:lpstr>Calibri Light</vt:lpstr>
      <vt:lpstr>Times New Roman</vt:lpstr>
      <vt:lpstr>Office 主题</vt:lpstr>
      <vt:lpstr>PowerPoint 演示文稿</vt:lpstr>
      <vt:lpstr>跑步是一项危险的运动</vt:lpstr>
      <vt:lpstr>不同的落地方式</vt:lpstr>
      <vt:lpstr>不同的落地方式</vt:lpstr>
      <vt:lpstr>不同跑道的软硬程度</vt:lpstr>
      <vt:lpstr>跑在坚硬的水泥地上的，都是勇士！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Windows 用户</cp:lastModifiedBy>
  <cp:revision>82</cp:revision>
  <dcterms:created xsi:type="dcterms:W3CDTF">2018-10-31T22:15:48Z</dcterms:created>
  <dcterms:modified xsi:type="dcterms:W3CDTF">2018-10-31T23:14:26Z</dcterms:modified>
</cp:coreProperties>
</file>