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1" r:id="rId6"/>
    <p:sldId id="260" r:id="rId7"/>
    <p:sldId id="262" r:id="rId8"/>
    <p:sldId id="264" r:id="rId9"/>
    <p:sldId id="263"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56194A-5D93-42DE-8A67-1A95256FDFB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67109458-5DF6-46F6-94C0-9FD59FA151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BBE29D44-AB68-4E4F-B26C-779C7BFEA32A}"/>
              </a:ext>
            </a:extLst>
          </p:cNvPr>
          <p:cNvSpPr>
            <a:spLocks noGrp="1"/>
          </p:cNvSpPr>
          <p:nvPr>
            <p:ph type="dt" sz="half" idx="10"/>
          </p:nvPr>
        </p:nvSpPr>
        <p:spPr/>
        <p:txBody>
          <a:bodyPr/>
          <a:lstStyle/>
          <a:p>
            <a:fld id="{0F4B4438-FBBC-481F-9AD6-3DAA6466D2C0}" type="datetimeFigureOut">
              <a:rPr lang="en-US" smtClean="0"/>
              <a:t>1/28/2019</a:t>
            </a:fld>
            <a:endParaRPr lang="en-US"/>
          </a:p>
        </p:txBody>
      </p:sp>
      <p:sp>
        <p:nvSpPr>
          <p:cNvPr id="5" name="页脚占位符 4">
            <a:extLst>
              <a:ext uri="{FF2B5EF4-FFF2-40B4-BE49-F238E27FC236}">
                <a16:creationId xmlns:a16="http://schemas.microsoft.com/office/drawing/2014/main" id="{B9ADD4AD-A6D3-43F0-BE30-2C22CBB53653}"/>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00C18832-AB50-4F3B-90D9-EB7A6B3B7EA6}"/>
              </a:ext>
            </a:extLst>
          </p:cNvPr>
          <p:cNvSpPr>
            <a:spLocks noGrp="1"/>
          </p:cNvSpPr>
          <p:nvPr>
            <p:ph type="sldNum" sz="quarter" idx="12"/>
          </p:nvPr>
        </p:nvSpPr>
        <p:spPr/>
        <p:txBody>
          <a:bodyPr/>
          <a:lstStyle/>
          <a:p>
            <a:fld id="{8F7E54FB-C0A8-44E2-BB6D-0274F3B1FD5F}" type="slidenum">
              <a:rPr lang="en-US" smtClean="0"/>
              <a:t>‹#›</a:t>
            </a:fld>
            <a:endParaRPr lang="en-US"/>
          </a:p>
        </p:txBody>
      </p:sp>
    </p:spTree>
    <p:extLst>
      <p:ext uri="{BB962C8B-B14F-4D97-AF65-F5344CB8AC3E}">
        <p14:creationId xmlns:p14="http://schemas.microsoft.com/office/powerpoint/2010/main" val="2757967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5919C6-1465-4589-AB5A-E7FD581E95CD}"/>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FE95061D-48F9-4448-A3D2-B572036844F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A970C516-42FE-404C-A8F9-57F0B16F127B}"/>
              </a:ext>
            </a:extLst>
          </p:cNvPr>
          <p:cNvSpPr>
            <a:spLocks noGrp="1"/>
          </p:cNvSpPr>
          <p:nvPr>
            <p:ph type="dt" sz="half" idx="10"/>
          </p:nvPr>
        </p:nvSpPr>
        <p:spPr/>
        <p:txBody>
          <a:bodyPr/>
          <a:lstStyle/>
          <a:p>
            <a:fld id="{0F4B4438-FBBC-481F-9AD6-3DAA6466D2C0}" type="datetimeFigureOut">
              <a:rPr lang="en-US" smtClean="0"/>
              <a:t>1/28/2019</a:t>
            </a:fld>
            <a:endParaRPr lang="en-US"/>
          </a:p>
        </p:txBody>
      </p:sp>
      <p:sp>
        <p:nvSpPr>
          <p:cNvPr id="5" name="页脚占位符 4">
            <a:extLst>
              <a:ext uri="{FF2B5EF4-FFF2-40B4-BE49-F238E27FC236}">
                <a16:creationId xmlns:a16="http://schemas.microsoft.com/office/drawing/2014/main" id="{EAFFE1C5-01BE-4E2E-88EE-C3C7A48F1AE3}"/>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5D52AF3E-6893-4362-9BDD-72A88617621B}"/>
              </a:ext>
            </a:extLst>
          </p:cNvPr>
          <p:cNvSpPr>
            <a:spLocks noGrp="1"/>
          </p:cNvSpPr>
          <p:nvPr>
            <p:ph type="sldNum" sz="quarter" idx="12"/>
          </p:nvPr>
        </p:nvSpPr>
        <p:spPr/>
        <p:txBody>
          <a:bodyPr/>
          <a:lstStyle/>
          <a:p>
            <a:fld id="{8F7E54FB-C0A8-44E2-BB6D-0274F3B1FD5F}" type="slidenum">
              <a:rPr lang="en-US" smtClean="0"/>
              <a:t>‹#›</a:t>
            </a:fld>
            <a:endParaRPr lang="en-US"/>
          </a:p>
        </p:txBody>
      </p:sp>
    </p:spTree>
    <p:extLst>
      <p:ext uri="{BB962C8B-B14F-4D97-AF65-F5344CB8AC3E}">
        <p14:creationId xmlns:p14="http://schemas.microsoft.com/office/powerpoint/2010/main" val="1402684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85BA73A-B193-464F-8490-6081C6D2313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5FD1B8D3-FF91-49EF-B970-DDA2E66CC2C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E79AC88A-60DC-4B08-89D9-E6E3A9098C8A}"/>
              </a:ext>
            </a:extLst>
          </p:cNvPr>
          <p:cNvSpPr>
            <a:spLocks noGrp="1"/>
          </p:cNvSpPr>
          <p:nvPr>
            <p:ph type="dt" sz="half" idx="10"/>
          </p:nvPr>
        </p:nvSpPr>
        <p:spPr/>
        <p:txBody>
          <a:bodyPr/>
          <a:lstStyle/>
          <a:p>
            <a:fld id="{0F4B4438-FBBC-481F-9AD6-3DAA6466D2C0}" type="datetimeFigureOut">
              <a:rPr lang="en-US" smtClean="0"/>
              <a:t>1/28/2019</a:t>
            </a:fld>
            <a:endParaRPr lang="en-US"/>
          </a:p>
        </p:txBody>
      </p:sp>
      <p:sp>
        <p:nvSpPr>
          <p:cNvPr id="5" name="页脚占位符 4">
            <a:extLst>
              <a:ext uri="{FF2B5EF4-FFF2-40B4-BE49-F238E27FC236}">
                <a16:creationId xmlns:a16="http://schemas.microsoft.com/office/drawing/2014/main" id="{23ED170E-E5A4-4367-8AFF-3D17DC38786F}"/>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C3A2CD6C-10E6-4D93-8C83-1DA98C7F84AC}"/>
              </a:ext>
            </a:extLst>
          </p:cNvPr>
          <p:cNvSpPr>
            <a:spLocks noGrp="1"/>
          </p:cNvSpPr>
          <p:nvPr>
            <p:ph type="sldNum" sz="quarter" idx="12"/>
          </p:nvPr>
        </p:nvSpPr>
        <p:spPr/>
        <p:txBody>
          <a:bodyPr/>
          <a:lstStyle/>
          <a:p>
            <a:fld id="{8F7E54FB-C0A8-44E2-BB6D-0274F3B1FD5F}" type="slidenum">
              <a:rPr lang="en-US" smtClean="0"/>
              <a:t>‹#›</a:t>
            </a:fld>
            <a:endParaRPr lang="en-US"/>
          </a:p>
        </p:txBody>
      </p:sp>
    </p:spTree>
    <p:extLst>
      <p:ext uri="{BB962C8B-B14F-4D97-AF65-F5344CB8AC3E}">
        <p14:creationId xmlns:p14="http://schemas.microsoft.com/office/powerpoint/2010/main" val="2376392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1AF2F3-7A04-47AD-9578-DE0EBFF433B5}"/>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F4D12137-D742-400B-BC59-2FC9ABCDB1A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B3DF1EB8-5ABA-4BD2-BB01-E5A4EDFC80D5}"/>
              </a:ext>
            </a:extLst>
          </p:cNvPr>
          <p:cNvSpPr>
            <a:spLocks noGrp="1"/>
          </p:cNvSpPr>
          <p:nvPr>
            <p:ph type="dt" sz="half" idx="10"/>
          </p:nvPr>
        </p:nvSpPr>
        <p:spPr/>
        <p:txBody>
          <a:bodyPr/>
          <a:lstStyle/>
          <a:p>
            <a:fld id="{0F4B4438-FBBC-481F-9AD6-3DAA6466D2C0}" type="datetimeFigureOut">
              <a:rPr lang="en-US" smtClean="0"/>
              <a:t>1/28/2019</a:t>
            </a:fld>
            <a:endParaRPr lang="en-US"/>
          </a:p>
        </p:txBody>
      </p:sp>
      <p:sp>
        <p:nvSpPr>
          <p:cNvPr id="5" name="页脚占位符 4">
            <a:extLst>
              <a:ext uri="{FF2B5EF4-FFF2-40B4-BE49-F238E27FC236}">
                <a16:creationId xmlns:a16="http://schemas.microsoft.com/office/drawing/2014/main" id="{237DB8DE-87CB-4BEC-8D1C-1C3A6F743D1C}"/>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433EDF51-2F48-4338-8F88-A7EF86C7DD1C}"/>
              </a:ext>
            </a:extLst>
          </p:cNvPr>
          <p:cNvSpPr>
            <a:spLocks noGrp="1"/>
          </p:cNvSpPr>
          <p:nvPr>
            <p:ph type="sldNum" sz="quarter" idx="12"/>
          </p:nvPr>
        </p:nvSpPr>
        <p:spPr/>
        <p:txBody>
          <a:bodyPr/>
          <a:lstStyle/>
          <a:p>
            <a:fld id="{8F7E54FB-C0A8-44E2-BB6D-0274F3B1FD5F}" type="slidenum">
              <a:rPr lang="en-US" smtClean="0"/>
              <a:t>‹#›</a:t>
            </a:fld>
            <a:endParaRPr lang="en-US"/>
          </a:p>
        </p:txBody>
      </p:sp>
    </p:spTree>
    <p:extLst>
      <p:ext uri="{BB962C8B-B14F-4D97-AF65-F5344CB8AC3E}">
        <p14:creationId xmlns:p14="http://schemas.microsoft.com/office/powerpoint/2010/main" val="3735063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F9AA2B-B734-48A9-99DF-891F4BCFF63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B872AFF0-0A15-421D-85F7-EB38E234B8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B3C4E885-3AB5-4AFC-8CA3-8A34E7A591BB}"/>
              </a:ext>
            </a:extLst>
          </p:cNvPr>
          <p:cNvSpPr>
            <a:spLocks noGrp="1"/>
          </p:cNvSpPr>
          <p:nvPr>
            <p:ph type="dt" sz="half" idx="10"/>
          </p:nvPr>
        </p:nvSpPr>
        <p:spPr/>
        <p:txBody>
          <a:bodyPr/>
          <a:lstStyle/>
          <a:p>
            <a:fld id="{0F4B4438-FBBC-481F-9AD6-3DAA6466D2C0}" type="datetimeFigureOut">
              <a:rPr lang="en-US" smtClean="0"/>
              <a:t>1/28/2019</a:t>
            </a:fld>
            <a:endParaRPr lang="en-US"/>
          </a:p>
        </p:txBody>
      </p:sp>
      <p:sp>
        <p:nvSpPr>
          <p:cNvPr id="5" name="页脚占位符 4">
            <a:extLst>
              <a:ext uri="{FF2B5EF4-FFF2-40B4-BE49-F238E27FC236}">
                <a16:creationId xmlns:a16="http://schemas.microsoft.com/office/drawing/2014/main" id="{086B4851-351B-409E-992C-C3BB0AEE1E41}"/>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9D58C750-E88B-4C6F-B470-5873B1FD9954}"/>
              </a:ext>
            </a:extLst>
          </p:cNvPr>
          <p:cNvSpPr>
            <a:spLocks noGrp="1"/>
          </p:cNvSpPr>
          <p:nvPr>
            <p:ph type="sldNum" sz="quarter" idx="12"/>
          </p:nvPr>
        </p:nvSpPr>
        <p:spPr/>
        <p:txBody>
          <a:bodyPr/>
          <a:lstStyle/>
          <a:p>
            <a:fld id="{8F7E54FB-C0A8-44E2-BB6D-0274F3B1FD5F}" type="slidenum">
              <a:rPr lang="en-US" smtClean="0"/>
              <a:t>‹#›</a:t>
            </a:fld>
            <a:endParaRPr lang="en-US"/>
          </a:p>
        </p:txBody>
      </p:sp>
    </p:spTree>
    <p:extLst>
      <p:ext uri="{BB962C8B-B14F-4D97-AF65-F5344CB8AC3E}">
        <p14:creationId xmlns:p14="http://schemas.microsoft.com/office/powerpoint/2010/main" val="92928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B1BBC3-A133-4FC0-9155-07AD6834D7CB}"/>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D656286D-8761-438C-B7BE-3BCCAAA19BA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a:extLst>
              <a:ext uri="{FF2B5EF4-FFF2-40B4-BE49-F238E27FC236}">
                <a16:creationId xmlns:a16="http://schemas.microsoft.com/office/drawing/2014/main" id="{AC0AFC1A-E615-4F35-9FCC-28B7F3FDC2E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DB495DB9-4FB7-4BA6-9A70-E00A2626E5F4}"/>
              </a:ext>
            </a:extLst>
          </p:cNvPr>
          <p:cNvSpPr>
            <a:spLocks noGrp="1"/>
          </p:cNvSpPr>
          <p:nvPr>
            <p:ph type="dt" sz="half" idx="10"/>
          </p:nvPr>
        </p:nvSpPr>
        <p:spPr/>
        <p:txBody>
          <a:bodyPr/>
          <a:lstStyle/>
          <a:p>
            <a:fld id="{0F4B4438-FBBC-481F-9AD6-3DAA6466D2C0}" type="datetimeFigureOut">
              <a:rPr lang="en-US" smtClean="0"/>
              <a:t>1/28/2019</a:t>
            </a:fld>
            <a:endParaRPr lang="en-US"/>
          </a:p>
        </p:txBody>
      </p:sp>
      <p:sp>
        <p:nvSpPr>
          <p:cNvPr id="6" name="页脚占位符 5">
            <a:extLst>
              <a:ext uri="{FF2B5EF4-FFF2-40B4-BE49-F238E27FC236}">
                <a16:creationId xmlns:a16="http://schemas.microsoft.com/office/drawing/2014/main" id="{CEEE1378-939D-4646-AD86-E3F29FCC7379}"/>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5E5BA77C-F5E9-4DCF-8568-5F81C43941D2}"/>
              </a:ext>
            </a:extLst>
          </p:cNvPr>
          <p:cNvSpPr>
            <a:spLocks noGrp="1"/>
          </p:cNvSpPr>
          <p:nvPr>
            <p:ph type="sldNum" sz="quarter" idx="12"/>
          </p:nvPr>
        </p:nvSpPr>
        <p:spPr/>
        <p:txBody>
          <a:bodyPr/>
          <a:lstStyle/>
          <a:p>
            <a:fld id="{8F7E54FB-C0A8-44E2-BB6D-0274F3B1FD5F}" type="slidenum">
              <a:rPr lang="en-US" smtClean="0"/>
              <a:t>‹#›</a:t>
            </a:fld>
            <a:endParaRPr lang="en-US"/>
          </a:p>
        </p:txBody>
      </p:sp>
    </p:spTree>
    <p:extLst>
      <p:ext uri="{BB962C8B-B14F-4D97-AF65-F5344CB8AC3E}">
        <p14:creationId xmlns:p14="http://schemas.microsoft.com/office/powerpoint/2010/main" val="2992978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B1D03E-FEA7-41C3-92AD-E4D1A9DF7551}"/>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F1953050-F3F2-42C5-96D8-A0A12716C4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1EC1BD5-EDCD-436E-A2E5-58DB4340C39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a:extLst>
              <a:ext uri="{FF2B5EF4-FFF2-40B4-BE49-F238E27FC236}">
                <a16:creationId xmlns:a16="http://schemas.microsoft.com/office/drawing/2014/main" id="{88C4FA42-0503-40E7-AA04-33F3AFC6D5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3BE19F8B-E46E-4987-B2A8-3B871EA3BFAA}"/>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24C24022-FA76-472A-84BE-8A417E47D343}"/>
              </a:ext>
            </a:extLst>
          </p:cNvPr>
          <p:cNvSpPr>
            <a:spLocks noGrp="1"/>
          </p:cNvSpPr>
          <p:nvPr>
            <p:ph type="dt" sz="half" idx="10"/>
          </p:nvPr>
        </p:nvSpPr>
        <p:spPr/>
        <p:txBody>
          <a:bodyPr/>
          <a:lstStyle/>
          <a:p>
            <a:fld id="{0F4B4438-FBBC-481F-9AD6-3DAA6466D2C0}" type="datetimeFigureOut">
              <a:rPr lang="en-US" smtClean="0"/>
              <a:t>1/28/2019</a:t>
            </a:fld>
            <a:endParaRPr lang="en-US"/>
          </a:p>
        </p:txBody>
      </p:sp>
      <p:sp>
        <p:nvSpPr>
          <p:cNvPr id="8" name="页脚占位符 7">
            <a:extLst>
              <a:ext uri="{FF2B5EF4-FFF2-40B4-BE49-F238E27FC236}">
                <a16:creationId xmlns:a16="http://schemas.microsoft.com/office/drawing/2014/main" id="{E78D88D0-DEE9-4758-8E1C-5952CCC937E7}"/>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8B7C1515-01A3-46CF-AD21-C56EDB1B7A2D}"/>
              </a:ext>
            </a:extLst>
          </p:cNvPr>
          <p:cNvSpPr>
            <a:spLocks noGrp="1"/>
          </p:cNvSpPr>
          <p:nvPr>
            <p:ph type="sldNum" sz="quarter" idx="12"/>
          </p:nvPr>
        </p:nvSpPr>
        <p:spPr/>
        <p:txBody>
          <a:bodyPr/>
          <a:lstStyle/>
          <a:p>
            <a:fld id="{8F7E54FB-C0A8-44E2-BB6D-0274F3B1FD5F}" type="slidenum">
              <a:rPr lang="en-US" smtClean="0"/>
              <a:t>‹#›</a:t>
            </a:fld>
            <a:endParaRPr lang="en-US"/>
          </a:p>
        </p:txBody>
      </p:sp>
    </p:spTree>
    <p:extLst>
      <p:ext uri="{BB962C8B-B14F-4D97-AF65-F5344CB8AC3E}">
        <p14:creationId xmlns:p14="http://schemas.microsoft.com/office/powerpoint/2010/main" val="1758255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3681E3-2692-4BFE-95E1-4356137E5C22}"/>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BDBEE3E8-A468-4A34-A817-CBDF6619B41C}"/>
              </a:ext>
            </a:extLst>
          </p:cNvPr>
          <p:cNvSpPr>
            <a:spLocks noGrp="1"/>
          </p:cNvSpPr>
          <p:nvPr>
            <p:ph type="dt" sz="half" idx="10"/>
          </p:nvPr>
        </p:nvSpPr>
        <p:spPr/>
        <p:txBody>
          <a:bodyPr/>
          <a:lstStyle/>
          <a:p>
            <a:fld id="{0F4B4438-FBBC-481F-9AD6-3DAA6466D2C0}" type="datetimeFigureOut">
              <a:rPr lang="en-US" smtClean="0"/>
              <a:t>1/28/2019</a:t>
            </a:fld>
            <a:endParaRPr lang="en-US"/>
          </a:p>
        </p:txBody>
      </p:sp>
      <p:sp>
        <p:nvSpPr>
          <p:cNvPr id="4" name="页脚占位符 3">
            <a:extLst>
              <a:ext uri="{FF2B5EF4-FFF2-40B4-BE49-F238E27FC236}">
                <a16:creationId xmlns:a16="http://schemas.microsoft.com/office/drawing/2014/main" id="{652CDBF9-E176-4F3B-AE6D-0FCB2FE14E27}"/>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478BFED7-6F48-4CFD-BED3-8F47917EFBE4}"/>
              </a:ext>
            </a:extLst>
          </p:cNvPr>
          <p:cNvSpPr>
            <a:spLocks noGrp="1"/>
          </p:cNvSpPr>
          <p:nvPr>
            <p:ph type="sldNum" sz="quarter" idx="12"/>
          </p:nvPr>
        </p:nvSpPr>
        <p:spPr/>
        <p:txBody>
          <a:bodyPr/>
          <a:lstStyle/>
          <a:p>
            <a:fld id="{8F7E54FB-C0A8-44E2-BB6D-0274F3B1FD5F}" type="slidenum">
              <a:rPr lang="en-US" smtClean="0"/>
              <a:t>‹#›</a:t>
            </a:fld>
            <a:endParaRPr lang="en-US"/>
          </a:p>
        </p:txBody>
      </p:sp>
    </p:spTree>
    <p:extLst>
      <p:ext uri="{BB962C8B-B14F-4D97-AF65-F5344CB8AC3E}">
        <p14:creationId xmlns:p14="http://schemas.microsoft.com/office/powerpoint/2010/main" val="64768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3A87DE8-3788-4588-9A3A-E53DCF1EBC04}"/>
              </a:ext>
            </a:extLst>
          </p:cNvPr>
          <p:cNvSpPr>
            <a:spLocks noGrp="1"/>
          </p:cNvSpPr>
          <p:nvPr>
            <p:ph type="dt" sz="half" idx="10"/>
          </p:nvPr>
        </p:nvSpPr>
        <p:spPr/>
        <p:txBody>
          <a:bodyPr/>
          <a:lstStyle/>
          <a:p>
            <a:fld id="{0F4B4438-FBBC-481F-9AD6-3DAA6466D2C0}" type="datetimeFigureOut">
              <a:rPr lang="en-US" smtClean="0"/>
              <a:t>1/28/2019</a:t>
            </a:fld>
            <a:endParaRPr lang="en-US"/>
          </a:p>
        </p:txBody>
      </p:sp>
      <p:sp>
        <p:nvSpPr>
          <p:cNvPr id="3" name="页脚占位符 2">
            <a:extLst>
              <a:ext uri="{FF2B5EF4-FFF2-40B4-BE49-F238E27FC236}">
                <a16:creationId xmlns:a16="http://schemas.microsoft.com/office/drawing/2014/main" id="{0F7613C3-622C-46F9-B435-F8462DA8B168}"/>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237D4D29-7454-4848-A3A2-926A1EE8A70A}"/>
              </a:ext>
            </a:extLst>
          </p:cNvPr>
          <p:cNvSpPr>
            <a:spLocks noGrp="1"/>
          </p:cNvSpPr>
          <p:nvPr>
            <p:ph type="sldNum" sz="quarter" idx="12"/>
          </p:nvPr>
        </p:nvSpPr>
        <p:spPr/>
        <p:txBody>
          <a:bodyPr/>
          <a:lstStyle/>
          <a:p>
            <a:fld id="{8F7E54FB-C0A8-44E2-BB6D-0274F3B1FD5F}" type="slidenum">
              <a:rPr lang="en-US" smtClean="0"/>
              <a:t>‹#›</a:t>
            </a:fld>
            <a:endParaRPr lang="en-US"/>
          </a:p>
        </p:txBody>
      </p:sp>
    </p:spTree>
    <p:extLst>
      <p:ext uri="{BB962C8B-B14F-4D97-AF65-F5344CB8AC3E}">
        <p14:creationId xmlns:p14="http://schemas.microsoft.com/office/powerpoint/2010/main" val="3538556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4C2968-FDEF-47EE-BA41-B45169E9A63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DE123A0A-9B1F-49BD-BB2A-9603924C84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a:extLst>
              <a:ext uri="{FF2B5EF4-FFF2-40B4-BE49-F238E27FC236}">
                <a16:creationId xmlns:a16="http://schemas.microsoft.com/office/drawing/2014/main" id="{F705CEEB-32D8-4BBA-8AF6-F4FA51CCE8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7DB1C5A-1E27-4CFE-8153-7ABB2CA71383}"/>
              </a:ext>
            </a:extLst>
          </p:cNvPr>
          <p:cNvSpPr>
            <a:spLocks noGrp="1"/>
          </p:cNvSpPr>
          <p:nvPr>
            <p:ph type="dt" sz="half" idx="10"/>
          </p:nvPr>
        </p:nvSpPr>
        <p:spPr/>
        <p:txBody>
          <a:bodyPr/>
          <a:lstStyle/>
          <a:p>
            <a:fld id="{0F4B4438-FBBC-481F-9AD6-3DAA6466D2C0}" type="datetimeFigureOut">
              <a:rPr lang="en-US" smtClean="0"/>
              <a:t>1/28/2019</a:t>
            </a:fld>
            <a:endParaRPr lang="en-US"/>
          </a:p>
        </p:txBody>
      </p:sp>
      <p:sp>
        <p:nvSpPr>
          <p:cNvPr id="6" name="页脚占位符 5">
            <a:extLst>
              <a:ext uri="{FF2B5EF4-FFF2-40B4-BE49-F238E27FC236}">
                <a16:creationId xmlns:a16="http://schemas.microsoft.com/office/drawing/2014/main" id="{0F6F5B48-6DA5-437E-9769-225F4A1E8F13}"/>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374EC078-F7B5-4C0E-BC1F-7885E6ED8267}"/>
              </a:ext>
            </a:extLst>
          </p:cNvPr>
          <p:cNvSpPr>
            <a:spLocks noGrp="1"/>
          </p:cNvSpPr>
          <p:nvPr>
            <p:ph type="sldNum" sz="quarter" idx="12"/>
          </p:nvPr>
        </p:nvSpPr>
        <p:spPr/>
        <p:txBody>
          <a:bodyPr/>
          <a:lstStyle/>
          <a:p>
            <a:fld id="{8F7E54FB-C0A8-44E2-BB6D-0274F3B1FD5F}" type="slidenum">
              <a:rPr lang="en-US" smtClean="0"/>
              <a:t>‹#›</a:t>
            </a:fld>
            <a:endParaRPr lang="en-US"/>
          </a:p>
        </p:txBody>
      </p:sp>
    </p:spTree>
    <p:extLst>
      <p:ext uri="{BB962C8B-B14F-4D97-AF65-F5344CB8AC3E}">
        <p14:creationId xmlns:p14="http://schemas.microsoft.com/office/powerpoint/2010/main" val="698383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173CCC-79AC-43E2-8F9D-9077C72B347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F30D03AF-C2E5-4030-B379-D8C21CC6A1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31327D2A-162A-4B93-9FF1-C9E48E9BA8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D76F995-992C-4116-ADBD-EC2C9C23C9B6}"/>
              </a:ext>
            </a:extLst>
          </p:cNvPr>
          <p:cNvSpPr>
            <a:spLocks noGrp="1"/>
          </p:cNvSpPr>
          <p:nvPr>
            <p:ph type="dt" sz="half" idx="10"/>
          </p:nvPr>
        </p:nvSpPr>
        <p:spPr/>
        <p:txBody>
          <a:bodyPr/>
          <a:lstStyle/>
          <a:p>
            <a:fld id="{0F4B4438-FBBC-481F-9AD6-3DAA6466D2C0}" type="datetimeFigureOut">
              <a:rPr lang="en-US" smtClean="0"/>
              <a:t>1/28/2019</a:t>
            </a:fld>
            <a:endParaRPr lang="en-US"/>
          </a:p>
        </p:txBody>
      </p:sp>
      <p:sp>
        <p:nvSpPr>
          <p:cNvPr id="6" name="页脚占位符 5">
            <a:extLst>
              <a:ext uri="{FF2B5EF4-FFF2-40B4-BE49-F238E27FC236}">
                <a16:creationId xmlns:a16="http://schemas.microsoft.com/office/drawing/2014/main" id="{A2F782F0-BB97-4145-B220-D1B4125C6DAD}"/>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2D45695E-2488-4DD7-A98A-43C94E5866FE}"/>
              </a:ext>
            </a:extLst>
          </p:cNvPr>
          <p:cNvSpPr>
            <a:spLocks noGrp="1"/>
          </p:cNvSpPr>
          <p:nvPr>
            <p:ph type="sldNum" sz="quarter" idx="12"/>
          </p:nvPr>
        </p:nvSpPr>
        <p:spPr/>
        <p:txBody>
          <a:bodyPr/>
          <a:lstStyle/>
          <a:p>
            <a:fld id="{8F7E54FB-C0A8-44E2-BB6D-0274F3B1FD5F}" type="slidenum">
              <a:rPr lang="en-US" smtClean="0"/>
              <a:t>‹#›</a:t>
            </a:fld>
            <a:endParaRPr lang="en-US"/>
          </a:p>
        </p:txBody>
      </p:sp>
    </p:spTree>
    <p:extLst>
      <p:ext uri="{BB962C8B-B14F-4D97-AF65-F5344CB8AC3E}">
        <p14:creationId xmlns:p14="http://schemas.microsoft.com/office/powerpoint/2010/main" val="775590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043B08B-18C0-4B48-89A5-468B913AD1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987EE277-5BBC-41B2-900A-0D482147B0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65A60106-1D98-410D-92E1-456128DB0F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4B4438-FBBC-481F-9AD6-3DAA6466D2C0}" type="datetimeFigureOut">
              <a:rPr lang="en-US" smtClean="0"/>
              <a:t>1/28/2019</a:t>
            </a:fld>
            <a:endParaRPr lang="en-US"/>
          </a:p>
        </p:txBody>
      </p:sp>
      <p:sp>
        <p:nvSpPr>
          <p:cNvPr id="5" name="页脚占位符 4">
            <a:extLst>
              <a:ext uri="{FF2B5EF4-FFF2-40B4-BE49-F238E27FC236}">
                <a16:creationId xmlns:a16="http://schemas.microsoft.com/office/drawing/2014/main" id="{B9D621B2-5DC6-45A5-BE3B-0213639EF6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1A1AB87E-3AD6-41F2-A962-2EE567DE9F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7E54FB-C0A8-44E2-BB6D-0274F3B1FD5F}" type="slidenum">
              <a:rPr lang="en-US" smtClean="0"/>
              <a:t>‹#›</a:t>
            </a:fld>
            <a:endParaRPr lang="en-US"/>
          </a:p>
        </p:txBody>
      </p:sp>
    </p:spTree>
    <p:extLst>
      <p:ext uri="{BB962C8B-B14F-4D97-AF65-F5344CB8AC3E}">
        <p14:creationId xmlns:p14="http://schemas.microsoft.com/office/powerpoint/2010/main" val="3612891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34F681-A2CE-4733-B8C1-A1970F0A92C1}"/>
              </a:ext>
            </a:extLst>
          </p:cNvPr>
          <p:cNvSpPr>
            <a:spLocks noGrp="1"/>
          </p:cNvSpPr>
          <p:nvPr>
            <p:ph type="ctrTitle"/>
          </p:nvPr>
        </p:nvSpPr>
        <p:spPr/>
        <p:txBody>
          <a:bodyPr/>
          <a:lstStyle/>
          <a:p>
            <a:r>
              <a:rPr lang="zh-CN" altLang="en-US" dirty="0"/>
              <a:t>众病之王</a:t>
            </a:r>
            <a:endParaRPr lang="en-US" dirty="0"/>
          </a:p>
        </p:txBody>
      </p:sp>
    </p:spTree>
    <p:extLst>
      <p:ext uri="{BB962C8B-B14F-4D97-AF65-F5344CB8AC3E}">
        <p14:creationId xmlns:p14="http://schemas.microsoft.com/office/powerpoint/2010/main" val="2693171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3140D296-780F-403E-9918-48759AFC7F2F}"/>
              </a:ext>
            </a:extLst>
          </p:cNvPr>
          <p:cNvSpPr>
            <a:spLocks noGrp="1"/>
          </p:cNvSpPr>
          <p:nvPr>
            <p:ph type="ctrTitle"/>
          </p:nvPr>
        </p:nvSpPr>
        <p:spPr>
          <a:xfrm>
            <a:off x="1524000" y="393894"/>
            <a:ext cx="9144000" cy="1104388"/>
          </a:xfrm>
        </p:spPr>
        <p:txBody>
          <a:bodyPr/>
          <a:lstStyle/>
          <a:p>
            <a:r>
              <a:rPr lang="zh-CN" altLang="en-US" dirty="0"/>
              <a:t>癌症药物</a:t>
            </a:r>
            <a:endParaRPr lang="en-US" dirty="0"/>
          </a:p>
        </p:txBody>
      </p:sp>
      <p:sp>
        <p:nvSpPr>
          <p:cNvPr id="4" name="矩形 3">
            <a:extLst>
              <a:ext uri="{FF2B5EF4-FFF2-40B4-BE49-F238E27FC236}">
                <a16:creationId xmlns:a16="http://schemas.microsoft.com/office/drawing/2014/main" id="{1606AE69-FE2C-4715-A9F3-032C5AA27208}"/>
              </a:ext>
            </a:extLst>
          </p:cNvPr>
          <p:cNvSpPr/>
          <p:nvPr/>
        </p:nvSpPr>
        <p:spPr>
          <a:xfrm>
            <a:off x="2685068" y="1498282"/>
            <a:ext cx="7982932" cy="923330"/>
          </a:xfrm>
          <a:prstGeom prst="rect">
            <a:avLst/>
          </a:prstGeom>
        </p:spPr>
        <p:txBody>
          <a:bodyPr wrap="square">
            <a:spAutoFit/>
          </a:bodyPr>
          <a:lstStyle/>
          <a:p>
            <a:r>
              <a:rPr lang="zh-CN" altLang="en-US" dirty="0"/>
              <a:t>完美的抗癌药物</a:t>
            </a:r>
            <a:endParaRPr lang="en-US" altLang="zh-CN" dirty="0"/>
          </a:p>
          <a:p>
            <a:r>
              <a:rPr lang="en-US" dirty="0"/>
              <a:t>1. </a:t>
            </a:r>
            <a:r>
              <a:rPr lang="zh-CN" altLang="en-US" dirty="0"/>
              <a:t>杀死所有癌细胞</a:t>
            </a:r>
            <a:endParaRPr lang="en-US" altLang="zh-CN" dirty="0"/>
          </a:p>
          <a:p>
            <a:r>
              <a:rPr lang="en-US" dirty="0"/>
              <a:t>2. </a:t>
            </a:r>
            <a:r>
              <a:rPr lang="zh-CN" altLang="en-US" dirty="0"/>
              <a:t>不会威胁到正常细胞</a:t>
            </a:r>
            <a:endParaRPr lang="en-US" dirty="0"/>
          </a:p>
        </p:txBody>
      </p:sp>
      <p:sp>
        <p:nvSpPr>
          <p:cNvPr id="5" name="矩形 4">
            <a:extLst>
              <a:ext uri="{FF2B5EF4-FFF2-40B4-BE49-F238E27FC236}">
                <a16:creationId xmlns:a16="http://schemas.microsoft.com/office/drawing/2014/main" id="{642F6783-F433-4DC5-82E2-FEC208E7B273}"/>
              </a:ext>
            </a:extLst>
          </p:cNvPr>
          <p:cNvSpPr/>
          <p:nvPr/>
        </p:nvSpPr>
        <p:spPr>
          <a:xfrm>
            <a:off x="2685068" y="2782669"/>
            <a:ext cx="7982932" cy="1754326"/>
          </a:xfrm>
          <a:prstGeom prst="rect">
            <a:avLst/>
          </a:prstGeom>
        </p:spPr>
        <p:txBody>
          <a:bodyPr wrap="square">
            <a:spAutoFit/>
          </a:bodyPr>
          <a:lstStyle/>
          <a:p>
            <a:r>
              <a:rPr lang="zh-CN" altLang="en-US" dirty="0"/>
              <a:t>癌细胞和正常细胞的区别</a:t>
            </a:r>
            <a:endParaRPr lang="en-US" altLang="zh-CN" dirty="0"/>
          </a:p>
          <a:p>
            <a:pPr marL="342900" indent="-342900">
              <a:buAutoNum type="arabicPeriod"/>
            </a:pPr>
            <a:r>
              <a:rPr lang="zh-CN" altLang="en-US" dirty="0"/>
              <a:t>疯狂的分裂繁殖，通过化学物质破坏</a:t>
            </a:r>
            <a:r>
              <a:rPr lang="en-US" altLang="zh-CN" dirty="0"/>
              <a:t>DNA</a:t>
            </a:r>
            <a:r>
              <a:rPr lang="zh-CN" altLang="en-US" dirty="0"/>
              <a:t>复制和细胞分裂 </a:t>
            </a:r>
            <a:r>
              <a:rPr lang="en-US" altLang="zh-CN" dirty="0"/>
              <a:t>—— </a:t>
            </a:r>
            <a:r>
              <a:rPr lang="zh-CN" altLang="en-US" dirty="0"/>
              <a:t>化疗</a:t>
            </a:r>
            <a:endParaRPr lang="en-US" altLang="zh-CN" dirty="0"/>
          </a:p>
          <a:p>
            <a:pPr marL="342900" indent="-342900">
              <a:buAutoNum type="arabicPeriod"/>
            </a:pPr>
            <a:r>
              <a:rPr lang="zh-CN" altLang="en-US" dirty="0"/>
              <a:t>除了疯狂繁殖，还有什么区别 </a:t>
            </a:r>
            <a:r>
              <a:rPr lang="en-US" altLang="zh-CN" dirty="0"/>
              <a:t>—— </a:t>
            </a:r>
            <a:r>
              <a:rPr lang="zh-CN" altLang="en-US" dirty="0"/>
              <a:t>精准的靶向药物</a:t>
            </a:r>
            <a:endParaRPr lang="en-US" altLang="zh-CN" dirty="0"/>
          </a:p>
          <a:p>
            <a:r>
              <a:rPr lang="en-US" altLang="zh-CN" dirty="0"/>
              <a:t>       </a:t>
            </a:r>
            <a:r>
              <a:rPr lang="zh-CN" altLang="en-US" dirty="0"/>
              <a:t>格列卫</a:t>
            </a:r>
            <a:endParaRPr lang="en-US" altLang="zh-CN" dirty="0"/>
          </a:p>
          <a:p>
            <a:r>
              <a:rPr lang="en-US" altLang="zh-CN" dirty="0"/>
              <a:t>3.   </a:t>
            </a:r>
            <a:r>
              <a:rPr lang="zh-CN" altLang="en-US" dirty="0"/>
              <a:t>对癌症的持续“追杀”</a:t>
            </a:r>
            <a:endParaRPr lang="en-US" altLang="zh-CN" dirty="0"/>
          </a:p>
          <a:p>
            <a:r>
              <a:rPr lang="en-US" dirty="0"/>
              <a:t>     </a:t>
            </a:r>
            <a:r>
              <a:rPr lang="zh-CN" altLang="en-US" dirty="0"/>
              <a:t>研究耐药癌细胞，开发新的靶向药物</a:t>
            </a:r>
            <a:endParaRPr lang="en-US" dirty="0"/>
          </a:p>
        </p:txBody>
      </p:sp>
    </p:spTree>
    <p:extLst>
      <p:ext uri="{BB962C8B-B14F-4D97-AF65-F5344CB8AC3E}">
        <p14:creationId xmlns:p14="http://schemas.microsoft.com/office/powerpoint/2010/main" val="617560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1AB92D1D-0B97-427B-95FB-704AB13F9066}"/>
              </a:ext>
            </a:extLst>
          </p:cNvPr>
          <p:cNvSpPr/>
          <p:nvPr/>
        </p:nvSpPr>
        <p:spPr>
          <a:xfrm>
            <a:off x="0" y="58846"/>
            <a:ext cx="12192000" cy="6740307"/>
          </a:xfrm>
          <a:prstGeom prst="rect">
            <a:avLst/>
          </a:prstGeom>
        </p:spPr>
        <p:txBody>
          <a:bodyPr wrap="square">
            <a:spAutoFit/>
          </a:bodyPr>
          <a:lstStyle/>
          <a:p>
            <a:r>
              <a:rPr lang="en-US" dirty="0"/>
              <a:t>在1960年代，在美国费城工作的美国科学家诺威尔发现，在白血病人体内，或者更准确地说，是一类叫做慢性粒细胞白血病的患者体内，他们的癌细胞，出现了一个和其他正常身体细胞完全不同的特征。</a:t>
            </a:r>
          </a:p>
          <a:p>
            <a:r>
              <a:rPr lang="en-US" dirty="0"/>
              <a:t>这些细胞里的遗传物质DNA发生了一次显微镜下清晰可见的结构重组，人体第22号染色体上的一段，被错误地嫁接到了第9号染色体的尾巴上。</a:t>
            </a:r>
          </a:p>
          <a:p>
            <a:r>
              <a:rPr lang="en-US" dirty="0" err="1"/>
              <a:t>这个结构重组后来就被叫做费城染色体。在文稿里你可以看到费城染色体的示意图</a:t>
            </a:r>
            <a:r>
              <a:rPr lang="en-US" dirty="0"/>
              <a:t>。</a:t>
            </a:r>
          </a:p>
          <a:p>
            <a:r>
              <a:rPr lang="en-US" dirty="0" err="1"/>
              <a:t>根据我们刚才的讨论，这个DNA的结构重组既然只有癌细胞才有，正常细胞完全没有，那它就代表了这一类癌细胞一个非常精确的特征</a:t>
            </a:r>
            <a:r>
              <a:rPr lang="en-US" dirty="0"/>
              <a:t>。</a:t>
            </a:r>
          </a:p>
          <a:p>
            <a:r>
              <a:rPr lang="en-US" dirty="0"/>
              <a:t>之后人们更是发现，这一次DNA结构重组是把人体细胞当中原来两个风马牛不相及的基因拼接融合到了一起，结果在细胞内产生了一个名叫BCR-AbL的全新杂种蛋白。这个全新的蛋白质引起了血液细胞疯狂地分裂繁殖，从而导致了白血病。</a:t>
            </a:r>
          </a:p>
          <a:p>
            <a:r>
              <a:rPr lang="en-US" dirty="0" err="1"/>
              <a:t>换句话说，BCR-AbL这个蛋白，不光是这一类癌细胞的精确特征，还是这类癌症直接的发病原因</a:t>
            </a:r>
            <a:r>
              <a:rPr lang="en-US" dirty="0"/>
              <a:t>。</a:t>
            </a:r>
          </a:p>
          <a:p>
            <a:r>
              <a:rPr lang="en-US" dirty="0" err="1"/>
              <a:t>这个特征太精准了，如果能利用这个特质开发药物，我们就能得到梦寐以求的完美抗癌药</a:t>
            </a:r>
            <a:r>
              <a:rPr lang="en-US" dirty="0"/>
              <a:t>。</a:t>
            </a:r>
          </a:p>
          <a:p>
            <a:r>
              <a:rPr lang="en-US" dirty="0"/>
              <a:t>在差不多40年后，这个思路被真正实现了。</a:t>
            </a:r>
          </a:p>
          <a:p>
            <a:r>
              <a:rPr lang="en-US" dirty="0"/>
              <a:t>在20世纪90年代末，瑞士诺华公司的科学家们开发出了一种化学物质，能够专门和这个杂种蛋白结合，关闭它的功能，从而压制癌细胞的生长。</a:t>
            </a:r>
          </a:p>
          <a:p>
            <a:r>
              <a:rPr lang="en-US" dirty="0"/>
              <a:t>与此同时，几乎只针对BCR-Abl杂种蛋白开火的格列卫，对正常细胞的抑制作用非常之小，这就让这种药物的副作用要比传统化疗药物小得多。</a:t>
            </a:r>
          </a:p>
          <a:p>
            <a:r>
              <a:rPr lang="en-US" dirty="0" err="1"/>
              <a:t>这就是癌症历史上鼎鼎大名的药物格列卫（gleevec</a:t>
            </a:r>
            <a:r>
              <a:rPr lang="en-US" dirty="0"/>
              <a:t>）。</a:t>
            </a:r>
          </a:p>
          <a:p>
            <a:r>
              <a:rPr lang="en-US" dirty="0"/>
              <a:t>这个药物凭一己之力，就把慢性粒细胞白血病患者的五年生存率从30%提高到了90%，</a:t>
            </a:r>
            <a:r>
              <a:rPr lang="en-US" dirty="0" err="1"/>
              <a:t>在很大程度上让这些患者过上了正常人的生活</a:t>
            </a:r>
            <a:r>
              <a:rPr lang="en-US" dirty="0"/>
              <a:t>。</a:t>
            </a:r>
          </a:p>
          <a:p>
            <a:endParaRPr lang="en-US" dirty="0"/>
          </a:p>
          <a:p>
            <a:r>
              <a:rPr lang="en-US" dirty="0" err="1"/>
              <a:t>而在概念上，格列卫的出现也宣告了癌症药物的开发真正从粗糙迈向精准</a:t>
            </a:r>
            <a:r>
              <a:rPr lang="en-US" dirty="0"/>
              <a:t>。</a:t>
            </a:r>
          </a:p>
          <a:p>
            <a:r>
              <a:rPr lang="en-US" dirty="0" err="1"/>
              <a:t>只要我们能在生物学层面，找到癌细胞和正常身体细胞之间存在的本质性的差别，我们就可以开发出精确地识别和杀死癌细胞的药物来</a:t>
            </a:r>
            <a:r>
              <a:rPr lang="en-US" dirty="0"/>
              <a:t>。</a:t>
            </a:r>
          </a:p>
          <a:p>
            <a:r>
              <a:rPr lang="en-US" dirty="0" err="1"/>
              <a:t>基于这样的思路开发出来的药物，也被很形象地称为“靶向药物</a:t>
            </a:r>
            <a:r>
              <a:rPr lang="en-US" dirty="0"/>
              <a:t>”。</a:t>
            </a:r>
          </a:p>
        </p:txBody>
      </p:sp>
    </p:spTree>
    <p:extLst>
      <p:ext uri="{BB962C8B-B14F-4D97-AF65-F5344CB8AC3E}">
        <p14:creationId xmlns:p14="http://schemas.microsoft.com/office/powerpoint/2010/main" val="2874416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3140D296-780F-403E-9918-48759AFC7F2F}"/>
              </a:ext>
            </a:extLst>
          </p:cNvPr>
          <p:cNvSpPr>
            <a:spLocks noGrp="1"/>
          </p:cNvSpPr>
          <p:nvPr>
            <p:ph type="ctrTitle"/>
          </p:nvPr>
        </p:nvSpPr>
        <p:spPr>
          <a:xfrm>
            <a:off x="1524000" y="393894"/>
            <a:ext cx="9144000" cy="1104388"/>
          </a:xfrm>
        </p:spPr>
        <p:txBody>
          <a:bodyPr/>
          <a:lstStyle/>
          <a:p>
            <a:r>
              <a:rPr lang="zh-CN" altLang="en-US" dirty="0"/>
              <a:t>药物投送系统</a:t>
            </a:r>
            <a:endParaRPr lang="en-US" dirty="0"/>
          </a:p>
        </p:txBody>
      </p:sp>
      <p:sp>
        <p:nvSpPr>
          <p:cNvPr id="4" name="矩形 3">
            <a:extLst>
              <a:ext uri="{FF2B5EF4-FFF2-40B4-BE49-F238E27FC236}">
                <a16:creationId xmlns:a16="http://schemas.microsoft.com/office/drawing/2014/main" id="{1606AE69-FE2C-4715-A9F3-032C5AA27208}"/>
              </a:ext>
            </a:extLst>
          </p:cNvPr>
          <p:cNvSpPr/>
          <p:nvPr/>
        </p:nvSpPr>
        <p:spPr>
          <a:xfrm>
            <a:off x="2685068" y="1498282"/>
            <a:ext cx="7982932" cy="646331"/>
          </a:xfrm>
          <a:prstGeom prst="rect">
            <a:avLst/>
          </a:prstGeom>
        </p:spPr>
        <p:txBody>
          <a:bodyPr wrap="square">
            <a:spAutoFit/>
          </a:bodyPr>
          <a:lstStyle/>
          <a:p>
            <a:r>
              <a:rPr lang="zh-CN" altLang="en-US" dirty="0"/>
              <a:t>癌症药物像是爆炸力强悍的炸药，药物投送系统就是大炮、轰炸机和精确制导的炸弹。</a:t>
            </a:r>
            <a:endParaRPr lang="en-US" dirty="0"/>
          </a:p>
        </p:txBody>
      </p:sp>
      <p:sp>
        <p:nvSpPr>
          <p:cNvPr id="6" name="矩形 5">
            <a:extLst>
              <a:ext uri="{FF2B5EF4-FFF2-40B4-BE49-F238E27FC236}">
                <a16:creationId xmlns:a16="http://schemas.microsoft.com/office/drawing/2014/main" id="{27B065F5-359A-4CFB-BE44-B1761340B069}"/>
              </a:ext>
            </a:extLst>
          </p:cNvPr>
          <p:cNvSpPr/>
          <p:nvPr/>
        </p:nvSpPr>
        <p:spPr>
          <a:xfrm>
            <a:off x="2685068" y="2279504"/>
            <a:ext cx="7982932" cy="3970318"/>
          </a:xfrm>
          <a:prstGeom prst="rect">
            <a:avLst/>
          </a:prstGeom>
        </p:spPr>
        <p:txBody>
          <a:bodyPr wrap="square">
            <a:spAutoFit/>
          </a:bodyPr>
          <a:lstStyle/>
          <a:p>
            <a:r>
              <a:rPr lang="zh-CN" altLang="en-US" dirty="0"/>
              <a:t>低效的药物投送系统</a:t>
            </a:r>
            <a:endParaRPr lang="en-US" altLang="zh-CN" dirty="0"/>
          </a:p>
          <a:p>
            <a:r>
              <a:rPr lang="zh-CN" altLang="en-US" dirty="0"/>
              <a:t>口服、注射</a:t>
            </a:r>
            <a:endParaRPr lang="en-US" altLang="zh-CN" dirty="0"/>
          </a:p>
          <a:p>
            <a:r>
              <a:rPr lang="zh-CN" altLang="en-US" dirty="0"/>
              <a:t>癌症发生在局部，药物需要在血液经过漫长运输才能到达患病部位。</a:t>
            </a:r>
            <a:endParaRPr lang="en-US" altLang="zh-CN" dirty="0"/>
          </a:p>
          <a:p>
            <a:r>
              <a:rPr lang="zh-CN" altLang="en-US" dirty="0"/>
              <a:t>加大药量，对身体产生副作用。</a:t>
            </a:r>
            <a:endParaRPr lang="en-US" altLang="zh-CN" dirty="0"/>
          </a:p>
          <a:p>
            <a:endParaRPr lang="en-US" dirty="0"/>
          </a:p>
          <a:p>
            <a:r>
              <a:rPr lang="zh-CN" altLang="en-US" dirty="0"/>
              <a:t>癌细胞的“豆腐渣”血管</a:t>
            </a:r>
            <a:endParaRPr lang="en-US" altLang="zh-CN" dirty="0"/>
          </a:p>
          <a:p>
            <a:endParaRPr lang="en-US" dirty="0"/>
          </a:p>
          <a:p>
            <a:r>
              <a:rPr lang="zh-CN" altLang="en-US" dirty="0"/>
              <a:t>导弹式投送系统</a:t>
            </a:r>
            <a:endParaRPr lang="en-US" altLang="zh-CN" dirty="0"/>
          </a:p>
          <a:p>
            <a:r>
              <a:rPr lang="zh-CN" altLang="en-US" dirty="0"/>
              <a:t>导弹加药物</a:t>
            </a:r>
            <a:endParaRPr lang="en-US" altLang="zh-CN" dirty="0"/>
          </a:p>
          <a:p>
            <a:endParaRPr lang="en-US" dirty="0"/>
          </a:p>
          <a:p>
            <a:r>
              <a:rPr lang="zh-CN" altLang="en-US" dirty="0"/>
              <a:t>天然精准投送系统 </a:t>
            </a:r>
            <a:r>
              <a:rPr lang="en-US" altLang="zh-CN" dirty="0"/>
              <a:t>—— </a:t>
            </a:r>
            <a:r>
              <a:rPr lang="zh-CN" altLang="en-US" dirty="0"/>
              <a:t>病毒</a:t>
            </a:r>
            <a:endParaRPr lang="en-US" altLang="zh-CN" dirty="0"/>
          </a:p>
          <a:p>
            <a:r>
              <a:rPr lang="zh-CN" altLang="en-US" dirty="0"/>
              <a:t>绝大多数病毒都有精确到极致的细胞识别能力。 </a:t>
            </a:r>
            <a:endParaRPr lang="en-US" altLang="zh-CN" dirty="0"/>
          </a:p>
          <a:p>
            <a:r>
              <a:rPr lang="zh-CN" altLang="en-US" dirty="0"/>
              <a:t>病毒尺寸更大，可以装更多的弹药。</a:t>
            </a:r>
            <a:endParaRPr lang="en-US" altLang="zh-CN" dirty="0"/>
          </a:p>
          <a:p>
            <a:endParaRPr lang="en-US" dirty="0"/>
          </a:p>
        </p:txBody>
      </p:sp>
      <p:sp>
        <p:nvSpPr>
          <p:cNvPr id="2" name="矩形 1">
            <a:extLst>
              <a:ext uri="{FF2B5EF4-FFF2-40B4-BE49-F238E27FC236}">
                <a16:creationId xmlns:a16="http://schemas.microsoft.com/office/drawing/2014/main" id="{9CDB10AA-B075-47D5-8026-5EE128242E1B}"/>
              </a:ext>
            </a:extLst>
          </p:cNvPr>
          <p:cNvSpPr/>
          <p:nvPr/>
        </p:nvSpPr>
        <p:spPr>
          <a:xfrm>
            <a:off x="220394" y="2967335"/>
            <a:ext cx="2185181" cy="2031325"/>
          </a:xfrm>
          <a:prstGeom prst="rect">
            <a:avLst/>
          </a:prstGeom>
        </p:spPr>
        <p:txBody>
          <a:bodyPr wrap="square">
            <a:spAutoFit/>
          </a:bodyPr>
          <a:lstStyle/>
          <a:p>
            <a:r>
              <a:rPr lang="zh-CN" altLang="en-US" dirty="0"/>
              <a:t>比如说流感病毒，它就只会识别人体的呼吸道上皮细胞。而乙肝病毒，它就只会识别人体的肝脏细胞，对任何别的细胞都不感兴趣。 </a:t>
            </a:r>
            <a:endParaRPr lang="en-US" altLang="zh-CN" dirty="0"/>
          </a:p>
        </p:txBody>
      </p:sp>
    </p:spTree>
    <p:extLst>
      <p:ext uri="{BB962C8B-B14F-4D97-AF65-F5344CB8AC3E}">
        <p14:creationId xmlns:p14="http://schemas.microsoft.com/office/powerpoint/2010/main" val="2490910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ED29A9E3-1889-4117-B59F-FCC09D15D5D9}"/>
              </a:ext>
            </a:extLst>
          </p:cNvPr>
          <p:cNvSpPr>
            <a:spLocks noGrp="1"/>
          </p:cNvSpPr>
          <p:nvPr>
            <p:ph type="ctrTitle"/>
          </p:nvPr>
        </p:nvSpPr>
        <p:spPr>
          <a:xfrm>
            <a:off x="1524000" y="393894"/>
            <a:ext cx="9144000" cy="1104388"/>
          </a:xfrm>
        </p:spPr>
        <p:txBody>
          <a:bodyPr/>
          <a:lstStyle/>
          <a:p>
            <a:r>
              <a:rPr lang="zh-CN" altLang="en-US" dirty="0"/>
              <a:t>破坏癌细胞的支持系统</a:t>
            </a:r>
            <a:endParaRPr lang="en-US" dirty="0"/>
          </a:p>
        </p:txBody>
      </p:sp>
      <p:sp>
        <p:nvSpPr>
          <p:cNvPr id="9" name="矩形 8">
            <a:extLst>
              <a:ext uri="{FF2B5EF4-FFF2-40B4-BE49-F238E27FC236}">
                <a16:creationId xmlns:a16="http://schemas.microsoft.com/office/drawing/2014/main" id="{E24F5BD1-91F0-4800-A6FD-BA8762606423}"/>
              </a:ext>
            </a:extLst>
          </p:cNvPr>
          <p:cNvSpPr/>
          <p:nvPr/>
        </p:nvSpPr>
        <p:spPr>
          <a:xfrm>
            <a:off x="2104534" y="1498282"/>
            <a:ext cx="7982932" cy="1477328"/>
          </a:xfrm>
          <a:prstGeom prst="rect">
            <a:avLst/>
          </a:prstGeom>
        </p:spPr>
        <p:txBody>
          <a:bodyPr wrap="square">
            <a:spAutoFit/>
          </a:bodyPr>
          <a:lstStyle/>
          <a:p>
            <a:r>
              <a:rPr lang="zh-CN" altLang="en-US" dirty="0"/>
              <a:t>癌细胞和人体系统的“相爱相杀”</a:t>
            </a:r>
          </a:p>
          <a:p>
            <a:r>
              <a:rPr lang="zh-CN" altLang="en-US" dirty="0"/>
              <a:t>癌细胞、癌症组织，和正常的身体细胞、整个人体系统之间存在着千丝万缕的联系。从诞生、生长、分裂繁殖，到死亡的整个周期里，癌细胞都需要来自周围环境的支持。 </a:t>
            </a:r>
          </a:p>
          <a:p>
            <a:endParaRPr lang="en-US" dirty="0"/>
          </a:p>
        </p:txBody>
      </p:sp>
      <p:sp>
        <p:nvSpPr>
          <p:cNvPr id="11" name="矩形 10">
            <a:extLst>
              <a:ext uri="{FF2B5EF4-FFF2-40B4-BE49-F238E27FC236}">
                <a16:creationId xmlns:a16="http://schemas.microsoft.com/office/drawing/2014/main" id="{707A3F47-158B-4AC5-8E76-46635B26BF71}"/>
              </a:ext>
            </a:extLst>
          </p:cNvPr>
          <p:cNvSpPr/>
          <p:nvPr/>
        </p:nvSpPr>
        <p:spPr>
          <a:xfrm>
            <a:off x="2104534" y="2975610"/>
            <a:ext cx="6096000" cy="3139321"/>
          </a:xfrm>
          <a:prstGeom prst="rect">
            <a:avLst/>
          </a:prstGeom>
        </p:spPr>
        <p:txBody>
          <a:bodyPr>
            <a:spAutoFit/>
          </a:bodyPr>
          <a:lstStyle/>
          <a:p>
            <a:r>
              <a:rPr lang="en-US" dirty="0" err="1"/>
              <a:t>癌细胞想要在人体当中自由繁殖，还必须能逃避人体免疫系统的识别和追杀</a:t>
            </a:r>
            <a:r>
              <a:rPr lang="en-US" dirty="0"/>
              <a:t>。</a:t>
            </a:r>
          </a:p>
          <a:p>
            <a:r>
              <a:rPr lang="en-US" dirty="0"/>
              <a:t>我们知道人体有非常发达的免疫系统。这套系统除了能够识别并且杀伤外来的细菌病毒之外，还能够识别人体当中产生的异常细胞，并且把它们迅速杀死。</a:t>
            </a:r>
          </a:p>
          <a:p>
            <a:r>
              <a:rPr lang="en-US" dirty="0"/>
              <a:t>其实有人估算，因为难以避免的基因变异，人体当中每天都会产生成百上千个具备快速的生长和繁殖能力的癌细胞，但是它们当中绝大多数都会在第一时间被人体的免疫系统发现并杀死，根本不会发展成癌症。</a:t>
            </a:r>
          </a:p>
          <a:p>
            <a:r>
              <a:rPr lang="en-US" dirty="0" err="1"/>
              <a:t>反过来说，那些最终发展成癌症的癌细胞，肯定是通过了某个方式，逃避了免疫系统的追杀</a:t>
            </a:r>
            <a:r>
              <a:rPr lang="en-US" dirty="0"/>
              <a:t>。</a:t>
            </a:r>
          </a:p>
        </p:txBody>
      </p:sp>
    </p:spTree>
    <p:extLst>
      <p:ext uri="{BB962C8B-B14F-4D97-AF65-F5344CB8AC3E}">
        <p14:creationId xmlns:p14="http://schemas.microsoft.com/office/powerpoint/2010/main" val="3131655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079EF4FE-2CD2-473E-B409-E64E1A813024}"/>
              </a:ext>
            </a:extLst>
          </p:cNvPr>
          <p:cNvSpPr/>
          <p:nvPr/>
        </p:nvSpPr>
        <p:spPr>
          <a:xfrm>
            <a:off x="307145" y="379826"/>
            <a:ext cx="11577710" cy="1477328"/>
          </a:xfrm>
          <a:prstGeom prst="rect">
            <a:avLst/>
          </a:prstGeom>
        </p:spPr>
        <p:txBody>
          <a:bodyPr wrap="square">
            <a:spAutoFit/>
          </a:bodyPr>
          <a:lstStyle/>
          <a:p>
            <a:r>
              <a:rPr lang="en-US" dirty="0"/>
              <a:t>在过去100年间，很多曾经困扰人类的致死疾病，都已经被很好地控制住了。</a:t>
            </a:r>
          </a:p>
          <a:p>
            <a:r>
              <a:rPr lang="en-US" dirty="0" err="1"/>
              <a:t>天花已经被彻底消灭，曾经几次毁灭欧洲的黑死病</a:t>
            </a:r>
            <a:r>
              <a:rPr lang="en-US" dirty="0"/>
              <a:t>——</a:t>
            </a:r>
            <a:r>
              <a:rPr lang="en-US" dirty="0" err="1"/>
              <a:t>也就是鼠疫</a:t>
            </a:r>
            <a:r>
              <a:rPr lang="en-US" dirty="0"/>
              <a:t>——</a:t>
            </a:r>
            <a:r>
              <a:rPr lang="en-US" dirty="0" err="1"/>
              <a:t>也已经极为罕见，艾滋病虽然仍然无法治愈，但是各种治疗手段联合，我们已经把它变成了彻底的慢性病</a:t>
            </a:r>
            <a:r>
              <a:rPr lang="en-US" dirty="0"/>
              <a:t>。</a:t>
            </a:r>
          </a:p>
          <a:p>
            <a:r>
              <a:rPr lang="en-US" dirty="0" err="1"/>
              <a:t>人类对抗疾病的前途看起来是一片光明</a:t>
            </a:r>
            <a:r>
              <a:rPr lang="en-US" dirty="0"/>
              <a:t>。</a:t>
            </a:r>
          </a:p>
          <a:p>
            <a:r>
              <a:rPr lang="en-US" dirty="0" err="1"/>
              <a:t>为什么癌症是个例外？为什么癌症依然是人们最害怕听到的疾病</a:t>
            </a:r>
            <a:r>
              <a:rPr lang="en-US" dirty="0"/>
              <a:t>？</a:t>
            </a:r>
          </a:p>
        </p:txBody>
      </p:sp>
    </p:spTree>
    <p:extLst>
      <p:ext uri="{BB962C8B-B14F-4D97-AF65-F5344CB8AC3E}">
        <p14:creationId xmlns:p14="http://schemas.microsoft.com/office/powerpoint/2010/main" val="1691689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49B87081-F931-44B3-BF8D-DA239AD2F82E}"/>
              </a:ext>
            </a:extLst>
          </p:cNvPr>
          <p:cNvSpPr/>
          <p:nvPr/>
        </p:nvSpPr>
        <p:spPr>
          <a:xfrm>
            <a:off x="365760" y="487410"/>
            <a:ext cx="11465169" cy="5632311"/>
          </a:xfrm>
          <a:prstGeom prst="rect">
            <a:avLst/>
          </a:prstGeom>
        </p:spPr>
        <p:txBody>
          <a:bodyPr wrap="square">
            <a:spAutoFit/>
          </a:bodyPr>
          <a:lstStyle/>
          <a:p>
            <a:r>
              <a:rPr lang="en-US" dirty="0" err="1"/>
              <a:t>首先，癌症的产生源于身体细胞的贪婪</a:t>
            </a:r>
            <a:r>
              <a:rPr lang="en-US" dirty="0"/>
              <a:t>。</a:t>
            </a:r>
          </a:p>
          <a:p>
            <a:r>
              <a:rPr lang="en-US" dirty="0"/>
              <a:t>癌细胞的叛变和疯狂繁殖是多细胞生物每一个身体细胞深处被压抑了亿万年的本能。在绝大多数时候，这种繁殖的欲望被强大的人体层层压制，但是一旦苏醒就来势汹汹。</a:t>
            </a:r>
          </a:p>
          <a:p>
            <a:r>
              <a:rPr lang="en-US" dirty="0" err="1"/>
              <a:t>癌细胞当然没有智慧，也谈不上思想，但是它们在繁殖本能的驱使下，会利用一切可以获得的资源生长、繁殖、扩散</a:t>
            </a:r>
            <a:r>
              <a:rPr lang="en-US" dirty="0"/>
              <a:t>。</a:t>
            </a:r>
          </a:p>
          <a:p>
            <a:endParaRPr lang="en-US" dirty="0"/>
          </a:p>
          <a:p>
            <a:r>
              <a:rPr lang="en-US" dirty="0" err="1"/>
              <a:t>其次，癌症随时随地都在变化</a:t>
            </a:r>
            <a:r>
              <a:rPr lang="en-US" dirty="0"/>
              <a:t>。</a:t>
            </a:r>
          </a:p>
          <a:p>
            <a:r>
              <a:rPr lang="en-US" dirty="0"/>
              <a:t>借助高频率的基因突变和强大的适应能力，癌细胞几乎可以从任何一次打击中逃脱，脱胎换骨重新再来。这也是为什么癌症那么容易复发、那么难以根除。</a:t>
            </a:r>
          </a:p>
          <a:p>
            <a:r>
              <a:rPr lang="en-US" dirty="0" err="1"/>
              <a:t>对于人类来说，我们得像童话《爱丽丝漫游仙境》里的红桃皇后一样永远不停地奔跑追逐，才能跟上癌细胞善变的影子</a:t>
            </a:r>
            <a:r>
              <a:rPr lang="en-US" dirty="0"/>
              <a:t>。</a:t>
            </a:r>
          </a:p>
          <a:p>
            <a:endParaRPr lang="en-US" dirty="0"/>
          </a:p>
          <a:p>
            <a:r>
              <a:rPr lang="en-US" dirty="0" err="1"/>
              <a:t>第三，和绝大多数疾病不同，癌症可以说是一种彻彻底底源自自身的疾病</a:t>
            </a:r>
            <a:r>
              <a:rPr lang="en-US" dirty="0"/>
              <a:t>。</a:t>
            </a:r>
          </a:p>
          <a:p>
            <a:r>
              <a:rPr lang="en-US" dirty="0"/>
              <a:t>这就导致区分敌我成为一项非常困难的任务。毕竟每个癌细胞在叛变之前都还是我们身体正常的一部分。混淆了敌我，会让癌细胞成为漏网之鱼，也会误伤正常的人体细胞。</a:t>
            </a:r>
          </a:p>
          <a:p>
            <a:endParaRPr lang="en-US" dirty="0"/>
          </a:p>
          <a:p>
            <a:r>
              <a:rPr lang="en-US" dirty="0" err="1"/>
              <a:t>总之，说白了，癌症不仅仅是癌症，更是全人类的顶级难题</a:t>
            </a:r>
            <a:r>
              <a:rPr lang="en-US" dirty="0"/>
              <a:t>。</a:t>
            </a:r>
          </a:p>
          <a:p>
            <a:r>
              <a:rPr lang="en-US" dirty="0" err="1"/>
              <a:t>为了解决这个难题，人类和癌症的对抗几乎贯穿了整个现代生命科学史</a:t>
            </a:r>
            <a:r>
              <a:rPr lang="en-US" dirty="0"/>
              <a:t>。</a:t>
            </a:r>
          </a:p>
          <a:p>
            <a:r>
              <a:rPr lang="en-US" dirty="0"/>
              <a:t>在过去的一百多年里，全世界无数的顶级天才为这个难题着迷、为解决它呕心沥血。整个生物医药产业的投资，有接近一半都投入了这个领域当中。</a:t>
            </a:r>
          </a:p>
        </p:txBody>
      </p:sp>
    </p:spTree>
    <p:extLst>
      <p:ext uri="{BB962C8B-B14F-4D97-AF65-F5344CB8AC3E}">
        <p14:creationId xmlns:p14="http://schemas.microsoft.com/office/powerpoint/2010/main" val="2245215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34F681-A2CE-4733-B8C1-A1970F0A92C1}"/>
              </a:ext>
            </a:extLst>
          </p:cNvPr>
          <p:cNvSpPr>
            <a:spLocks noGrp="1"/>
          </p:cNvSpPr>
          <p:nvPr>
            <p:ph type="ctrTitle"/>
          </p:nvPr>
        </p:nvSpPr>
        <p:spPr>
          <a:xfrm>
            <a:off x="1524000" y="464234"/>
            <a:ext cx="9144000" cy="1104388"/>
          </a:xfrm>
        </p:spPr>
        <p:txBody>
          <a:bodyPr/>
          <a:lstStyle/>
          <a:p>
            <a:r>
              <a:rPr lang="zh-CN" altLang="en-US" dirty="0"/>
              <a:t>众病之王</a:t>
            </a:r>
            <a:endParaRPr lang="en-US" dirty="0"/>
          </a:p>
        </p:txBody>
      </p:sp>
      <p:sp>
        <p:nvSpPr>
          <p:cNvPr id="3" name="矩形 2">
            <a:extLst>
              <a:ext uri="{FF2B5EF4-FFF2-40B4-BE49-F238E27FC236}">
                <a16:creationId xmlns:a16="http://schemas.microsoft.com/office/drawing/2014/main" id="{75EC59E4-E13F-4B0B-B486-1BD74D88A030}"/>
              </a:ext>
            </a:extLst>
          </p:cNvPr>
          <p:cNvSpPr/>
          <p:nvPr/>
        </p:nvSpPr>
        <p:spPr>
          <a:xfrm>
            <a:off x="2016760" y="1865700"/>
            <a:ext cx="4277133" cy="369332"/>
          </a:xfrm>
          <a:prstGeom prst="rect">
            <a:avLst/>
          </a:prstGeom>
        </p:spPr>
        <p:txBody>
          <a:bodyPr wrap="none">
            <a:spAutoFit/>
          </a:bodyPr>
          <a:lstStyle/>
          <a:p>
            <a:r>
              <a:rPr lang="en-US" dirty="0"/>
              <a:t>40</a:t>
            </a:r>
            <a:r>
              <a:rPr lang="en-US" altLang="zh-CN" dirty="0"/>
              <a:t>%</a:t>
            </a:r>
            <a:r>
              <a:rPr lang="zh-CN" altLang="en-US" dirty="0"/>
              <a:t>的人会在一生当中某个时候得上癌症</a:t>
            </a:r>
            <a:endParaRPr lang="en-US" dirty="0"/>
          </a:p>
        </p:txBody>
      </p:sp>
      <p:sp>
        <p:nvSpPr>
          <p:cNvPr id="4" name="矩形 3">
            <a:extLst>
              <a:ext uri="{FF2B5EF4-FFF2-40B4-BE49-F238E27FC236}">
                <a16:creationId xmlns:a16="http://schemas.microsoft.com/office/drawing/2014/main" id="{4C1FC74D-49E2-49D2-92C7-B9006330EC70}"/>
              </a:ext>
            </a:extLst>
          </p:cNvPr>
          <p:cNvSpPr/>
          <p:nvPr/>
        </p:nvSpPr>
        <p:spPr>
          <a:xfrm>
            <a:off x="2016760" y="2347444"/>
            <a:ext cx="5620449" cy="369332"/>
          </a:xfrm>
          <a:prstGeom prst="rect">
            <a:avLst/>
          </a:prstGeom>
        </p:spPr>
        <p:txBody>
          <a:bodyPr wrap="none">
            <a:spAutoFit/>
          </a:bodyPr>
          <a:lstStyle/>
          <a:p>
            <a:r>
              <a:rPr lang="zh-CN" altLang="en-US" dirty="0"/>
              <a:t>每年新发现癌症患者</a:t>
            </a:r>
            <a:r>
              <a:rPr lang="en-US" altLang="zh-CN" dirty="0"/>
              <a:t>1000</a:t>
            </a:r>
            <a:r>
              <a:rPr lang="zh-CN" altLang="en-US" dirty="0"/>
              <a:t>万，死于癌症的人接近</a:t>
            </a:r>
            <a:r>
              <a:rPr lang="en-US" altLang="zh-CN" dirty="0"/>
              <a:t>900</a:t>
            </a:r>
            <a:r>
              <a:rPr lang="zh-CN" altLang="en-US" dirty="0"/>
              <a:t>万</a:t>
            </a:r>
            <a:endParaRPr lang="en-US" dirty="0"/>
          </a:p>
        </p:txBody>
      </p:sp>
      <p:sp>
        <p:nvSpPr>
          <p:cNvPr id="5" name="矩形 4">
            <a:extLst>
              <a:ext uri="{FF2B5EF4-FFF2-40B4-BE49-F238E27FC236}">
                <a16:creationId xmlns:a16="http://schemas.microsoft.com/office/drawing/2014/main" id="{C9B2381F-BAB1-46A9-9869-2964D9610901}"/>
              </a:ext>
            </a:extLst>
          </p:cNvPr>
          <p:cNvSpPr/>
          <p:nvPr/>
        </p:nvSpPr>
        <p:spPr>
          <a:xfrm>
            <a:off x="2016759" y="2829188"/>
            <a:ext cx="2262158" cy="369332"/>
          </a:xfrm>
          <a:prstGeom prst="rect">
            <a:avLst/>
          </a:prstGeom>
        </p:spPr>
        <p:txBody>
          <a:bodyPr wrap="none">
            <a:spAutoFit/>
          </a:bodyPr>
          <a:lstStyle/>
          <a:p>
            <a:r>
              <a:rPr lang="zh-CN" altLang="en-US" dirty="0"/>
              <a:t>癌症神秘且难以对抗</a:t>
            </a:r>
            <a:endParaRPr lang="en-US" dirty="0"/>
          </a:p>
        </p:txBody>
      </p:sp>
      <p:sp>
        <p:nvSpPr>
          <p:cNvPr id="6" name="矩形 5">
            <a:extLst>
              <a:ext uri="{FF2B5EF4-FFF2-40B4-BE49-F238E27FC236}">
                <a16:creationId xmlns:a16="http://schemas.microsoft.com/office/drawing/2014/main" id="{466B37D0-8FC9-460C-9668-E9003B783F17}"/>
              </a:ext>
            </a:extLst>
          </p:cNvPr>
          <p:cNvSpPr/>
          <p:nvPr/>
        </p:nvSpPr>
        <p:spPr>
          <a:xfrm>
            <a:off x="2452858" y="3244334"/>
            <a:ext cx="4339650" cy="369332"/>
          </a:xfrm>
          <a:prstGeom prst="rect">
            <a:avLst/>
          </a:prstGeom>
        </p:spPr>
        <p:txBody>
          <a:bodyPr wrap="none">
            <a:spAutoFit/>
          </a:bodyPr>
          <a:lstStyle/>
          <a:p>
            <a:r>
              <a:rPr lang="zh-CN" altLang="en-US" dirty="0"/>
              <a:t>原本正常的细胞为何会突然发疯失去控制</a:t>
            </a:r>
            <a:endParaRPr lang="en-US" dirty="0"/>
          </a:p>
        </p:txBody>
      </p:sp>
      <p:sp>
        <p:nvSpPr>
          <p:cNvPr id="7" name="矩形 6">
            <a:extLst>
              <a:ext uri="{FF2B5EF4-FFF2-40B4-BE49-F238E27FC236}">
                <a16:creationId xmlns:a16="http://schemas.microsoft.com/office/drawing/2014/main" id="{68B02141-61BE-4A75-91C8-A11B4476280A}"/>
              </a:ext>
            </a:extLst>
          </p:cNvPr>
          <p:cNvSpPr/>
          <p:nvPr/>
        </p:nvSpPr>
        <p:spPr>
          <a:xfrm>
            <a:off x="2466926" y="3726078"/>
            <a:ext cx="4108817" cy="369332"/>
          </a:xfrm>
          <a:prstGeom prst="rect">
            <a:avLst/>
          </a:prstGeom>
        </p:spPr>
        <p:txBody>
          <a:bodyPr wrap="none">
            <a:spAutoFit/>
          </a:bodyPr>
          <a:lstStyle/>
          <a:p>
            <a:r>
              <a:rPr lang="zh-CN" altLang="en-US" dirty="0"/>
              <a:t>如何消灭癌细胞但不伤及人体正常器官</a:t>
            </a:r>
            <a:endParaRPr lang="en-US" dirty="0"/>
          </a:p>
        </p:txBody>
      </p:sp>
    </p:spTree>
    <p:extLst>
      <p:ext uri="{BB962C8B-B14F-4D97-AF65-F5344CB8AC3E}">
        <p14:creationId xmlns:p14="http://schemas.microsoft.com/office/powerpoint/2010/main" val="3693007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34F681-A2CE-4733-B8C1-A1970F0A92C1}"/>
              </a:ext>
            </a:extLst>
          </p:cNvPr>
          <p:cNvSpPr>
            <a:spLocks noGrp="1"/>
          </p:cNvSpPr>
          <p:nvPr>
            <p:ph type="ctrTitle"/>
          </p:nvPr>
        </p:nvSpPr>
        <p:spPr>
          <a:xfrm>
            <a:off x="1524000" y="464234"/>
            <a:ext cx="9144000" cy="1104388"/>
          </a:xfrm>
        </p:spPr>
        <p:txBody>
          <a:bodyPr/>
          <a:lstStyle/>
          <a:p>
            <a:r>
              <a:rPr lang="zh-CN" altLang="en-US" dirty="0"/>
              <a:t>癌症是人类的宿命</a:t>
            </a:r>
            <a:endParaRPr lang="en-US" dirty="0"/>
          </a:p>
        </p:txBody>
      </p:sp>
      <p:sp>
        <p:nvSpPr>
          <p:cNvPr id="3" name="矩形 2">
            <a:extLst>
              <a:ext uri="{FF2B5EF4-FFF2-40B4-BE49-F238E27FC236}">
                <a16:creationId xmlns:a16="http://schemas.microsoft.com/office/drawing/2014/main" id="{75EC59E4-E13F-4B0B-B486-1BD74D88A030}"/>
              </a:ext>
            </a:extLst>
          </p:cNvPr>
          <p:cNvSpPr/>
          <p:nvPr/>
        </p:nvSpPr>
        <p:spPr>
          <a:xfrm>
            <a:off x="2016760" y="1865700"/>
            <a:ext cx="5493812" cy="369332"/>
          </a:xfrm>
          <a:prstGeom prst="rect">
            <a:avLst/>
          </a:prstGeom>
        </p:spPr>
        <p:txBody>
          <a:bodyPr wrap="none">
            <a:spAutoFit/>
          </a:bodyPr>
          <a:lstStyle/>
          <a:p>
            <a:r>
              <a:rPr lang="zh-CN" altLang="en-US" dirty="0"/>
              <a:t>对于单细胞生物，不停生长、分裂、繁殖，才是常态</a:t>
            </a:r>
            <a:endParaRPr lang="en-US" dirty="0"/>
          </a:p>
        </p:txBody>
      </p:sp>
      <p:sp>
        <p:nvSpPr>
          <p:cNvPr id="8" name="矩形 7">
            <a:extLst>
              <a:ext uri="{FF2B5EF4-FFF2-40B4-BE49-F238E27FC236}">
                <a16:creationId xmlns:a16="http://schemas.microsoft.com/office/drawing/2014/main" id="{5D965FE5-5E77-4DCC-A1DD-7B56F33CF9DD}"/>
              </a:ext>
            </a:extLst>
          </p:cNvPr>
          <p:cNvSpPr/>
          <p:nvPr/>
        </p:nvSpPr>
        <p:spPr>
          <a:xfrm>
            <a:off x="2016760" y="2347444"/>
            <a:ext cx="9879628" cy="646331"/>
          </a:xfrm>
          <a:prstGeom prst="rect">
            <a:avLst/>
          </a:prstGeom>
        </p:spPr>
        <p:txBody>
          <a:bodyPr wrap="none">
            <a:spAutoFit/>
          </a:bodyPr>
          <a:lstStyle/>
          <a:p>
            <a:r>
              <a:rPr lang="zh-CN" altLang="en-US" dirty="0"/>
              <a:t>多细胞生物，生殖细胞（永生）和身体细胞（死亡）做一笔双赢的交易，让多细胞生命的生存和</a:t>
            </a:r>
            <a:endParaRPr lang="en-US" altLang="zh-CN" dirty="0"/>
          </a:p>
          <a:p>
            <a:r>
              <a:rPr lang="zh-CN" altLang="en-US" dirty="0"/>
              <a:t>生殖能力变得强大。</a:t>
            </a:r>
            <a:endParaRPr lang="en-US" dirty="0"/>
          </a:p>
        </p:txBody>
      </p:sp>
      <p:sp>
        <p:nvSpPr>
          <p:cNvPr id="9" name="矩形 8">
            <a:extLst>
              <a:ext uri="{FF2B5EF4-FFF2-40B4-BE49-F238E27FC236}">
                <a16:creationId xmlns:a16="http://schemas.microsoft.com/office/drawing/2014/main" id="{5ADDBC48-FAA0-4FA4-A131-334948FD2FA9}"/>
              </a:ext>
            </a:extLst>
          </p:cNvPr>
          <p:cNvSpPr/>
          <p:nvPr/>
        </p:nvSpPr>
        <p:spPr>
          <a:xfrm>
            <a:off x="2016759" y="3126266"/>
            <a:ext cx="9743831" cy="369332"/>
          </a:xfrm>
          <a:prstGeom prst="rect">
            <a:avLst/>
          </a:prstGeom>
        </p:spPr>
        <p:txBody>
          <a:bodyPr wrap="square">
            <a:spAutoFit/>
          </a:bodyPr>
          <a:lstStyle/>
          <a:p>
            <a:r>
              <a:rPr lang="zh-CN" altLang="en-US" dirty="0"/>
              <a:t>交易破裂，身体细胞为自己重新争取了一次永生和繁殖的权利。</a:t>
            </a:r>
            <a:endParaRPr lang="en-US" dirty="0"/>
          </a:p>
        </p:txBody>
      </p:sp>
      <p:sp>
        <p:nvSpPr>
          <p:cNvPr id="10" name="矩形 9">
            <a:extLst>
              <a:ext uri="{FF2B5EF4-FFF2-40B4-BE49-F238E27FC236}">
                <a16:creationId xmlns:a16="http://schemas.microsoft.com/office/drawing/2014/main" id="{98CAA6FF-FF7A-40A6-8EB3-3A6A94D56AD5}"/>
              </a:ext>
            </a:extLst>
          </p:cNvPr>
          <p:cNvSpPr/>
          <p:nvPr/>
        </p:nvSpPr>
        <p:spPr>
          <a:xfrm>
            <a:off x="2016759" y="3666065"/>
            <a:ext cx="9743831" cy="369332"/>
          </a:xfrm>
          <a:prstGeom prst="rect">
            <a:avLst/>
          </a:prstGeom>
        </p:spPr>
        <p:txBody>
          <a:bodyPr wrap="square">
            <a:spAutoFit/>
          </a:bodyPr>
          <a:lstStyle/>
          <a:p>
            <a:r>
              <a:rPr lang="zh-CN" altLang="en-US" dirty="0"/>
              <a:t>人体数以百万亿的身体细胞和漫长的生命，为癌症的出现提供了充足的基数和时间窗口。</a:t>
            </a:r>
            <a:endParaRPr lang="en-US" dirty="0"/>
          </a:p>
        </p:txBody>
      </p:sp>
      <p:sp>
        <p:nvSpPr>
          <p:cNvPr id="13" name="矩形 12">
            <a:extLst>
              <a:ext uri="{FF2B5EF4-FFF2-40B4-BE49-F238E27FC236}">
                <a16:creationId xmlns:a16="http://schemas.microsoft.com/office/drawing/2014/main" id="{977087C1-537D-44EC-99C4-9E16DEE2EA05}"/>
              </a:ext>
            </a:extLst>
          </p:cNvPr>
          <p:cNvSpPr/>
          <p:nvPr/>
        </p:nvSpPr>
        <p:spPr>
          <a:xfrm>
            <a:off x="2016758" y="4310481"/>
            <a:ext cx="9743831" cy="369332"/>
          </a:xfrm>
          <a:prstGeom prst="rect">
            <a:avLst/>
          </a:prstGeom>
        </p:spPr>
        <p:txBody>
          <a:bodyPr wrap="square">
            <a:spAutoFit/>
          </a:bodyPr>
          <a:lstStyle/>
          <a:p>
            <a:r>
              <a:rPr lang="zh-CN" altLang="en-US" dirty="0"/>
              <a:t>癌症是多细胞生物从诞生之日起就必须承担的代价。</a:t>
            </a:r>
            <a:endParaRPr lang="en-US" dirty="0"/>
          </a:p>
        </p:txBody>
      </p:sp>
    </p:spTree>
    <p:extLst>
      <p:ext uri="{BB962C8B-B14F-4D97-AF65-F5344CB8AC3E}">
        <p14:creationId xmlns:p14="http://schemas.microsoft.com/office/powerpoint/2010/main" val="2703617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34F681-A2CE-4733-B8C1-A1970F0A92C1}"/>
              </a:ext>
            </a:extLst>
          </p:cNvPr>
          <p:cNvSpPr>
            <a:spLocks noGrp="1"/>
          </p:cNvSpPr>
          <p:nvPr>
            <p:ph type="ctrTitle"/>
          </p:nvPr>
        </p:nvSpPr>
        <p:spPr>
          <a:xfrm>
            <a:off x="1524000" y="464234"/>
            <a:ext cx="9144000" cy="1104388"/>
          </a:xfrm>
        </p:spPr>
        <p:txBody>
          <a:bodyPr/>
          <a:lstStyle/>
          <a:p>
            <a:r>
              <a:rPr lang="zh-CN" altLang="en-US" dirty="0"/>
              <a:t>疯狂的手术技术大赛</a:t>
            </a:r>
            <a:endParaRPr lang="en-US" dirty="0"/>
          </a:p>
        </p:txBody>
      </p:sp>
      <p:sp>
        <p:nvSpPr>
          <p:cNvPr id="14" name="矩形 13">
            <a:extLst>
              <a:ext uri="{FF2B5EF4-FFF2-40B4-BE49-F238E27FC236}">
                <a16:creationId xmlns:a16="http://schemas.microsoft.com/office/drawing/2014/main" id="{D3A8C279-4733-4847-A8F3-C064FEB19224}"/>
              </a:ext>
            </a:extLst>
          </p:cNvPr>
          <p:cNvSpPr/>
          <p:nvPr/>
        </p:nvSpPr>
        <p:spPr>
          <a:xfrm>
            <a:off x="2002692" y="1616808"/>
            <a:ext cx="3416320" cy="369332"/>
          </a:xfrm>
          <a:prstGeom prst="rect">
            <a:avLst/>
          </a:prstGeom>
        </p:spPr>
        <p:txBody>
          <a:bodyPr wrap="none">
            <a:spAutoFit/>
          </a:bodyPr>
          <a:lstStyle/>
          <a:p>
            <a:r>
              <a:rPr lang="zh-CN" altLang="en-US" dirty="0"/>
              <a:t>越彻底，越全面，切得越多越好</a:t>
            </a:r>
            <a:endParaRPr lang="en-US" dirty="0"/>
          </a:p>
        </p:txBody>
      </p:sp>
      <p:pic>
        <p:nvPicPr>
          <p:cNvPr id="18" name="图片 17">
            <a:extLst>
              <a:ext uri="{FF2B5EF4-FFF2-40B4-BE49-F238E27FC236}">
                <a16:creationId xmlns:a16="http://schemas.microsoft.com/office/drawing/2014/main" id="{B8AC91FE-6329-4642-A904-C16742F7B5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898" y="4089577"/>
            <a:ext cx="4459069" cy="2633637"/>
          </a:xfrm>
          <a:prstGeom prst="rect">
            <a:avLst/>
          </a:prstGeom>
        </p:spPr>
      </p:pic>
      <p:sp>
        <p:nvSpPr>
          <p:cNvPr id="20" name="矩形 19">
            <a:extLst>
              <a:ext uri="{FF2B5EF4-FFF2-40B4-BE49-F238E27FC236}">
                <a16:creationId xmlns:a16="http://schemas.microsoft.com/office/drawing/2014/main" id="{AB5D8110-5BB2-4753-8A9E-8140A4822A20}"/>
              </a:ext>
            </a:extLst>
          </p:cNvPr>
          <p:cNvSpPr/>
          <p:nvPr/>
        </p:nvSpPr>
        <p:spPr>
          <a:xfrm>
            <a:off x="5753687" y="4667730"/>
            <a:ext cx="6175716" cy="1477328"/>
          </a:xfrm>
          <a:prstGeom prst="rect">
            <a:avLst/>
          </a:prstGeom>
        </p:spPr>
        <p:txBody>
          <a:bodyPr wrap="square">
            <a:spAutoFit/>
          </a:bodyPr>
          <a:lstStyle/>
          <a:p>
            <a:r>
              <a:rPr lang="en-US" dirty="0">
                <a:latin typeface="等线" panose="02010600030101010101" pitchFamily="2" charset="-122"/>
                <a:ea typeface="等线" panose="02010600030101010101" pitchFamily="2" charset="-122"/>
              </a:rPr>
              <a:t>为了治疗乳腺癌，医生们除了要切掉乳房的肿瘤，还会把患者患病的乳房、胸部的大块肌肉、腋窝的淋巴组织，甚至有时候连身体半边儿的肋骨、锁骨、胳膊都通通切除！</a:t>
            </a:r>
          </a:p>
          <a:p>
            <a:r>
              <a:rPr lang="en-US" dirty="0" err="1">
                <a:latin typeface="等线" panose="02010600030101010101" pitchFamily="2" charset="-122"/>
                <a:ea typeface="等线" panose="02010600030101010101" pitchFamily="2" charset="-122"/>
              </a:rPr>
              <a:t>在这种手术之后，患者一般需要好几个月才起的了床，而且会留下永久性的残疾</a:t>
            </a:r>
            <a:r>
              <a:rPr lang="en-US" dirty="0">
                <a:latin typeface="等线" panose="02010600030101010101" pitchFamily="2" charset="-122"/>
                <a:ea typeface="等线" panose="02010600030101010101" pitchFamily="2" charset="-122"/>
              </a:rPr>
              <a:t>。</a:t>
            </a:r>
          </a:p>
        </p:txBody>
      </p:sp>
      <p:sp>
        <p:nvSpPr>
          <p:cNvPr id="21" name="矩形 20">
            <a:extLst>
              <a:ext uri="{FF2B5EF4-FFF2-40B4-BE49-F238E27FC236}">
                <a16:creationId xmlns:a16="http://schemas.microsoft.com/office/drawing/2014/main" id="{28612F61-E52C-4A8A-BBC2-E7A5E7CC6AB6}"/>
              </a:ext>
            </a:extLst>
          </p:cNvPr>
          <p:cNvSpPr/>
          <p:nvPr/>
        </p:nvSpPr>
        <p:spPr>
          <a:xfrm>
            <a:off x="1974556" y="2062561"/>
            <a:ext cx="8665308" cy="923330"/>
          </a:xfrm>
          <a:prstGeom prst="rect">
            <a:avLst/>
          </a:prstGeom>
        </p:spPr>
        <p:txBody>
          <a:bodyPr wrap="square">
            <a:spAutoFit/>
          </a:bodyPr>
          <a:lstStyle/>
          <a:p>
            <a:r>
              <a:rPr lang="zh-CN" altLang="en-US" dirty="0"/>
              <a:t>效果如何</a:t>
            </a:r>
            <a:endParaRPr lang="en-US" altLang="zh-CN" dirty="0"/>
          </a:p>
          <a:p>
            <a:r>
              <a:rPr lang="en-US" altLang="zh-CN" dirty="0"/>
              <a:t>1.</a:t>
            </a:r>
            <a:r>
              <a:rPr lang="zh-CN" altLang="en-US" dirty="0"/>
              <a:t>误伤正常组织</a:t>
            </a:r>
            <a:endParaRPr lang="en-US" altLang="zh-CN" dirty="0"/>
          </a:p>
          <a:p>
            <a:r>
              <a:rPr lang="en-US" altLang="zh-CN" dirty="0"/>
              <a:t>2.</a:t>
            </a:r>
            <a:r>
              <a:rPr lang="zh-CN" altLang="en-US" dirty="0"/>
              <a:t>无法组织癌细胞转移，卷土重来</a:t>
            </a:r>
            <a:endParaRPr lang="en-US" dirty="0"/>
          </a:p>
        </p:txBody>
      </p:sp>
      <p:sp>
        <p:nvSpPr>
          <p:cNvPr id="22" name="矩形 21">
            <a:extLst>
              <a:ext uri="{FF2B5EF4-FFF2-40B4-BE49-F238E27FC236}">
                <a16:creationId xmlns:a16="http://schemas.microsoft.com/office/drawing/2014/main" id="{A845BDBE-0648-444D-B00A-F99414DF5A14}"/>
              </a:ext>
            </a:extLst>
          </p:cNvPr>
          <p:cNvSpPr/>
          <p:nvPr/>
        </p:nvSpPr>
        <p:spPr>
          <a:xfrm>
            <a:off x="2002692" y="3065857"/>
            <a:ext cx="8665308" cy="923330"/>
          </a:xfrm>
          <a:prstGeom prst="rect">
            <a:avLst/>
          </a:prstGeom>
        </p:spPr>
        <p:txBody>
          <a:bodyPr wrap="square">
            <a:spAutoFit/>
          </a:bodyPr>
          <a:lstStyle/>
          <a:p>
            <a:r>
              <a:rPr lang="zh-CN" altLang="en-US" dirty="0"/>
              <a:t>两个必须解决的问题</a:t>
            </a:r>
            <a:endParaRPr lang="en-US" altLang="zh-CN" dirty="0"/>
          </a:p>
          <a:p>
            <a:r>
              <a:rPr lang="en-US" altLang="zh-CN" dirty="0"/>
              <a:t>1.</a:t>
            </a:r>
            <a:r>
              <a:rPr lang="zh-CN" altLang="en-US" dirty="0"/>
              <a:t>切那儿</a:t>
            </a:r>
            <a:endParaRPr lang="en-US" altLang="zh-CN" dirty="0"/>
          </a:p>
          <a:p>
            <a:r>
              <a:rPr lang="en-US" altLang="zh-CN" dirty="0"/>
              <a:t>2.</a:t>
            </a:r>
            <a:r>
              <a:rPr lang="zh-CN" altLang="en-US" dirty="0"/>
              <a:t>怎么切</a:t>
            </a:r>
            <a:endParaRPr lang="en-US" dirty="0"/>
          </a:p>
        </p:txBody>
      </p:sp>
    </p:spTree>
    <p:extLst>
      <p:ext uri="{BB962C8B-B14F-4D97-AF65-F5344CB8AC3E}">
        <p14:creationId xmlns:p14="http://schemas.microsoft.com/office/powerpoint/2010/main" val="1790715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34F681-A2CE-4733-B8C1-A1970F0A92C1}"/>
              </a:ext>
            </a:extLst>
          </p:cNvPr>
          <p:cNvSpPr>
            <a:spLocks noGrp="1"/>
          </p:cNvSpPr>
          <p:nvPr>
            <p:ph type="ctrTitle"/>
          </p:nvPr>
        </p:nvSpPr>
        <p:spPr>
          <a:xfrm>
            <a:off x="1524000" y="393894"/>
            <a:ext cx="9144000" cy="1104388"/>
          </a:xfrm>
        </p:spPr>
        <p:txBody>
          <a:bodyPr/>
          <a:lstStyle/>
          <a:p>
            <a:r>
              <a:rPr lang="zh-CN" altLang="en-US" dirty="0"/>
              <a:t>切哪儿</a:t>
            </a:r>
            <a:endParaRPr lang="en-US" dirty="0"/>
          </a:p>
        </p:txBody>
      </p:sp>
      <p:sp>
        <p:nvSpPr>
          <p:cNvPr id="14" name="矩形 13">
            <a:extLst>
              <a:ext uri="{FF2B5EF4-FFF2-40B4-BE49-F238E27FC236}">
                <a16:creationId xmlns:a16="http://schemas.microsoft.com/office/drawing/2014/main" id="{D3A8C279-4733-4847-A8F3-C064FEB19224}"/>
              </a:ext>
            </a:extLst>
          </p:cNvPr>
          <p:cNvSpPr/>
          <p:nvPr/>
        </p:nvSpPr>
        <p:spPr>
          <a:xfrm>
            <a:off x="2002692" y="1616808"/>
            <a:ext cx="2031325" cy="369332"/>
          </a:xfrm>
          <a:prstGeom prst="rect">
            <a:avLst/>
          </a:prstGeom>
        </p:spPr>
        <p:txBody>
          <a:bodyPr wrap="none">
            <a:spAutoFit/>
          </a:bodyPr>
          <a:lstStyle/>
          <a:p>
            <a:r>
              <a:rPr lang="zh-CN" altLang="en-US" dirty="0"/>
              <a:t>冰冻切片病理诊断</a:t>
            </a:r>
            <a:endParaRPr lang="en-US" dirty="0"/>
          </a:p>
        </p:txBody>
      </p:sp>
      <p:sp>
        <p:nvSpPr>
          <p:cNvPr id="11" name="矩形 10">
            <a:extLst>
              <a:ext uri="{FF2B5EF4-FFF2-40B4-BE49-F238E27FC236}">
                <a16:creationId xmlns:a16="http://schemas.microsoft.com/office/drawing/2014/main" id="{2C8A9289-C9FC-4BCA-A842-97C78C6D67DE}"/>
              </a:ext>
            </a:extLst>
          </p:cNvPr>
          <p:cNvSpPr/>
          <p:nvPr/>
        </p:nvSpPr>
        <p:spPr>
          <a:xfrm>
            <a:off x="2002692" y="2078447"/>
            <a:ext cx="1569660" cy="369332"/>
          </a:xfrm>
          <a:prstGeom prst="rect">
            <a:avLst/>
          </a:prstGeom>
        </p:spPr>
        <p:txBody>
          <a:bodyPr wrap="none">
            <a:spAutoFit/>
          </a:bodyPr>
          <a:lstStyle/>
          <a:p>
            <a:r>
              <a:rPr lang="zh-CN" altLang="en-US" dirty="0"/>
              <a:t>人工智能技术</a:t>
            </a:r>
            <a:endParaRPr lang="en-US" dirty="0"/>
          </a:p>
        </p:txBody>
      </p:sp>
      <p:sp>
        <p:nvSpPr>
          <p:cNvPr id="12" name="矩形 11">
            <a:extLst>
              <a:ext uri="{FF2B5EF4-FFF2-40B4-BE49-F238E27FC236}">
                <a16:creationId xmlns:a16="http://schemas.microsoft.com/office/drawing/2014/main" id="{6D27DC6E-6D50-4914-B79B-1056A0886477}"/>
              </a:ext>
            </a:extLst>
          </p:cNvPr>
          <p:cNvSpPr/>
          <p:nvPr/>
        </p:nvSpPr>
        <p:spPr>
          <a:xfrm>
            <a:off x="5631766" y="1616808"/>
            <a:ext cx="6560234" cy="2862322"/>
          </a:xfrm>
          <a:prstGeom prst="rect">
            <a:avLst/>
          </a:prstGeom>
        </p:spPr>
        <p:txBody>
          <a:bodyPr wrap="square">
            <a:spAutoFit/>
          </a:bodyPr>
          <a:lstStyle/>
          <a:p>
            <a:r>
              <a:rPr lang="zh-CN" altLang="en-US" dirty="0"/>
              <a:t>癌细胞总是处在非常旺盛的生长和繁殖阶段，细胞的大小、形状、细胞内部的精细结构，在显微镜底下看起来都和正常的身体细胞很不一样。</a:t>
            </a:r>
            <a:endParaRPr lang="en-US" dirty="0"/>
          </a:p>
          <a:p>
            <a:r>
              <a:rPr lang="en-US" dirty="0" err="1"/>
              <a:t>病理学家配合</a:t>
            </a:r>
            <a:r>
              <a:rPr lang="en-US" dirty="0"/>
              <a:t>，</a:t>
            </a:r>
            <a:r>
              <a:rPr lang="zh-CN" altLang="en-US" dirty="0"/>
              <a:t>迅速</a:t>
            </a:r>
            <a:r>
              <a:rPr lang="en-US" dirty="0" err="1"/>
              <a:t>在显微镜下检查</a:t>
            </a:r>
            <a:r>
              <a:rPr lang="zh-CN" altLang="en-US" dirty="0"/>
              <a:t>被切割的肿块，</a:t>
            </a:r>
            <a:r>
              <a:rPr lang="en-US" dirty="0"/>
              <a:t>。</a:t>
            </a:r>
          </a:p>
          <a:p>
            <a:r>
              <a:rPr lang="en-US" dirty="0" err="1"/>
              <a:t>告诉外科医生，癌细胞是比较老实地待在肿瘤内部，还是已经扩散；外科医生是已经切到肿瘤的边缘，还是需要再多切一点等等</a:t>
            </a:r>
            <a:r>
              <a:rPr lang="en-US" dirty="0"/>
              <a:t>。</a:t>
            </a:r>
          </a:p>
          <a:p>
            <a:r>
              <a:rPr lang="en-US" dirty="0" err="1"/>
              <a:t>这样一来，外科医生就能够更精确地完成他的手术</a:t>
            </a:r>
            <a:endParaRPr lang="en-US" dirty="0"/>
          </a:p>
          <a:p>
            <a:r>
              <a:rPr lang="en-US" dirty="0"/>
              <a:t>必须在几分钟的时间内完成这些操作，病理学家对癌症切片分析的正确率平均而言只有70%左右！</a:t>
            </a:r>
          </a:p>
        </p:txBody>
      </p:sp>
      <p:sp>
        <p:nvSpPr>
          <p:cNvPr id="6" name="矩形 5">
            <a:extLst>
              <a:ext uri="{FF2B5EF4-FFF2-40B4-BE49-F238E27FC236}">
                <a16:creationId xmlns:a16="http://schemas.microsoft.com/office/drawing/2014/main" id="{DA8519A1-F8E0-40C3-8BA8-FCEB408A0AAC}"/>
              </a:ext>
            </a:extLst>
          </p:cNvPr>
          <p:cNvSpPr/>
          <p:nvPr/>
        </p:nvSpPr>
        <p:spPr>
          <a:xfrm>
            <a:off x="290733" y="2967335"/>
            <a:ext cx="5223802" cy="3416320"/>
          </a:xfrm>
          <a:prstGeom prst="rect">
            <a:avLst/>
          </a:prstGeom>
        </p:spPr>
        <p:txBody>
          <a:bodyPr wrap="square">
            <a:spAutoFit/>
          </a:bodyPr>
          <a:lstStyle/>
          <a:p>
            <a:r>
              <a:rPr lang="en-US" dirty="0" err="1"/>
              <a:t>通过深度学习，让计算机学会区分癌细胞和正常细胞，对肿瘤切片进行快速的自动图像识别和病理诊断，再告诉外科医生到底怎么做手术</a:t>
            </a:r>
            <a:r>
              <a:rPr lang="en-US" dirty="0"/>
              <a:t>。</a:t>
            </a:r>
          </a:p>
          <a:p>
            <a:r>
              <a:rPr lang="en-US" altLang="zh-CN" dirty="0"/>
              <a:t>2018</a:t>
            </a:r>
            <a:r>
              <a:rPr lang="zh-CN" altLang="en-US" dirty="0"/>
              <a:t>年，谷歌公司就发布了一项新技术，将人工智能和增强现实技术结合在同一台显微镜上，用来对肿瘤切片进行快速的自动诊断。</a:t>
            </a:r>
          </a:p>
          <a:p>
            <a:r>
              <a:rPr lang="zh-CN" altLang="en-US" dirty="0"/>
              <a:t>这项技术能够对肿瘤切片进行实时分析，然后自动在显微镜图片上圈出肿瘤所在的部位，帮助病理学家看到肿瘤。</a:t>
            </a:r>
          </a:p>
          <a:p>
            <a:r>
              <a:rPr lang="zh-CN" altLang="en-US" dirty="0"/>
              <a:t>可以想象，这项技术如果在未来足够成熟和精确，甚至可以直接用来指导外科医生的手术操作！</a:t>
            </a:r>
          </a:p>
          <a:p>
            <a:endParaRPr lang="en-US" dirty="0"/>
          </a:p>
        </p:txBody>
      </p:sp>
    </p:spTree>
    <p:extLst>
      <p:ext uri="{BB962C8B-B14F-4D97-AF65-F5344CB8AC3E}">
        <p14:creationId xmlns:p14="http://schemas.microsoft.com/office/powerpoint/2010/main" val="2447688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34F681-A2CE-4733-B8C1-A1970F0A92C1}"/>
              </a:ext>
            </a:extLst>
          </p:cNvPr>
          <p:cNvSpPr>
            <a:spLocks noGrp="1"/>
          </p:cNvSpPr>
          <p:nvPr>
            <p:ph type="ctrTitle"/>
          </p:nvPr>
        </p:nvSpPr>
        <p:spPr>
          <a:xfrm>
            <a:off x="1524000" y="393894"/>
            <a:ext cx="9144000" cy="1104388"/>
          </a:xfrm>
        </p:spPr>
        <p:txBody>
          <a:bodyPr/>
          <a:lstStyle/>
          <a:p>
            <a:r>
              <a:rPr lang="zh-CN" altLang="en-US" dirty="0"/>
              <a:t>怎么切</a:t>
            </a:r>
            <a:endParaRPr lang="en-US" dirty="0"/>
          </a:p>
        </p:txBody>
      </p:sp>
      <p:sp>
        <p:nvSpPr>
          <p:cNvPr id="3" name="矩形 2">
            <a:extLst>
              <a:ext uri="{FF2B5EF4-FFF2-40B4-BE49-F238E27FC236}">
                <a16:creationId xmlns:a16="http://schemas.microsoft.com/office/drawing/2014/main" id="{3D499E03-F6F0-4E69-B892-BCB7A0AB0D32}"/>
              </a:ext>
            </a:extLst>
          </p:cNvPr>
          <p:cNvSpPr/>
          <p:nvPr/>
        </p:nvSpPr>
        <p:spPr>
          <a:xfrm>
            <a:off x="2108293" y="1640617"/>
            <a:ext cx="6378669" cy="369332"/>
          </a:xfrm>
          <a:prstGeom prst="rect">
            <a:avLst/>
          </a:prstGeom>
        </p:spPr>
        <p:txBody>
          <a:bodyPr wrap="none">
            <a:spAutoFit/>
          </a:bodyPr>
          <a:lstStyle/>
          <a:p>
            <a:r>
              <a:rPr lang="zh-CN" altLang="en-US" dirty="0"/>
              <a:t>再精致锋利的手术刀，用在</a:t>
            </a:r>
            <a:r>
              <a:rPr lang="en-US" dirty="0" err="1"/>
              <a:t>切除肿瘤的手术</a:t>
            </a:r>
            <a:r>
              <a:rPr lang="zh-CN" altLang="en-US" dirty="0"/>
              <a:t>都</a:t>
            </a:r>
            <a:r>
              <a:rPr lang="en-US" dirty="0" err="1"/>
              <a:t>是很“粗糙”的</a:t>
            </a:r>
            <a:r>
              <a:rPr lang="zh-CN" altLang="en-US" dirty="0"/>
              <a:t>。</a:t>
            </a:r>
            <a:endParaRPr lang="en-US" dirty="0"/>
          </a:p>
        </p:txBody>
      </p:sp>
      <p:sp>
        <p:nvSpPr>
          <p:cNvPr id="4" name="矩形 3">
            <a:extLst>
              <a:ext uri="{FF2B5EF4-FFF2-40B4-BE49-F238E27FC236}">
                <a16:creationId xmlns:a16="http://schemas.microsoft.com/office/drawing/2014/main" id="{81D079A0-85D4-4629-9717-A8B9CFF5B9AF}"/>
              </a:ext>
            </a:extLst>
          </p:cNvPr>
          <p:cNvSpPr/>
          <p:nvPr/>
        </p:nvSpPr>
        <p:spPr>
          <a:xfrm>
            <a:off x="2108293" y="2194488"/>
            <a:ext cx="7640618" cy="369332"/>
          </a:xfrm>
          <a:prstGeom prst="rect">
            <a:avLst/>
          </a:prstGeom>
        </p:spPr>
        <p:txBody>
          <a:bodyPr wrap="square">
            <a:spAutoFit/>
          </a:bodyPr>
          <a:lstStyle/>
          <a:p>
            <a:r>
              <a:rPr lang="en-US" dirty="0" err="1"/>
              <a:t>很多肿瘤实际上是非常难做手术的</a:t>
            </a:r>
            <a:r>
              <a:rPr lang="en-US" dirty="0"/>
              <a:t>——</a:t>
            </a:r>
            <a:r>
              <a:rPr lang="en-US" dirty="0" err="1"/>
              <a:t>比如脑瘤</a:t>
            </a:r>
            <a:endParaRPr lang="en-US" dirty="0"/>
          </a:p>
        </p:txBody>
      </p:sp>
      <p:sp>
        <p:nvSpPr>
          <p:cNvPr id="7" name="矩形 6">
            <a:extLst>
              <a:ext uri="{FF2B5EF4-FFF2-40B4-BE49-F238E27FC236}">
                <a16:creationId xmlns:a16="http://schemas.microsoft.com/office/drawing/2014/main" id="{480158A8-39E3-4501-8CEC-818E2F8D314A}"/>
              </a:ext>
            </a:extLst>
          </p:cNvPr>
          <p:cNvSpPr/>
          <p:nvPr/>
        </p:nvSpPr>
        <p:spPr>
          <a:xfrm>
            <a:off x="2108294" y="2718199"/>
            <a:ext cx="9891448" cy="923330"/>
          </a:xfrm>
          <a:prstGeom prst="rect">
            <a:avLst/>
          </a:prstGeom>
        </p:spPr>
        <p:txBody>
          <a:bodyPr wrap="square">
            <a:spAutoFit/>
          </a:bodyPr>
          <a:lstStyle/>
          <a:p>
            <a:r>
              <a:rPr lang="en-US" dirty="0" err="1"/>
              <a:t>用高强度的射线照射和杀死肿瘤组织</a:t>
            </a:r>
            <a:r>
              <a:rPr lang="en-US" dirty="0"/>
              <a:t> ——</a:t>
            </a:r>
            <a:r>
              <a:rPr lang="zh-CN" altLang="en-US" dirty="0"/>
              <a:t>放疗， 工作得更加“精确”，照射的边界可以精确地框定</a:t>
            </a:r>
            <a:endParaRPr lang="en-US" altLang="zh-CN" dirty="0"/>
          </a:p>
          <a:p>
            <a:r>
              <a:rPr lang="zh-CN" altLang="en-US" dirty="0"/>
              <a:t>物理学家伦琴发现</a:t>
            </a:r>
            <a:r>
              <a:rPr lang="en-US" altLang="zh-CN" dirty="0"/>
              <a:t>X</a:t>
            </a:r>
            <a:r>
              <a:rPr lang="zh-CN" altLang="en-US" dirty="0"/>
              <a:t>射线</a:t>
            </a:r>
            <a:endParaRPr lang="en-US" altLang="zh-CN" dirty="0"/>
          </a:p>
          <a:p>
            <a:r>
              <a:rPr lang="zh-CN" altLang="en-US" dirty="0"/>
              <a:t>居里夫妇用镭来杀死肿瘤</a:t>
            </a:r>
            <a:r>
              <a:rPr lang="en-US" dirty="0"/>
              <a:t>   </a:t>
            </a:r>
          </a:p>
        </p:txBody>
      </p:sp>
      <p:sp>
        <p:nvSpPr>
          <p:cNvPr id="9" name="矩形 8">
            <a:extLst>
              <a:ext uri="{FF2B5EF4-FFF2-40B4-BE49-F238E27FC236}">
                <a16:creationId xmlns:a16="http://schemas.microsoft.com/office/drawing/2014/main" id="{3ED72683-5CB2-44D0-91E5-7F79E7CA4AE1}"/>
              </a:ext>
            </a:extLst>
          </p:cNvPr>
          <p:cNvSpPr/>
          <p:nvPr/>
        </p:nvSpPr>
        <p:spPr>
          <a:xfrm>
            <a:off x="2108293" y="3795908"/>
            <a:ext cx="5378395" cy="923330"/>
          </a:xfrm>
          <a:prstGeom prst="rect">
            <a:avLst/>
          </a:prstGeom>
        </p:spPr>
        <p:txBody>
          <a:bodyPr wrap="none">
            <a:spAutoFit/>
          </a:bodyPr>
          <a:lstStyle/>
          <a:p>
            <a:r>
              <a:rPr lang="zh-CN" altLang="en-US" dirty="0"/>
              <a:t>放疗致命问题</a:t>
            </a:r>
            <a:endParaRPr lang="en-US" altLang="zh-CN" dirty="0"/>
          </a:p>
          <a:p>
            <a:pPr marL="342900" indent="-342900">
              <a:buAutoNum type="arabicPeriod"/>
            </a:pPr>
            <a:r>
              <a:rPr lang="zh-CN" altLang="en-US" dirty="0"/>
              <a:t>癌症大多数时候是深深隐藏在人体内部的</a:t>
            </a:r>
            <a:endParaRPr lang="en-US" altLang="zh-CN" dirty="0"/>
          </a:p>
          <a:p>
            <a:pPr marL="342900" indent="-342900">
              <a:buAutoNum type="arabicPeriod"/>
            </a:pPr>
            <a:r>
              <a:rPr lang="zh-CN" altLang="en-US" dirty="0"/>
              <a:t>高强度射线也会释放能量，产生强烈的杀伤作用</a:t>
            </a:r>
            <a:endParaRPr lang="en-US" dirty="0"/>
          </a:p>
        </p:txBody>
      </p:sp>
      <p:sp>
        <p:nvSpPr>
          <p:cNvPr id="10" name="矩形 9">
            <a:extLst>
              <a:ext uri="{FF2B5EF4-FFF2-40B4-BE49-F238E27FC236}">
                <a16:creationId xmlns:a16="http://schemas.microsoft.com/office/drawing/2014/main" id="{7D2A7282-0F60-4C0A-93A6-AF897D57AD80}"/>
              </a:ext>
            </a:extLst>
          </p:cNvPr>
          <p:cNvSpPr/>
          <p:nvPr/>
        </p:nvSpPr>
        <p:spPr>
          <a:xfrm>
            <a:off x="2108293" y="5427615"/>
            <a:ext cx="2037289" cy="369332"/>
          </a:xfrm>
          <a:prstGeom prst="rect">
            <a:avLst/>
          </a:prstGeom>
        </p:spPr>
        <p:txBody>
          <a:bodyPr wrap="none">
            <a:spAutoFit/>
          </a:bodyPr>
          <a:lstStyle/>
          <a:p>
            <a:r>
              <a:rPr lang="en-US" dirty="0" err="1"/>
              <a:t>CT，核磁共振成像</a:t>
            </a:r>
            <a:endParaRPr lang="en-US" dirty="0"/>
          </a:p>
        </p:txBody>
      </p:sp>
      <p:sp>
        <p:nvSpPr>
          <p:cNvPr id="13" name="矩形 12">
            <a:extLst>
              <a:ext uri="{FF2B5EF4-FFF2-40B4-BE49-F238E27FC236}">
                <a16:creationId xmlns:a16="http://schemas.microsoft.com/office/drawing/2014/main" id="{DD44474A-C727-4CD0-91CC-027A53AAA756}"/>
              </a:ext>
            </a:extLst>
          </p:cNvPr>
          <p:cNvSpPr/>
          <p:nvPr/>
        </p:nvSpPr>
        <p:spPr>
          <a:xfrm>
            <a:off x="2108293" y="5882777"/>
            <a:ext cx="9591087" cy="646331"/>
          </a:xfrm>
          <a:prstGeom prst="rect">
            <a:avLst/>
          </a:prstGeom>
        </p:spPr>
        <p:txBody>
          <a:bodyPr wrap="none">
            <a:spAutoFit/>
          </a:bodyPr>
          <a:lstStyle/>
          <a:p>
            <a:r>
              <a:rPr lang="en-US" dirty="0" err="1"/>
              <a:t>碳原子替代X射线</a:t>
            </a:r>
            <a:r>
              <a:rPr lang="zh-CN" altLang="en-US" dirty="0"/>
              <a:t>， 并不是一边穿透一边释放能量，而是要到差不多十几厘米深的地方才剧烈</a:t>
            </a:r>
            <a:endParaRPr lang="en-US" altLang="zh-CN" dirty="0"/>
          </a:p>
          <a:p>
            <a:r>
              <a:rPr lang="zh-CN" altLang="en-US" dirty="0"/>
              <a:t>地集中释放能量。</a:t>
            </a:r>
            <a:endParaRPr lang="en-US" dirty="0"/>
          </a:p>
        </p:txBody>
      </p:sp>
      <p:sp>
        <p:nvSpPr>
          <p:cNvPr id="15" name="矩形 14">
            <a:extLst>
              <a:ext uri="{FF2B5EF4-FFF2-40B4-BE49-F238E27FC236}">
                <a16:creationId xmlns:a16="http://schemas.microsoft.com/office/drawing/2014/main" id="{B0E6FA4E-8021-45A6-8F05-CA55E1A702E3}"/>
              </a:ext>
            </a:extLst>
          </p:cNvPr>
          <p:cNvSpPr/>
          <p:nvPr/>
        </p:nvSpPr>
        <p:spPr>
          <a:xfrm>
            <a:off x="2108293" y="5015368"/>
            <a:ext cx="4801314" cy="369332"/>
          </a:xfrm>
          <a:prstGeom prst="rect">
            <a:avLst/>
          </a:prstGeom>
        </p:spPr>
        <p:txBody>
          <a:bodyPr wrap="none">
            <a:spAutoFit/>
          </a:bodyPr>
          <a:lstStyle/>
          <a:p>
            <a:r>
              <a:rPr lang="en-US" dirty="0" err="1"/>
              <a:t>减少对身体正常组织的伤害，提高放疗精确度</a:t>
            </a:r>
            <a:endParaRPr lang="en-US" dirty="0"/>
          </a:p>
        </p:txBody>
      </p:sp>
    </p:spTree>
    <p:extLst>
      <p:ext uri="{BB962C8B-B14F-4D97-AF65-F5344CB8AC3E}">
        <p14:creationId xmlns:p14="http://schemas.microsoft.com/office/powerpoint/2010/main" val="2695207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5737DA68-F9BB-4E81-911D-D06BD58D79CA}"/>
              </a:ext>
            </a:extLst>
          </p:cNvPr>
          <p:cNvSpPr/>
          <p:nvPr/>
        </p:nvSpPr>
        <p:spPr>
          <a:xfrm>
            <a:off x="1601856" y="2090783"/>
            <a:ext cx="9674443" cy="400110"/>
          </a:xfrm>
          <a:prstGeom prst="rect">
            <a:avLst/>
          </a:prstGeom>
        </p:spPr>
        <p:txBody>
          <a:bodyPr wrap="none">
            <a:spAutoFit/>
          </a:bodyPr>
          <a:lstStyle/>
          <a:p>
            <a:r>
              <a:rPr lang="zh-CN" altLang="en-US" sz="2000" dirty="0"/>
              <a:t>手术无法杀死单个癌细胞，很难深入到全身组织去寻找并杀死所有游离在外的癌细胞</a:t>
            </a:r>
            <a:endParaRPr lang="en-US" sz="2000" dirty="0"/>
          </a:p>
        </p:txBody>
      </p:sp>
    </p:spTree>
    <p:extLst>
      <p:ext uri="{BB962C8B-B14F-4D97-AF65-F5344CB8AC3E}">
        <p14:creationId xmlns:p14="http://schemas.microsoft.com/office/powerpoint/2010/main" val="342894127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1071</Words>
  <Application>Microsoft Office PowerPoint</Application>
  <PresentationFormat>宽屏</PresentationFormat>
  <Paragraphs>117</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等线</vt:lpstr>
      <vt:lpstr>Arial</vt:lpstr>
      <vt:lpstr>Calibri</vt:lpstr>
      <vt:lpstr>Calibri Light</vt:lpstr>
      <vt:lpstr>Office 主题​​</vt:lpstr>
      <vt:lpstr>众病之王</vt:lpstr>
      <vt:lpstr>PowerPoint 演示文稿</vt:lpstr>
      <vt:lpstr>PowerPoint 演示文稿</vt:lpstr>
      <vt:lpstr>众病之王</vt:lpstr>
      <vt:lpstr>癌症是人类的宿命</vt:lpstr>
      <vt:lpstr>疯狂的手术技术大赛</vt:lpstr>
      <vt:lpstr>切哪儿</vt:lpstr>
      <vt:lpstr>怎么切</vt:lpstr>
      <vt:lpstr>PowerPoint 演示文稿</vt:lpstr>
      <vt:lpstr>癌症药物</vt:lpstr>
      <vt:lpstr>PowerPoint 演示文稿</vt:lpstr>
      <vt:lpstr>药物投送系统</vt:lpstr>
      <vt:lpstr>破坏癌细胞的支持系统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众病之王</dc:title>
  <dc:creator>Fei Jiang</dc:creator>
  <cp:lastModifiedBy>Fei Jiang</cp:lastModifiedBy>
  <cp:revision>114</cp:revision>
  <dcterms:created xsi:type="dcterms:W3CDTF">2019-01-28T12:19:00Z</dcterms:created>
  <dcterms:modified xsi:type="dcterms:W3CDTF">2019-01-28T14:49:01Z</dcterms:modified>
</cp:coreProperties>
</file>