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88" r:id="rId4"/>
    <p:sldId id="291" r:id="rId5"/>
    <p:sldId id="289" r:id="rId6"/>
    <p:sldId id="319" r:id="rId7"/>
    <p:sldId id="320" r:id="rId8"/>
    <p:sldId id="270" r:id="rId9"/>
    <p:sldId id="343" r:id="rId10"/>
    <p:sldId id="346" r:id="rId11"/>
    <p:sldId id="347" r:id="rId12"/>
    <p:sldId id="268" r:id="rId13"/>
    <p:sldId id="269" r:id="rId14"/>
    <p:sldId id="261" r:id="rId15"/>
    <p:sldId id="263" r:id="rId16"/>
    <p:sldId id="265" r:id="rId17"/>
    <p:sldId id="264" r:id="rId18"/>
    <p:sldId id="266" r:id="rId19"/>
    <p:sldId id="260" r:id="rId20"/>
    <p:sldId id="29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0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5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29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284163"/>
            <a:ext cx="8978900" cy="944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71323-D4B3-4BEB-A2BE-03D11F12DC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6EFDB-8190-446C-A9E8-B79DDF104D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A284A-A7D8-4CC5-ABA9-123390E3D2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05F717-B5E6-4522-8903-D985FB1FC4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238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6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7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85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1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0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DBFD-CB2E-4626-ABE5-8EA39BF283CA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4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5DBFD-CB2E-4626-ABE5-8EA39BF283CA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AAC5F-094D-4A38-AE68-30B297D66E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85%8D%E5%A5%97%E6%9C%8D%E8%A3%85" TargetMode="External"/><Relationship Id="rId2" Type="http://schemas.openxmlformats.org/officeDocument/2006/relationships/hyperlink" Target="https://baike.baidu.com/item/%E6%96%87%E8%83%B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ke.baidu.com/item/%E6%80%A7%E6%84%9F%E5%86%85%E8%A1%A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3" descr="342ac65c10385343c8ce9f439113b07eca80884a.jpg">
            <a:extLst>
              <a:ext uri="{FF2B5EF4-FFF2-40B4-BE49-F238E27FC236}">
                <a16:creationId xmlns:a16="http://schemas.microsoft.com/office/drawing/2014/main" id="{A36D1C3E-2034-4A2F-89F0-392E7C51558D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197" y="1827798"/>
            <a:ext cx="4803605" cy="320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28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14:vortex dir="r"/>
      </p:transition>
    </mc:Choice>
    <mc:Fallback xmlns="">
      <p:transition spd="slow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CAA66AD4-9A38-490E-A2B5-E6824C49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FANTASY BRA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3" name="文本占位符 2">
            <a:extLst>
              <a:ext uri="{FF2B5EF4-FFF2-40B4-BE49-F238E27FC236}">
                <a16:creationId xmlns:a16="http://schemas.microsoft.com/office/drawing/2014/main" id="{DD330FCC-E4BA-438A-A3CB-8351C1351F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42038" y="1628776"/>
            <a:ext cx="3841750" cy="452596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从</a:t>
            </a:r>
            <a:r>
              <a:rPr lang="en-US" altLang="zh-CN">
                <a:ea typeface="宋体" panose="02010600030101010101" pitchFamily="2" charset="-122"/>
              </a:rPr>
              <a:t>1996</a:t>
            </a:r>
            <a:r>
              <a:rPr lang="zh-CN" altLang="en-US">
                <a:ea typeface="宋体" panose="02010600030101010101" pitchFamily="2" charset="-122"/>
              </a:rPr>
              <a:t>年开始，维密秀每年推出一款</a:t>
            </a:r>
            <a:r>
              <a:rPr lang="en-US" altLang="zh-CN">
                <a:ea typeface="宋体" panose="02010600030101010101" pitchFamily="2" charset="-122"/>
              </a:rPr>
              <a:t>fantasy bra</a:t>
            </a:r>
            <a:r>
              <a:rPr lang="zh-CN" altLang="en-US">
                <a:ea typeface="宋体" panose="02010600030101010101" pitchFamily="2" charset="-122"/>
              </a:rPr>
              <a:t>，中文译为死贵的天价内衣，最贵的一款是由吉赛邦辰展出的镶嵌了</a:t>
            </a:r>
            <a:r>
              <a:rPr lang="en-US" altLang="zh-CN">
                <a:ea typeface="宋体" panose="02010600030101010101" pitchFamily="2" charset="-122"/>
              </a:rPr>
              <a:t>1300</a:t>
            </a:r>
            <a:r>
              <a:rPr lang="zh-CN" altLang="en-US">
                <a:ea typeface="宋体" panose="02010600030101010101" pitchFamily="2" charset="-122"/>
              </a:rPr>
              <a:t>万颗宝石的价值</a:t>
            </a:r>
            <a:r>
              <a:rPr lang="en-US" altLang="zh-CN">
                <a:ea typeface="宋体" panose="02010600030101010101" pitchFamily="2" charset="-122"/>
              </a:rPr>
              <a:t>1500</a:t>
            </a:r>
            <a:r>
              <a:rPr lang="zh-CN" altLang="en-US">
                <a:ea typeface="宋体" panose="02010600030101010101" pitchFamily="2" charset="-122"/>
              </a:rPr>
              <a:t>万美元的豪华天价内衣。</a:t>
            </a:r>
          </a:p>
        </p:txBody>
      </p:sp>
      <p:pic>
        <p:nvPicPr>
          <p:cNvPr id="15364" name="内容占位符 4">
            <a:extLst>
              <a:ext uri="{FF2B5EF4-FFF2-40B4-BE49-F238E27FC236}">
                <a16:creationId xmlns:a16="http://schemas.microsoft.com/office/drawing/2014/main" id="{721B9E27-24F8-49D3-9A34-3130819A06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189" y="1628776"/>
            <a:ext cx="3559175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F9CC4467-FF36-4D00-9E5E-CCA3E175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FANTASY BRA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文本占位符 2">
            <a:extLst>
              <a:ext uri="{FF2B5EF4-FFF2-40B4-BE49-F238E27FC236}">
                <a16:creationId xmlns:a16="http://schemas.microsoft.com/office/drawing/2014/main" id="{86C4C783-5FF7-47F9-A29E-6A410C87D6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29338" y="1700213"/>
            <a:ext cx="4038600" cy="4525962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去年推出了双生花系列，估计是预算不足，模特的翅膀变成了披风，可是我没有四条大长腿啊，这款内衣价值</a:t>
            </a:r>
            <a:r>
              <a:rPr lang="en-US" altLang="zh-CN">
                <a:ea typeface="宋体" panose="02010600030101010101" pitchFamily="2" charset="-122"/>
              </a:rPr>
              <a:t>200</a:t>
            </a:r>
            <a:r>
              <a:rPr lang="zh-CN" altLang="en-US">
                <a:ea typeface="宋体" panose="02010600030101010101" pitchFamily="2" charset="-122"/>
              </a:rPr>
              <a:t>万美金。当然，还是那句话，谁觉得便宜谁买啊。</a:t>
            </a:r>
          </a:p>
        </p:txBody>
      </p:sp>
      <p:pic>
        <p:nvPicPr>
          <p:cNvPr id="16388" name="内容占位符 4">
            <a:extLst>
              <a:ext uri="{FF2B5EF4-FFF2-40B4-BE49-F238E27FC236}">
                <a16:creationId xmlns:a16="http://schemas.microsoft.com/office/drawing/2014/main" id="{658EEE53-5626-4BD8-9994-FCF6870945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0413" y="2636839"/>
            <a:ext cx="4038600" cy="281463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5258872" y="50113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翅膀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F51A1F-9920-427C-BBD2-FE998C952EB8}"/>
              </a:ext>
            </a:extLst>
          </p:cNvPr>
          <p:cNvSpPr/>
          <p:nvPr/>
        </p:nvSpPr>
        <p:spPr>
          <a:xfrm>
            <a:off x="1584960" y="1428671"/>
            <a:ext cx="9022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在维密天使中地位比较高的超模才有资格背上翅膀，所以每一届走秀只要看谁有翅膀，大致就能看出他在维密中的成绩如何了。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6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5258872" y="5011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表演嘉宾</a:t>
            </a:r>
          </a:p>
        </p:txBody>
      </p:sp>
    </p:spTree>
    <p:extLst>
      <p:ext uri="{BB962C8B-B14F-4D97-AF65-F5344CB8AC3E}">
        <p14:creationId xmlns:p14="http://schemas.microsoft.com/office/powerpoint/2010/main" val="363573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99546" y="508422"/>
            <a:ext cx="2784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中国秀</a:t>
            </a:r>
          </a:p>
        </p:txBody>
      </p:sp>
      <p:sp>
        <p:nvSpPr>
          <p:cNvPr id="3" name="矩形 2"/>
          <p:cNvSpPr/>
          <p:nvPr/>
        </p:nvSpPr>
        <p:spPr>
          <a:xfrm>
            <a:off x="2147247" y="10450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今年的上海大秀是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22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岁的“维密秀”第四次离开美国老家，前三次分别去过戛纳、伦敦和巴黎。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10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99546" y="508422"/>
            <a:ext cx="2784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为什么选择上海</a:t>
            </a:r>
          </a:p>
        </p:txBody>
      </p:sp>
      <p:sp>
        <p:nvSpPr>
          <p:cNvPr id="5" name="矩形 4"/>
          <p:cNvSpPr/>
          <p:nvPr/>
        </p:nvSpPr>
        <p:spPr>
          <a:xfrm>
            <a:off x="2008494" y="1111198"/>
            <a:ext cx="93327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3.8, </a:t>
            </a:r>
            <a:r>
              <a:rPr lang="zh-CN" altLang="en-US" dirty="0"/>
              <a:t>成都，上海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维密确实赶上了中国市场的好时候。根据第一财经商业数据中心（</a:t>
            </a:r>
            <a:r>
              <a:rPr lang="en-US" altLang="zh-CN" dirty="0"/>
              <a:t>CBN Data</a:t>
            </a:r>
            <a:r>
              <a:rPr lang="zh-CN" altLang="en-US" dirty="0"/>
              <a:t>）在</a:t>
            </a:r>
            <a:r>
              <a:rPr lang="en-US" altLang="zh-CN" dirty="0"/>
              <a:t>2016</a:t>
            </a:r>
            <a:r>
              <a:rPr lang="zh-CN" altLang="en-US" dirty="0"/>
              <a:t>年发布的</a:t>
            </a:r>
            <a:r>
              <a:rPr lang="en-US" altLang="zh-CN" dirty="0"/>
              <a:t>《</a:t>
            </a:r>
            <a:r>
              <a:rPr lang="zh-CN" altLang="en-US" dirty="0"/>
              <a:t>女性内衣消费趋势报告</a:t>
            </a:r>
            <a:r>
              <a:rPr lang="en-US" altLang="zh-CN" dirty="0"/>
              <a:t>》</a:t>
            </a:r>
            <a:r>
              <a:rPr lang="zh-CN" altLang="en-US" dirty="0"/>
              <a:t>显示，中国消费者在线上购买内衣时搜索频率最高的一大关键词就是“性感”。消费者不再把内衣当作单纯的内衣来看，而是愈发重视内外的搭配和穿着的时尚感。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业绩下滑</a:t>
            </a:r>
            <a:endParaRPr lang="en-US" altLang="zh-CN" dirty="0"/>
          </a:p>
          <a:p>
            <a:r>
              <a:rPr lang="en-US" altLang="zh-CN" dirty="0"/>
              <a:t>L Brands</a:t>
            </a:r>
            <a:r>
              <a:rPr lang="zh-CN" altLang="en-US" dirty="0"/>
              <a:t>的业绩在维密从</a:t>
            </a:r>
            <a:r>
              <a:rPr lang="en-US" altLang="zh-CN" dirty="0"/>
              <a:t>2010</a:t>
            </a:r>
            <a:r>
              <a:rPr lang="zh-CN" altLang="en-US" dirty="0"/>
              <a:t>年开始出现增长放缓的趋势后已经受到长期的拖累。根据</a:t>
            </a:r>
            <a:r>
              <a:rPr lang="en-US" altLang="zh-CN" dirty="0"/>
              <a:t>L Brands</a:t>
            </a:r>
            <a:r>
              <a:rPr lang="zh-CN" altLang="en-US" dirty="0"/>
              <a:t>最新发布的财报显示，维密</a:t>
            </a:r>
            <a:r>
              <a:rPr lang="en-US" altLang="zh-CN" dirty="0"/>
              <a:t>2016</a:t>
            </a:r>
            <a:r>
              <a:rPr lang="zh-CN" altLang="en-US" dirty="0"/>
              <a:t>年的全年销售额与前年相比几乎没有增长。而今年</a:t>
            </a:r>
            <a:r>
              <a:rPr lang="en-US" altLang="zh-CN" dirty="0"/>
              <a:t>2</a:t>
            </a:r>
            <a:r>
              <a:rPr lang="zh-CN" altLang="en-US" dirty="0"/>
              <a:t>月的销售额则预计比</a:t>
            </a:r>
            <a:r>
              <a:rPr lang="en-US" altLang="zh-CN" dirty="0"/>
              <a:t>1</a:t>
            </a:r>
            <a:r>
              <a:rPr lang="zh-CN" altLang="en-US" dirty="0"/>
              <a:t>月下跌</a:t>
            </a:r>
            <a:r>
              <a:rPr lang="en-US" altLang="zh-CN" dirty="0"/>
              <a:t>20%</a:t>
            </a:r>
            <a:r>
              <a:rPr lang="zh-CN" altLang="en-US" dirty="0"/>
              <a:t>，已经引发投资者恐惧。</a:t>
            </a:r>
            <a:endParaRPr lang="en-US" altLang="zh-CN" dirty="0"/>
          </a:p>
          <a:p>
            <a:r>
              <a:rPr lang="zh-CN" altLang="en-US" dirty="0"/>
              <a:t>因为这一核心品牌的业务的长时间停滞，</a:t>
            </a:r>
            <a:r>
              <a:rPr lang="en-US" altLang="zh-CN" dirty="0"/>
              <a:t>L Brands</a:t>
            </a:r>
            <a:r>
              <a:rPr lang="zh-CN" altLang="en-US" dirty="0"/>
              <a:t>股价已累积下跌近</a:t>
            </a:r>
            <a:r>
              <a:rPr lang="en-US" altLang="zh-CN" dirty="0"/>
              <a:t>30%</a:t>
            </a:r>
            <a:r>
              <a:rPr lang="zh-CN" altLang="en-US" dirty="0"/>
              <a:t>。而就在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日，其股票在盘后交易又大幅跳水</a:t>
            </a:r>
            <a:r>
              <a:rPr lang="en-US" altLang="zh-CN" dirty="0"/>
              <a:t>13%</a:t>
            </a:r>
            <a:r>
              <a:rPr lang="zh-CN" altLang="en-US" dirty="0"/>
              <a:t>，管理层同时迅速大幅下调了</a:t>
            </a:r>
            <a:r>
              <a:rPr lang="en-US" altLang="zh-CN" dirty="0"/>
              <a:t>2017</a:t>
            </a:r>
            <a:r>
              <a:rPr lang="zh-CN" altLang="en-US" dirty="0"/>
              <a:t>年第一季度的盈利预期。另外，根据维密最大的供货商维珍妮集团的业绩报告显示，由于维密新季度的订单减少直接导致维珍妮在</a:t>
            </a:r>
            <a:r>
              <a:rPr lang="en-US" altLang="zh-CN" dirty="0"/>
              <a:t>2016</a:t>
            </a:r>
            <a:r>
              <a:rPr lang="zh-CN" altLang="en-US" dirty="0"/>
              <a:t>年上半年的利润暴跌了</a:t>
            </a:r>
            <a:r>
              <a:rPr lang="en-US" altLang="zh-CN" dirty="0"/>
              <a:t>89%——</a:t>
            </a:r>
            <a:r>
              <a:rPr lang="zh-CN" altLang="en-US" dirty="0"/>
              <a:t>维密的订单占其年销售总额的</a:t>
            </a:r>
            <a:r>
              <a:rPr lang="en-US" altLang="zh-CN" dirty="0"/>
              <a:t>35%</a:t>
            </a:r>
            <a:r>
              <a:rPr lang="zh-CN" altLang="en-US" dirty="0"/>
              <a:t>左右。</a:t>
            </a:r>
            <a:endParaRPr lang="en-US" altLang="zh-CN" dirty="0"/>
          </a:p>
          <a:p>
            <a:r>
              <a:rPr lang="zh-CN" altLang="en-US" dirty="0"/>
              <a:t>在维密的公司经营历史上，这个品牌一度因为美国市场的销售强劲而对海外市场兴趣寥寥。到目前为止，维密已经开拓的海外市场，除了中国之外，也还只有加拿大和英国。</a:t>
            </a:r>
          </a:p>
        </p:txBody>
      </p:sp>
      <p:sp>
        <p:nvSpPr>
          <p:cNvPr id="4" name="矩形 3"/>
          <p:cNvSpPr/>
          <p:nvPr/>
        </p:nvSpPr>
        <p:spPr>
          <a:xfrm>
            <a:off x="2008494" y="5591959"/>
            <a:ext cx="4943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https://www.cbnweek.com/articles/normal/15946</a:t>
            </a:r>
          </a:p>
        </p:txBody>
      </p:sp>
    </p:spTree>
    <p:extLst>
      <p:ext uri="{BB962C8B-B14F-4D97-AF65-F5344CB8AC3E}">
        <p14:creationId xmlns:p14="http://schemas.microsoft.com/office/powerpoint/2010/main" val="2936496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9296" y="514782"/>
            <a:ext cx="2160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Alessandra </a:t>
            </a:r>
            <a:r>
              <a:rPr lang="en-US" altLang="zh-CN" dirty="0" err="1"/>
              <a:t>Ambrosio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578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9296" y="51478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91919"/>
                </a:solidFill>
                <a:latin typeface="pingfang sc"/>
              </a:rPr>
              <a:t>Karlie </a:t>
            </a:r>
            <a:r>
              <a:rPr lang="en-US" altLang="zh-CN" dirty="0" err="1">
                <a:solidFill>
                  <a:srgbClr val="191919"/>
                </a:solidFill>
                <a:latin typeface="pingfang sc"/>
              </a:rPr>
              <a:t>Kloss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46494" y="884114"/>
            <a:ext cx="10476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91919"/>
                </a:solidFill>
                <a:latin typeface="pingfang sc"/>
              </a:rPr>
              <a:t>2011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年，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Karlie </a:t>
            </a:r>
            <a:r>
              <a:rPr lang="en-US" altLang="zh-CN" dirty="0" err="1">
                <a:solidFill>
                  <a:srgbClr val="191919"/>
                </a:solidFill>
                <a:latin typeface="pingfang sc"/>
              </a:rPr>
              <a:t>Kloss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首次登上“维多利亚的秘密”，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2013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年正式成为签约天使。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2015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年，为了有更多个人自由时间可以去大学学习编程，她竟然与维密解约！直接到今年，阔别 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2 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年的她才再次登上 </a:t>
            </a:r>
            <a:r>
              <a:rPr lang="en-US" altLang="zh-CN" dirty="0">
                <a:solidFill>
                  <a:srgbClr val="191919"/>
                </a:solidFill>
                <a:latin typeface="pingfang sc"/>
              </a:rPr>
              <a:t>VS </a:t>
            </a:r>
            <a:r>
              <a:rPr lang="zh-CN" altLang="en-US" dirty="0">
                <a:solidFill>
                  <a:srgbClr val="191919"/>
                </a:solidFill>
                <a:latin typeface="pingfang sc"/>
              </a:rPr>
              <a:t>舞台！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246494" y="21767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http://www.360doc.com/content/15/1015/10/2369606_505768400.shtml</a:t>
            </a:r>
          </a:p>
        </p:txBody>
      </p:sp>
    </p:spTree>
    <p:extLst>
      <p:ext uri="{BB962C8B-B14F-4D97-AF65-F5344CB8AC3E}">
        <p14:creationId xmlns:p14="http://schemas.microsoft.com/office/powerpoint/2010/main" val="27791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9296" y="51478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Adriana Lima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009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16908" y="644900"/>
            <a:ext cx="4299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它有一个假的总部地址 </a:t>
            </a:r>
          </a:p>
        </p:txBody>
      </p:sp>
      <p:sp>
        <p:nvSpPr>
          <p:cNvPr id="4" name="矩形 3"/>
          <p:cNvSpPr/>
          <p:nvPr/>
        </p:nvSpPr>
        <p:spPr>
          <a:xfrm>
            <a:off x="832513" y="1153701"/>
            <a:ext cx="11122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为了保持品牌英式、 高档的形象， 公司曾经在商品目录上印着地址“伦敦， 玛格丽特大街 </a:t>
            </a:r>
            <a:r>
              <a:rPr lang="en-US" altLang="zh-CN" dirty="0"/>
              <a:t>10 </a:t>
            </a:r>
            <a:r>
              <a:rPr lang="zh-CN" altLang="en-US" dirty="0"/>
              <a:t>号”， 但其实他们的总部在美国俄亥俄州的哥伦布市。 </a:t>
            </a:r>
          </a:p>
        </p:txBody>
      </p:sp>
    </p:spTree>
    <p:extLst>
      <p:ext uri="{BB962C8B-B14F-4D97-AF65-F5344CB8AC3E}">
        <p14:creationId xmlns:p14="http://schemas.microsoft.com/office/powerpoint/2010/main" val="66055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49231" y="2598003"/>
            <a:ext cx="4493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最新的你看了吗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355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02528" y="2030388"/>
            <a:ext cx="84946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别给我放</a:t>
            </a:r>
            <a:r>
              <a:rPr lang="en-US" altLang="zh-CN" sz="4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PPT</a:t>
            </a:r>
            <a:r>
              <a:rPr lang="zh-CN" altLang="en-US" sz="4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，什么时候看视频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7368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20334" y="2850652"/>
            <a:ext cx="38779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你是男人吗？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84486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B811A1-115F-4A47-9A16-E136BA66E6B5}"/>
              </a:ext>
            </a:extLst>
          </p:cNvPr>
          <p:cNvSpPr/>
          <p:nvPr/>
        </p:nvSpPr>
        <p:spPr>
          <a:xfrm>
            <a:off x="1026941" y="759655"/>
            <a:ext cx="9819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90000"/>
            </a:pPr>
            <a:r>
              <a:rPr lang="en-US" altLang="zh-CN" dirty="0"/>
              <a:t>2018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8</a:t>
            </a:r>
            <a:r>
              <a:rPr lang="zh-CN" altLang="zh-CN" dirty="0"/>
              <a:t>日在大天朝人民为双十一的到来在剁手狂欢的，在大西洋彼岸的美利坚正在为一场“情趣内衣展”的到来而心动不已。这就是内衣帝国</a:t>
            </a:r>
            <a:r>
              <a:rPr lang="en-US" altLang="zh-CN" dirty="0"/>
              <a:t>-</a:t>
            </a:r>
            <a:r>
              <a:rPr lang="zh-CN" altLang="zh-CN" dirty="0"/>
              <a:t>维多利亚秘密的时尚内衣秀。这场同时在全球</a:t>
            </a:r>
            <a:r>
              <a:rPr lang="en-US" altLang="zh-CN" dirty="0"/>
              <a:t>180</a:t>
            </a:r>
            <a:r>
              <a:rPr lang="zh-CN" altLang="zh-CN" dirty="0"/>
              <a:t>个国家转播，拥有</a:t>
            </a:r>
            <a:r>
              <a:rPr lang="en-US" altLang="zh-CN" dirty="0"/>
              <a:t>10</a:t>
            </a:r>
            <a:r>
              <a:rPr lang="zh-CN" altLang="zh-CN" dirty="0"/>
              <a:t>亿名观众的秀，可以粗暴的解释为：一场全球直男围观满场肉体，并且毫无保留进行集体舔屏行为的内衣展销会。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665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0501" y="417510"/>
            <a:ext cx="695575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“维多利亚”到底是谁？</a:t>
            </a:r>
            <a:endParaRPr lang="en-US" altLang="zh-CN" sz="4800" dirty="0"/>
          </a:p>
          <a:p>
            <a:pPr algn="ctr"/>
            <a:r>
              <a:rPr lang="en-US" altLang="zh-CN" sz="4800" dirty="0"/>
              <a:t>	</a:t>
            </a:r>
            <a:r>
              <a:rPr lang="zh-CN" altLang="en-US" sz="4800" dirty="0"/>
              <a:t>她有什么秘密？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98113-6A9B-4B76-905F-286A1105D7AC}"/>
              </a:ext>
            </a:extLst>
          </p:cNvPr>
          <p:cNvSpPr/>
          <p:nvPr/>
        </p:nvSpPr>
        <p:spPr>
          <a:xfrm>
            <a:off x="671014" y="2008509"/>
            <a:ext cx="1084997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在他陪着老婆逛内衣店时，被当时内衣店不人性化的装潢、店员的对男顾客的态度、以及大部分内衣老气横秋的款式吓到，从此立志整一家让男人女人都逛得舒心、买得放心、装修还倍儿精美的内衣店。</a:t>
            </a:r>
            <a:endParaRPr lang="en-US" altLang="zh-CN" dirty="0"/>
          </a:p>
          <a:p>
            <a:r>
              <a:rPr lang="en-US" altLang="zh-CN" dirty="0"/>
              <a:t>1977</a:t>
            </a:r>
            <a:r>
              <a:rPr lang="zh-CN" altLang="en-US" dirty="0"/>
              <a:t>年他在旧金山开了第一家</a:t>
            </a:r>
            <a:r>
              <a:rPr lang="en-US" altLang="zh-CN" dirty="0"/>
              <a:t>Victoria’s</a:t>
            </a:r>
            <a:r>
              <a:rPr lang="zh-CN" altLang="en-US" dirty="0"/>
              <a:t>󰀌</a:t>
            </a:r>
            <a:r>
              <a:rPr lang="en-US" altLang="zh-CN" dirty="0"/>
              <a:t>Secret</a:t>
            </a:r>
            <a:r>
              <a:rPr lang="zh-CN" altLang="en-US" dirty="0"/>
              <a:t>，是一家环境更高档的精品内衣店。为了开这样一家店， </a:t>
            </a:r>
            <a:r>
              <a:rPr lang="en-US" altLang="zh-CN" dirty="0"/>
              <a:t>Raymond </a:t>
            </a:r>
            <a:r>
              <a:rPr lang="zh-CN" altLang="en-US" dirty="0"/>
              <a:t>分别从银行和亲戚那各借贷了 </a:t>
            </a:r>
            <a:r>
              <a:rPr lang="en-US" altLang="zh-CN" dirty="0"/>
              <a:t>4 </a:t>
            </a:r>
            <a:r>
              <a:rPr lang="zh-CN" altLang="en-US" dirty="0"/>
              <a:t>万美金。 第一年就挣了</a:t>
            </a:r>
            <a:r>
              <a:rPr lang="en-US" altLang="zh-CN" dirty="0"/>
              <a:t>50 </a:t>
            </a:r>
            <a:r>
              <a:rPr lang="zh-CN" altLang="en-US" dirty="0"/>
              <a:t>万， 随后他快速开始邮购广告目录业务， 并开了三家分店。 经过五年运营， </a:t>
            </a:r>
            <a:r>
              <a:rPr lang="en-US" altLang="zh-CN" dirty="0"/>
              <a:t>1982</a:t>
            </a:r>
            <a:r>
              <a:rPr lang="zh-CN" altLang="en-US" dirty="0"/>
              <a:t>年因资金周转不灵， 他把已有六家分店的维秘以低价卖给了 </a:t>
            </a:r>
            <a:r>
              <a:rPr lang="en-US" altLang="zh-CN" dirty="0"/>
              <a:t>The Limited </a:t>
            </a:r>
            <a:r>
              <a:rPr lang="zh-CN" altLang="en-US" dirty="0"/>
              <a:t>的创办人</a:t>
            </a:r>
            <a:r>
              <a:rPr lang="en-US" altLang="zh-CN" dirty="0"/>
              <a:t>Leslie </a:t>
            </a:r>
            <a:r>
              <a:rPr lang="en-US" altLang="zh-CN" dirty="0" err="1"/>
              <a:t>Wexner</a:t>
            </a:r>
            <a:r>
              <a:rPr lang="zh-CN" altLang="en-US" dirty="0"/>
              <a:t>。 在后者的运营下， 不到十年， 维秘就以 </a:t>
            </a:r>
            <a:r>
              <a:rPr lang="en-US" altLang="zh-CN" dirty="0"/>
              <a:t>10 </a:t>
            </a:r>
            <a:r>
              <a:rPr lang="zh-CN" altLang="en-US" dirty="0"/>
              <a:t>亿美元成为全美最大的内衣零售商。</a:t>
            </a:r>
            <a:endParaRPr lang="en-US" altLang="zh-CN" dirty="0"/>
          </a:p>
          <a:p>
            <a:r>
              <a:rPr lang="en-US" altLang="zh-CN" dirty="0"/>
              <a:t>Roy</a:t>
            </a:r>
            <a:r>
              <a:rPr lang="zh-CN" altLang="en-US" dirty="0"/>
              <a:t>之所以钟爱“维多利亚”这个名字，是因为英国自维多利亚女王继位之后，女性的地位有了很大提高，越来越多女性走出家门开始工作，</a:t>
            </a:r>
            <a:r>
              <a:rPr lang="en-US" altLang="zh-CN" dirty="0"/>
              <a:t>Roy</a:t>
            </a:r>
            <a:r>
              <a:rPr lang="zh-CN" altLang="en-US" dirty="0"/>
              <a:t>想把这种女性解放的思想灌输于自己的品牌。</a:t>
            </a:r>
          </a:p>
          <a:p>
            <a:r>
              <a:rPr lang="zh-CN" altLang="en-US" dirty="0"/>
              <a:t>至于为何叫秘密，则是描述维多利亚时代的奢华而神秘的审美风格；也寓意内衣店，是男性的秘密之地。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Victoria’s Secret 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并非来源于任何一个叫维多利亚的人。 因为时髦的店内装修和英式的家居风格， 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“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充满暗色木头、 东方地毯和丝绸窗帘， 像维多利亚时代女性的闺房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、 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“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外部装修精美， 内部的维秘更引人一探究竟</a:t>
            </a:r>
            <a:r>
              <a:rPr lang="zh-CN" altLang="en-US" dirty="0">
                <a:solidFill>
                  <a:srgbClr val="000000"/>
                </a:solidFill>
                <a:latin typeface="NimbusRomNo9L-Regu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。 明白吗？ 就是一种英式维多利亚风格的装修风格， 同时保持神秘感。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“维多利亚的秘密”中的“维多利亚”，指维多利亚时期家装风格，就是他对第一家门店装修风格的定位，可见罗伊的出挑的审美素养。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67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1CA690E-1E35-43E3-A967-640615742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品牌发展－</a:t>
            </a:r>
            <a:r>
              <a:rPr lang="zh-CN" altLang="en-US" sz="3600">
                <a:ea typeface="宋体" panose="02010600030101010101" pitchFamily="2" charset="-122"/>
              </a:rPr>
              <a:t>创立</a:t>
            </a:r>
            <a:endParaRPr lang="en-US" altLang="zh-CN" sz="4000">
              <a:ea typeface="宋体" panose="02010600030101010101" pitchFamily="2" charset="-122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A58F490-FC8E-400A-BE90-13BE989C65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35163"/>
            <a:ext cx="8066088" cy="31559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zh-CN" sz="2000">
                <a:ea typeface="宋体" panose="02010600030101010101" pitchFamily="2" charset="-122"/>
              </a:rPr>
              <a:t>很多人可能不知道，作为内衣界带头大哥的</a:t>
            </a:r>
            <a:r>
              <a:rPr lang="en-US" altLang="zh-CN" sz="2000">
                <a:ea typeface="宋体" panose="02010600030101010101" pitchFamily="2" charset="-122"/>
              </a:rPr>
              <a:t>VS</a:t>
            </a:r>
            <a:r>
              <a:rPr lang="zh-CN" altLang="zh-CN" sz="2000">
                <a:ea typeface="宋体" panose="02010600030101010101" pitchFamily="2" charset="-122"/>
              </a:rPr>
              <a:t>，创始人是一个跟你们一样的纯正直男癌，名叫</a:t>
            </a:r>
            <a:r>
              <a:rPr lang="en-US" altLang="zh-CN" sz="2000">
                <a:ea typeface="宋体" panose="02010600030101010101" pitchFamily="2" charset="-122"/>
              </a:rPr>
              <a:t>ROY RAYMOND</a:t>
            </a:r>
            <a:r>
              <a:rPr lang="zh-CN" altLang="zh-CN" sz="2000">
                <a:ea typeface="宋体" panose="02010600030101010101" pitchFamily="2" charset="-122"/>
              </a:rPr>
              <a:t>。那为什么会想到开内衣店啊？就是</a:t>
            </a:r>
            <a:r>
              <a:rPr lang="en-US" altLang="zh-CN" sz="2000">
                <a:ea typeface="宋体" panose="02010600030101010101" pitchFamily="2" charset="-122"/>
              </a:rPr>
              <a:t>ROY</a:t>
            </a:r>
            <a:r>
              <a:rPr lang="zh-CN" altLang="zh-CN" sz="2000">
                <a:ea typeface="宋体" panose="02010600030101010101" pitchFamily="2" charset="-122"/>
              </a:rPr>
              <a:t>在给老婆挑选内衣的时候，内心有成吨的羞耻感，</a:t>
            </a:r>
            <a:r>
              <a:rPr lang="en-US" altLang="zh-CN" sz="2000">
                <a:ea typeface="宋体" panose="02010600030101010101" pitchFamily="2" charset="-122"/>
              </a:rPr>
              <a:t>ROY</a:t>
            </a:r>
            <a:r>
              <a:rPr lang="zh-CN" altLang="zh-CN" sz="2000">
                <a:ea typeface="宋体" panose="02010600030101010101" pitchFamily="2" charset="-122"/>
              </a:rPr>
              <a:t>说：女店员看我的眼神，就是像在看一个变态，</a:t>
            </a:r>
            <a:r>
              <a:rPr lang="en-US" altLang="zh-CN" sz="2000">
                <a:ea typeface="宋体" panose="02010600030101010101" pitchFamily="2" charset="-122"/>
              </a:rPr>
              <a:t>FUCK</a:t>
            </a:r>
            <a:r>
              <a:rPr lang="zh-CN" altLang="zh-CN" sz="2000">
                <a:ea typeface="宋体" panose="02010600030101010101" pitchFamily="2" charset="-122"/>
              </a:rPr>
              <a:t>，我要自己开店。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z="2000">
                <a:ea typeface="宋体" panose="02010600030101010101" pitchFamily="2" charset="-122"/>
              </a:rPr>
              <a:t>这时候直男们可能在想为啥我就没想到开店赚票子呢？原因很简单嘛，因为你没有女朋友啊</a:t>
            </a:r>
            <a:r>
              <a:rPr lang="zh-CN" altLang="en-US" sz="2000">
                <a:ea typeface="宋体" panose="02010600030101010101" pitchFamily="2" charset="-122"/>
              </a:rPr>
              <a:t>。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1977</a:t>
            </a:r>
            <a:r>
              <a:rPr lang="zh-CN" altLang="zh-CN" sz="2000">
                <a:ea typeface="宋体" panose="02010600030101010101" pitchFamily="2" charset="-122"/>
              </a:rPr>
              <a:t>年</a:t>
            </a:r>
            <a:r>
              <a:rPr lang="en-US" altLang="zh-CN" sz="2000">
                <a:ea typeface="宋体" panose="02010600030101010101" pitchFamily="2" charset="-122"/>
              </a:rPr>
              <a:t>30</a:t>
            </a:r>
            <a:r>
              <a:rPr lang="zh-CN" altLang="zh-CN" sz="2000">
                <a:ea typeface="宋体" panose="02010600030101010101" pitchFamily="2" charset="-122"/>
              </a:rPr>
              <a:t>岁的</a:t>
            </a:r>
            <a:r>
              <a:rPr lang="en-US" altLang="zh-CN" sz="2000">
                <a:ea typeface="宋体" panose="02010600030101010101" pitchFamily="2" charset="-122"/>
              </a:rPr>
              <a:t>ROY</a:t>
            </a:r>
            <a:r>
              <a:rPr lang="zh-CN" altLang="zh-CN" sz="2000">
                <a:ea typeface="宋体" panose="02010600030101010101" pitchFamily="2" charset="-122"/>
              </a:rPr>
              <a:t>向他的七大姑八大姨借了</a:t>
            </a:r>
            <a:r>
              <a:rPr lang="en-US" altLang="zh-CN" sz="2000">
                <a:ea typeface="宋体" panose="02010600030101010101" pitchFamily="2" charset="-122"/>
              </a:rPr>
              <a:t>8</a:t>
            </a:r>
            <a:r>
              <a:rPr lang="zh-CN" altLang="zh-CN" sz="2000">
                <a:ea typeface="宋体" panose="02010600030101010101" pitchFamily="2" charset="-122"/>
              </a:rPr>
              <a:t>万美金，在美国旧金山开了第一家店。为了不让男性顾客像曾经的自己一样尴尬，他在招聘营业员的时候，首先一点就是：热情，友好，不把男顾客当变态看。</a:t>
            </a:r>
            <a:r>
              <a:rPr lang="en-US" altLang="zh-CN" sz="2000">
                <a:ea typeface="宋体" panose="02010600030101010101" pitchFamily="2" charset="-122"/>
              </a:rPr>
              <a:t>VS</a:t>
            </a:r>
            <a:r>
              <a:rPr lang="zh-CN" altLang="zh-CN" sz="2000">
                <a:ea typeface="宋体" panose="02010600030101010101" pitchFamily="2" charset="-122"/>
              </a:rPr>
              <a:t>完全是一个从直男视角出发的内衣店，很快就打响了名号，仅仅一年就赚了</a:t>
            </a:r>
            <a:r>
              <a:rPr lang="en-US" altLang="zh-CN" sz="2000">
                <a:ea typeface="宋体" panose="02010600030101010101" pitchFamily="2" charset="-122"/>
              </a:rPr>
              <a:t>50</a:t>
            </a:r>
            <a:r>
              <a:rPr lang="zh-CN" altLang="zh-CN" sz="2000">
                <a:ea typeface="宋体" panose="02010600030101010101" pitchFamily="2" charset="-122"/>
              </a:rPr>
              <a:t>万美元（原来开个内衣店这么赚钱），</a:t>
            </a:r>
            <a:r>
              <a:rPr lang="en-US" altLang="zh-CN" sz="2000">
                <a:ea typeface="宋体" panose="02010600030101010101" pitchFamily="2" charset="-122"/>
              </a:rPr>
              <a:t>5</a:t>
            </a:r>
            <a:r>
              <a:rPr lang="zh-CN" altLang="zh-CN" sz="2000">
                <a:ea typeface="宋体" panose="02010600030101010101" pitchFamily="2" charset="-122"/>
              </a:rPr>
              <a:t>年以后</a:t>
            </a:r>
            <a:r>
              <a:rPr lang="en-US" altLang="zh-CN" sz="2000">
                <a:ea typeface="宋体" panose="02010600030101010101" pitchFamily="2" charset="-122"/>
              </a:rPr>
              <a:t>ROY</a:t>
            </a:r>
            <a:r>
              <a:rPr lang="zh-CN" altLang="zh-CN" sz="2000">
                <a:ea typeface="宋体" panose="02010600030101010101" pitchFamily="2" charset="-122"/>
              </a:rPr>
              <a:t>就有</a:t>
            </a:r>
            <a:r>
              <a:rPr lang="en-US" altLang="zh-CN" sz="2000">
                <a:ea typeface="宋体" panose="02010600030101010101" pitchFamily="2" charset="-122"/>
              </a:rPr>
              <a:t>5</a:t>
            </a:r>
            <a:r>
              <a:rPr lang="zh-CN" altLang="zh-CN" sz="2000">
                <a:ea typeface="宋体" panose="02010600030101010101" pitchFamily="2" charset="-122"/>
              </a:rPr>
              <a:t>家</a:t>
            </a:r>
            <a:r>
              <a:rPr lang="en-US" altLang="zh-CN" sz="2000">
                <a:ea typeface="宋体" panose="02010600030101010101" pitchFamily="2" charset="-122"/>
              </a:rPr>
              <a:t>VS</a:t>
            </a:r>
            <a:r>
              <a:rPr lang="zh-CN" altLang="zh-CN" sz="2000">
                <a:ea typeface="宋体" panose="02010600030101010101" pitchFamily="2" charset="-122"/>
              </a:rPr>
              <a:t>店。</a:t>
            </a:r>
            <a:endParaRPr lang="en-US" altLang="zh-CN" sz="2000" b="1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74C7E1D-4954-4E6C-A760-57B4E7EC2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品牌发展－</a:t>
            </a:r>
            <a:r>
              <a:rPr lang="zh-CN" altLang="en-US" sz="3600">
                <a:ea typeface="宋体" panose="02010600030101010101" pitchFamily="2" charset="-122"/>
              </a:rPr>
              <a:t>创立</a:t>
            </a:r>
            <a:endParaRPr lang="en-US" altLang="zh-CN" sz="4000">
              <a:ea typeface="宋体" panose="02010600030101010101" pitchFamily="2" charset="-122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B693C9C-A10A-447F-8551-4DA35F82C8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935163"/>
            <a:ext cx="8066088" cy="31559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zh-CN" sz="2000">
                <a:ea typeface="宋体" panose="02010600030101010101" pitchFamily="2" charset="-122"/>
              </a:rPr>
              <a:t>可惜的是</a:t>
            </a:r>
            <a:r>
              <a:rPr lang="en-US" altLang="zh-CN" sz="2000">
                <a:ea typeface="宋体" panose="02010600030101010101" pitchFamily="2" charset="-122"/>
              </a:rPr>
              <a:t>ROY</a:t>
            </a:r>
            <a:r>
              <a:rPr lang="zh-CN" altLang="zh-CN" sz="2000">
                <a:ea typeface="宋体" panose="02010600030101010101" pitchFamily="2" charset="-122"/>
              </a:rPr>
              <a:t>这哥们不善长经营，后来资金运转持续恶化，他不得不将年收入</a:t>
            </a:r>
            <a:r>
              <a:rPr lang="en-US" altLang="zh-CN" sz="2000">
                <a:ea typeface="宋体" panose="02010600030101010101" pitchFamily="2" charset="-122"/>
              </a:rPr>
              <a:t>600</a:t>
            </a:r>
            <a:r>
              <a:rPr lang="zh-CN" altLang="zh-CN" sz="2000">
                <a:ea typeface="宋体" panose="02010600030101010101" pitchFamily="2" charset="-122"/>
              </a:rPr>
              <a:t>万美金的</a:t>
            </a:r>
            <a:r>
              <a:rPr lang="en-US" altLang="zh-CN" sz="2000">
                <a:ea typeface="宋体" panose="02010600030101010101" pitchFamily="2" charset="-122"/>
              </a:rPr>
              <a:t>VS</a:t>
            </a:r>
            <a:r>
              <a:rPr lang="zh-CN" altLang="zh-CN" sz="2000">
                <a:ea typeface="宋体" panose="02010600030101010101" pitchFamily="2" charset="-122"/>
              </a:rPr>
              <a:t>以</a:t>
            </a:r>
            <a:r>
              <a:rPr lang="en-US" altLang="zh-CN" sz="2000">
                <a:ea typeface="宋体" panose="02010600030101010101" pitchFamily="2" charset="-122"/>
              </a:rPr>
              <a:t>400</a:t>
            </a:r>
            <a:r>
              <a:rPr lang="zh-CN" altLang="zh-CN" sz="2000">
                <a:ea typeface="宋体" panose="02010600030101010101" pitchFamily="2" charset="-122"/>
              </a:rPr>
              <a:t>万美金卖给了</a:t>
            </a:r>
            <a:r>
              <a:rPr lang="en-US" altLang="zh-CN" sz="2000">
                <a:ea typeface="宋体" panose="02010600030101010101" pitchFamily="2" charset="-122"/>
              </a:rPr>
              <a:t>THE LIMITED</a:t>
            </a:r>
            <a:r>
              <a:rPr lang="zh-CN" altLang="zh-CN" sz="2000">
                <a:ea typeface="宋体" panose="02010600030101010101" pitchFamily="2" charset="-122"/>
              </a:rPr>
              <a:t>的创始人</a:t>
            </a:r>
            <a:r>
              <a:rPr lang="en-US" altLang="zh-CN" sz="2000">
                <a:ea typeface="宋体" panose="02010600030101010101" pitchFamily="2" charset="-122"/>
              </a:rPr>
              <a:t>LESLIE WEXNER</a:t>
            </a:r>
            <a:r>
              <a:rPr lang="zh-CN" altLang="en-US" sz="2000">
                <a:ea typeface="宋体" panose="02010600030101010101" pitchFamily="2" charset="-122"/>
              </a:rPr>
              <a:t>。</a:t>
            </a:r>
            <a:r>
              <a:rPr lang="zh-CN" altLang="zh-CN" sz="2000">
                <a:ea typeface="宋体" panose="02010600030101010101" pitchFamily="2" charset="-122"/>
              </a:rPr>
              <a:t>这要搁现在</a:t>
            </a:r>
            <a:r>
              <a:rPr lang="zh-CN" altLang="en-US" sz="2000">
                <a:ea typeface="宋体" panose="02010600030101010101" pitchFamily="2" charset="-122"/>
              </a:rPr>
              <a:t>，</a:t>
            </a:r>
            <a:r>
              <a:rPr lang="zh-CN" altLang="zh-CN" sz="2000">
                <a:ea typeface="宋体" panose="02010600030101010101" pitchFamily="2" charset="-122"/>
              </a:rPr>
              <a:t>还不得马上找券商，讲个啥子美国梦的准备登陆新三板？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z="2000">
                <a:ea typeface="宋体" panose="02010600030101010101" pitchFamily="2" charset="-122"/>
              </a:rPr>
              <a:t>在获得资金注入后短短一年，</a:t>
            </a:r>
            <a:r>
              <a:rPr lang="en-US" altLang="zh-CN" sz="2000">
                <a:ea typeface="宋体" panose="02010600030101010101" pitchFamily="2" charset="-122"/>
              </a:rPr>
              <a:t>VS</a:t>
            </a:r>
            <a:r>
              <a:rPr lang="zh-CN" altLang="zh-CN" sz="2000">
                <a:ea typeface="宋体" panose="02010600030101010101" pitchFamily="2" charset="-122"/>
              </a:rPr>
              <a:t>就风靡全球，市值</a:t>
            </a:r>
            <a:r>
              <a:rPr lang="en-US" altLang="zh-CN" sz="2000">
                <a:ea typeface="宋体" panose="02010600030101010101" pitchFamily="2" charset="-122"/>
              </a:rPr>
              <a:t>5</a:t>
            </a:r>
            <a:r>
              <a:rPr lang="zh-CN" altLang="zh-CN" sz="2000">
                <a:ea typeface="宋体" panose="02010600030101010101" pitchFamily="2" charset="-122"/>
              </a:rPr>
              <a:t>亿美元。</a:t>
            </a:r>
            <a:r>
              <a:rPr lang="en-US" altLang="zh-CN" sz="2000">
                <a:ea typeface="宋体" panose="02010600030101010101" pitchFamily="2" charset="-122"/>
              </a:rPr>
              <a:t>The Limited</a:t>
            </a:r>
            <a:r>
              <a:rPr lang="zh-CN" altLang="zh-CN" sz="2000">
                <a:ea typeface="宋体" panose="02010600030101010101" pitchFamily="2" charset="-122"/>
              </a:rPr>
              <a:t>公司完整地保持了维密的个性化形象。维密在</a:t>
            </a:r>
            <a:r>
              <a:rPr lang="en-US" altLang="zh-CN" sz="2000">
                <a:ea typeface="宋体" panose="02010600030101010101" pitchFamily="2" charset="-122"/>
              </a:rPr>
              <a:t>80</a:t>
            </a:r>
            <a:r>
              <a:rPr lang="zh-CN" altLang="zh-CN" sz="2000">
                <a:ea typeface="宋体" panose="02010600030101010101" pitchFamily="2" charset="-122"/>
              </a:rPr>
              <a:t>年代迅速扩展到全美各大商城。</a:t>
            </a:r>
            <a:r>
              <a:rPr lang="en-US" altLang="zh-CN" sz="2000">
                <a:ea typeface="宋体" panose="02010600030101010101" pitchFamily="2" charset="-122"/>
              </a:rPr>
              <a:t>The Limited</a:t>
            </a:r>
            <a:r>
              <a:rPr lang="zh-CN" altLang="zh-CN" sz="2000">
                <a:ea typeface="宋体" panose="02010600030101010101" pitchFamily="2" charset="-122"/>
              </a:rPr>
              <a:t>公司更将经营范围拓展到鞋子、晚装、香水等其他产品，每年</a:t>
            </a:r>
            <a:r>
              <a:rPr lang="en-US" altLang="zh-CN" sz="2000">
                <a:ea typeface="宋体" panose="02010600030101010101" pitchFamily="2" charset="-122"/>
              </a:rPr>
              <a:t>8</a:t>
            </a:r>
            <a:r>
              <a:rPr lang="zh-CN" altLang="zh-CN" sz="2000">
                <a:ea typeface="宋体" panose="02010600030101010101" pitchFamily="2" charset="-122"/>
              </a:rPr>
              <a:t>次发行邮购目录。雷蒙德做梦也想不到的是，</a:t>
            </a:r>
            <a:r>
              <a:rPr lang="en-US" altLang="zh-CN" sz="2000">
                <a:ea typeface="宋体" panose="02010600030101010101" pitchFamily="2" charset="-122"/>
              </a:rPr>
              <a:t>90</a:t>
            </a:r>
            <a:r>
              <a:rPr lang="zh-CN" altLang="zh-CN" sz="2000">
                <a:ea typeface="宋体" panose="02010600030101010101" pitchFamily="2" charset="-122"/>
              </a:rPr>
              <a:t>年代初期，维密更成为全美最大型的，超过</a:t>
            </a:r>
            <a:r>
              <a:rPr lang="en-US" altLang="zh-CN" sz="2000">
                <a:ea typeface="宋体" panose="02010600030101010101" pitchFamily="2" charset="-122"/>
              </a:rPr>
              <a:t>10</a:t>
            </a:r>
            <a:r>
              <a:rPr lang="zh-CN" altLang="zh-CN" sz="2000">
                <a:ea typeface="宋体" panose="02010600030101010101" pitchFamily="2" charset="-122"/>
              </a:rPr>
              <a:t>亿美元的女式内衣零售商。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1993</a:t>
            </a:r>
            <a:r>
              <a:rPr lang="zh-CN" altLang="zh-CN" sz="2000">
                <a:ea typeface="宋体" panose="02010600030101010101" pitchFamily="2" charset="-122"/>
              </a:rPr>
              <a:t>年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zh-CN" sz="2000">
                <a:ea typeface="宋体" panose="02010600030101010101" pitchFamily="2" charset="-122"/>
              </a:rPr>
              <a:t>眼看自己一手创建却拱手让人的牌子越来越成功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zh-CN" sz="2000">
                <a:ea typeface="宋体" panose="02010600030101010101" pitchFamily="2" charset="-122"/>
              </a:rPr>
              <a:t>雷蒙德的精神几近崩溃</a:t>
            </a:r>
            <a:r>
              <a:rPr lang="en-US" altLang="zh-CN" sz="2000">
                <a:ea typeface="宋体" panose="02010600030101010101" pitchFamily="2" charset="-122"/>
              </a:rPr>
              <a:t>,8月26日,</a:t>
            </a:r>
            <a:r>
              <a:rPr lang="zh-CN" altLang="zh-CN" sz="2000">
                <a:ea typeface="宋体" panose="02010600030101010101" pitchFamily="2" charset="-122"/>
              </a:rPr>
              <a:t>他纵身跳下旧金山的金门大桥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zh-CN" sz="2000">
                <a:ea typeface="宋体" panose="02010600030101010101" pitchFamily="2" charset="-122"/>
              </a:rPr>
              <a:t>结束了自己年仅</a:t>
            </a:r>
            <a:r>
              <a:rPr lang="en-US" altLang="zh-CN" sz="2000">
                <a:ea typeface="宋体" panose="02010600030101010101" pitchFamily="2" charset="-122"/>
              </a:rPr>
              <a:t>46</a:t>
            </a:r>
            <a:r>
              <a:rPr lang="zh-CN" altLang="zh-CN" sz="2000">
                <a:ea typeface="宋体" panose="02010600030101010101" pitchFamily="2" charset="-122"/>
              </a:rPr>
              <a:t>岁的生命。此时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zh-CN" altLang="zh-CN" sz="2000">
                <a:ea typeface="宋体" panose="02010600030101010101" pitchFamily="2" charset="-122"/>
              </a:rPr>
              <a:t>维多利亚的秘密刚刚走过</a:t>
            </a:r>
            <a:r>
              <a:rPr lang="en-US" altLang="zh-CN" sz="2000">
                <a:ea typeface="宋体" panose="02010600030101010101" pitchFamily="2" charset="-122"/>
              </a:rPr>
              <a:t>16</a:t>
            </a:r>
            <a:r>
              <a:rPr lang="zh-CN" altLang="zh-CN" sz="2000">
                <a:ea typeface="宋体" panose="02010600030101010101" pitchFamily="2" charset="-122"/>
              </a:rPr>
              <a:t>岁</a:t>
            </a:r>
            <a:r>
              <a:rPr lang="zh-CN" altLang="en-US" sz="2000">
                <a:ea typeface="宋体" panose="02010600030101010101" pitchFamily="2" charset="-122"/>
              </a:rPr>
              <a:t>。</a:t>
            </a:r>
            <a:endParaRPr lang="en-US" altLang="zh-CN" sz="2000" b="1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zh-CN" sz="200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0634" y="3257952"/>
            <a:ext cx="106861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维多利亚的秘密</a:t>
            </a:r>
            <a:r>
              <a:rPr lang="zh-CN" altLang="en-US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（英文：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Victoria's Secret</a:t>
            </a:r>
            <a:r>
              <a:rPr lang="zh-CN" altLang="en-US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，简称“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VS”</a:t>
            </a:r>
            <a:r>
              <a:rPr lang="zh-CN" altLang="en-US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是美国的一家连锁女性成衣零售店，主要经营内衣和文胸等。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产品种类包括了女士内衣、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2"/>
              </a:rPr>
              <a:t>文胸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、内裤、泳装、休闲女装、女鞋、化妆品及各种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配套服装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、豪华短裤、香水化妆品以及相关书籍等，是全球最著名的、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性感内衣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品牌之一。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2002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年它推出的镶嵌宝石、价值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1000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万美元的胸罩更是轰动美国和巴西。 </a:t>
            </a:r>
          </a:p>
        </p:txBody>
      </p:sp>
      <p:sp>
        <p:nvSpPr>
          <p:cNvPr id="3" name="矩形 2"/>
          <p:cNvSpPr/>
          <p:nvPr/>
        </p:nvSpPr>
        <p:spPr>
          <a:xfrm>
            <a:off x="2102528" y="2030388"/>
            <a:ext cx="88024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维多利亚的秘密就是卖内衣的吗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3449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91F3380-A0BC-4C90-8F64-D4B7F93C2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199" y="715890"/>
            <a:ext cx="6734175" cy="944563"/>
          </a:xfrm>
        </p:spPr>
        <p:txBody>
          <a:bodyPr/>
          <a:lstStyle/>
          <a:p>
            <a:r>
              <a:rPr lang="zh-CN" altLang="en-US" sz="3200" dirty="0"/>
              <a:t>内衣界的春晚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041A92B-0639-4C0E-8E5E-935ECA92677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199" y="1935162"/>
            <a:ext cx="8119403" cy="401547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zh-CN" sz="2000" dirty="0">
                <a:ea typeface="宋体" panose="02010600030101010101" pitchFamily="2" charset="-122"/>
              </a:rPr>
              <a:t>它用穷奢极欲的场面绘制出一场拉斯维加斯式的豪华春梦。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z="2000" dirty="0">
                <a:ea typeface="宋体" panose="02010600030101010101" pitchFamily="2" charset="-122"/>
              </a:rPr>
              <a:t>一场长达</a:t>
            </a:r>
            <a:r>
              <a:rPr lang="en-US" altLang="zh-CN" sz="2000" dirty="0"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ea typeface="宋体" panose="02010600030101010101" pitchFamily="2" charset="-122"/>
              </a:rPr>
              <a:t>个小时的电视录播，节目制作费超过</a:t>
            </a:r>
            <a:r>
              <a:rPr lang="en-US" altLang="zh-CN" sz="2000" dirty="0">
                <a:ea typeface="宋体" panose="02010600030101010101" pitchFamily="2" charset="-122"/>
              </a:rPr>
              <a:t>1200</a:t>
            </a:r>
            <a:r>
              <a:rPr lang="zh-CN" altLang="zh-CN" sz="2000" dirty="0">
                <a:ea typeface="宋体" panose="02010600030101010101" pitchFamily="2" charset="-122"/>
              </a:rPr>
              <a:t>万美元，</a:t>
            </a:r>
            <a:r>
              <a:rPr lang="en-US" altLang="zh-CN" sz="2000" dirty="0">
                <a:ea typeface="宋体" panose="02010600030101010101" pitchFamily="2" charset="-122"/>
              </a:rPr>
              <a:t>Rihanna</a:t>
            </a:r>
            <a:r>
              <a:rPr lang="zh-CN" altLang="zh-CN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</a:rPr>
              <a:t>Jay Z</a:t>
            </a:r>
            <a:r>
              <a:rPr lang="zh-CN" altLang="zh-CN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</a:rPr>
              <a:t>Katy Perry</a:t>
            </a:r>
            <a:r>
              <a:rPr lang="zh-CN" altLang="zh-CN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</a:rPr>
              <a:t>Kanye West</a:t>
            </a:r>
            <a:r>
              <a:rPr lang="zh-CN" altLang="zh-CN" sz="2000" dirty="0">
                <a:ea typeface="宋体" panose="02010600030101010101" pitchFamily="2" charset="-122"/>
              </a:rPr>
              <a:t>等巨星登台伴唱，</a:t>
            </a:r>
            <a:r>
              <a:rPr lang="en-US" altLang="zh-CN" sz="2000" dirty="0">
                <a:ea typeface="宋体" panose="02010600030101010101" pitchFamily="2" charset="-122"/>
              </a:rPr>
              <a:t>180</a:t>
            </a:r>
            <a:r>
              <a:rPr lang="zh-CN" altLang="zh-CN" sz="2000" dirty="0">
                <a:ea typeface="宋体" panose="02010600030101010101" pitchFamily="2" charset="-122"/>
              </a:rPr>
              <a:t>个国家转播，</a:t>
            </a:r>
            <a:r>
              <a:rPr lang="en-US" altLang="zh-CN" sz="2000" dirty="0">
                <a:ea typeface="宋体" panose="02010600030101010101" pitchFamily="2" charset="-122"/>
              </a:rPr>
              <a:t>10</a:t>
            </a:r>
            <a:r>
              <a:rPr lang="zh-CN" altLang="zh-CN" sz="2000" dirty="0">
                <a:ea typeface="宋体" panose="02010600030101010101" pitchFamily="2" charset="-122"/>
              </a:rPr>
              <a:t>亿观众，这不是格莱美颁奖，只是一场内衣走秀。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z="2000" dirty="0">
                <a:ea typeface="宋体" panose="02010600030101010101" pitchFamily="2" charset="-122"/>
              </a:rPr>
              <a:t>从上世纪</a:t>
            </a:r>
            <a:r>
              <a:rPr lang="en-US" altLang="zh-CN" sz="2000" dirty="0">
                <a:ea typeface="宋体" panose="02010600030101010101" pitchFamily="2" charset="-122"/>
              </a:rPr>
              <a:t>90</a:t>
            </a:r>
            <a:r>
              <a:rPr lang="zh-CN" altLang="zh-CN" sz="2000" dirty="0">
                <a:ea typeface="宋体" panose="02010600030101010101" pitchFamily="2" charset="-122"/>
              </a:rPr>
              <a:t>年代起，已经延续了</a:t>
            </a:r>
            <a:r>
              <a:rPr lang="en-US" altLang="zh-CN" sz="2000" dirty="0">
                <a:ea typeface="宋体" panose="02010600030101010101" pitchFamily="2" charset="-122"/>
              </a:rPr>
              <a:t>18</a:t>
            </a:r>
            <a:r>
              <a:rPr lang="zh-CN" altLang="zh-CN" sz="2000" dirty="0">
                <a:ea typeface="宋体" panose="02010600030101010101" pitchFamily="2" charset="-122"/>
              </a:rPr>
              <a:t>年的一年一度“维多利亚的秘密”内衣秀</a:t>
            </a:r>
            <a:r>
              <a:rPr lang="en-US" altLang="zh-CN" sz="2000" dirty="0">
                <a:ea typeface="宋体" panose="02010600030101010101" pitchFamily="2" charset="-122"/>
              </a:rPr>
              <a:t>(Victoria</a:t>
            </a:r>
            <a:r>
              <a:rPr lang="zh-CN" altLang="zh-CN" sz="2000" dirty="0"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s Secret Fashion Show)</a:t>
            </a:r>
            <a:r>
              <a:rPr lang="zh-CN" altLang="zh-CN" sz="2000" dirty="0">
                <a:ea typeface="宋体" panose="02010600030101010101" pitchFamily="2" charset="-122"/>
              </a:rPr>
              <a:t>，用穷奢极欲的场面绘制出一场拉斯维加斯式的豪华春梦：最棒的妞，最美的臀部，最绮丽的场景，最惊悚的配饰，最诱人的内衣，最红的乐队，并以上千万美金的钻石内衣压轴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从 </a:t>
            </a:r>
            <a:r>
              <a:rPr lang="en-US" altLang="zh-CN" sz="2000" dirty="0">
                <a:solidFill>
                  <a:srgbClr val="000000"/>
                </a:solidFill>
                <a:latin typeface="NimbusRomNo9L-Regu"/>
              </a:rPr>
              <a:t>1995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年开始， 维秘一年一度的时装秀场就如同时装界的超级碗。 隆重庆典吸引了来自全世界超过 </a:t>
            </a:r>
            <a:r>
              <a:rPr lang="en-US" altLang="zh-CN" sz="2000" dirty="0">
                <a:solidFill>
                  <a:srgbClr val="000000"/>
                </a:solidFill>
                <a:latin typeface="NimbusRomNo9L-Regu"/>
              </a:rPr>
              <a:t>180 </a:t>
            </a:r>
            <a:r>
              <a:rPr lang="zh-CN" altLang="en-US" sz="20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个国家和地区的观众。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eaLnBrk="1" hangingPunct="1"/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z="2000" dirty="0">
                <a:ea typeface="宋体" panose="02010600030101010101" pitchFamily="2" charset="-122"/>
              </a:rPr>
              <a:t>一切无所不用其极，它已经脱离一场时装秀的范畴，它更像一次用内衣来演绎的性高潮。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1877</Words>
  <Application>Microsoft Office PowerPoint</Application>
  <PresentationFormat>宽屏</PresentationFormat>
  <Paragraphs>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NimbusRomNo9L-Regu</vt:lpstr>
      <vt:lpstr>pingfang sc</vt:lpstr>
      <vt:lpstr>SimSun</vt:lpstr>
      <vt:lpstr>SimSun</vt:lpstr>
      <vt:lpstr>Arial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品牌发展－创立</vt:lpstr>
      <vt:lpstr>品牌发展－创立</vt:lpstr>
      <vt:lpstr>PowerPoint 演示文稿</vt:lpstr>
      <vt:lpstr>内衣界的春晚</vt:lpstr>
      <vt:lpstr>FANTASY BRA</vt:lpstr>
      <vt:lpstr>FANTASY BRA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Victoria's Secret</dc:title>
  <dc:creator>user</dc:creator>
  <cp:lastModifiedBy>Jiang Fei</cp:lastModifiedBy>
  <cp:revision>118</cp:revision>
  <dcterms:created xsi:type="dcterms:W3CDTF">2017-11-21T12:53:08Z</dcterms:created>
  <dcterms:modified xsi:type="dcterms:W3CDTF">2018-11-30T22:22:26Z</dcterms:modified>
</cp:coreProperties>
</file>