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80" r:id="rId5"/>
    <p:sldId id="259" r:id="rId6"/>
    <p:sldId id="274" r:id="rId7"/>
    <p:sldId id="260" r:id="rId8"/>
    <p:sldId id="261" r:id="rId9"/>
    <p:sldId id="262" r:id="rId10"/>
    <p:sldId id="263" r:id="rId11"/>
    <p:sldId id="264" r:id="rId12"/>
    <p:sldId id="272" r:id="rId13"/>
    <p:sldId id="265" r:id="rId14"/>
    <p:sldId id="266" r:id="rId15"/>
    <p:sldId id="267" r:id="rId16"/>
    <p:sldId id="273" r:id="rId17"/>
    <p:sldId id="275" r:id="rId18"/>
    <p:sldId id="279" r:id="rId19"/>
    <p:sldId id="270" r:id="rId20"/>
    <p:sldId id="281" r:id="rId21"/>
    <p:sldId id="271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8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8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0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6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0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5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DCE84136-E880-46BE-9D53-03C5AB0F59FF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1059C106-E30B-4A01-BE4D-CDA42856E5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31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A1B36-E12C-480A-B251-0650A98C9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2409"/>
            <a:ext cx="9144000" cy="1146591"/>
          </a:xfrm>
        </p:spPr>
        <p:txBody>
          <a:bodyPr/>
          <a:lstStyle/>
          <a:p>
            <a:r>
              <a:rPr lang="zh-CN" altLang="en-US" dirty="0"/>
              <a:t>众病之王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8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27B3886F-49DA-444F-9299-6B72C559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1691"/>
            <a:ext cx="9144000" cy="1104388"/>
          </a:xfrm>
        </p:spPr>
        <p:txBody>
          <a:bodyPr/>
          <a:lstStyle/>
          <a:p>
            <a:r>
              <a:rPr lang="zh-CN" altLang="en-US" dirty="0"/>
              <a:t>癌症药物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782921-B590-4730-9564-61AF9BCFD50A}"/>
              </a:ext>
            </a:extLst>
          </p:cNvPr>
          <p:cNvSpPr/>
          <p:nvPr/>
        </p:nvSpPr>
        <p:spPr>
          <a:xfrm>
            <a:off x="2375579" y="1793921"/>
            <a:ext cx="7982932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完美的抗癌药物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杀死所有癌细胞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不会威胁到正常细胞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D68D14-D887-406F-A482-98303567E5AD}"/>
              </a:ext>
            </a:extLst>
          </p:cNvPr>
          <p:cNvSpPr/>
          <p:nvPr/>
        </p:nvSpPr>
        <p:spPr>
          <a:xfrm>
            <a:off x="2375579" y="3778612"/>
            <a:ext cx="9708570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癌细胞和正常细胞的区别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疯狂的分裂繁殖，通过化学物质破坏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复制和细胞分裂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除了疯狂繁殖，还有什么区别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精准的靶向药物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格列卫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BCR-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AbL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30% - 90%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对癌症的持续“追杀”，研究耐药癌细胞，开发新的靶向药物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47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C07846B-8601-4A88-93BA-3878FD3F4B0C}"/>
              </a:ext>
            </a:extLst>
          </p:cNvPr>
          <p:cNvSpPr/>
          <p:nvPr/>
        </p:nvSpPr>
        <p:spPr>
          <a:xfrm>
            <a:off x="2104534" y="2598003"/>
            <a:ext cx="79829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癌症药物像是爆炸力强悍的炸药，药物投送系统就是大炮、轰炸机和精确制导的炸弹</a:t>
            </a:r>
            <a:endParaRPr lang="en-US" sz="36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51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D36BAC0-1C17-48EB-8BC0-D5906F6C8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4"/>
            <a:ext cx="9144000" cy="1104388"/>
          </a:xfrm>
        </p:spPr>
        <p:txBody>
          <a:bodyPr/>
          <a:lstStyle/>
          <a:p>
            <a:r>
              <a:rPr lang="zh-CN" altLang="en-US" dirty="0"/>
              <a:t>药物投送系统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0C7671-E740-42E1-B9BC-28444FBBB33E}"/>
              </a:ext>
            </a:extLst>
          </p:cNvPr>
          <p:cNvSpPr/>
          <p:nvPr/>
        </p:nvSpPr>
        <p:spPr>
          <a:xfrm>
            <a:off x="2685068" y="1617931"/>
            <a:ext cx="7982932" cy="4412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低效的药物投送系统</a:t>
            </a:r>
            <a:endParaRPr lang="en-US" sz="2400" dirty="0"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癌细胞的“豆腐渣”血管</a:t>
            </a:r>
            <a:endParaRPr lang="en-US" sz="2400" dirty="0"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导弹式投送系统</a:t>
            </a:r>
            <a:endParaRPr lang="en-US" sz="2400" dirty="0"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天然精准投送系统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病毒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精确到极致的细胞识别能力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病毒尺寸更大，可以装更多的弹药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45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B272312-7D65-4DEE-B124-A2159470D05B}"/>
              </a:ext>
            </a:extLst>
          </p:cNvPr>
          <p:cNvSpPr/>
          <p:nvPr/>
        </p:nvSpPr>
        <p:spPr>
          <a:xfrm>
            <a:off x="1387018" y="2782669"/>
            <a:ext cx="94179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癌细胞与人体系统之间存在的千丝万缕的联系</a:t>
            </a:r>
            <a:endParaRPr lang="en-US" sz="36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74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395C3764-94DC-4578-919B-FE5F8A4E2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1691"/>
            <a:ext cx="9144000" cy="1104388"/>
          </a:xfrm>
        </p:spPr>
        <p:txBody>
          <a:bodyPr/>
          <a:lstStyle/>
          <a:p>
            <a:r>
              <a:rPr lang="zh-CN" altLang="en-US" dirty="0"/>
              <a:t>癌细胞与人体系统的关系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4DB1D3-FAE4-4460-A3A8-85EFA6F3BFD9}"/>
              </a:ext>
            </a:extLst>
          </p:cNvPr>
          <p:cNvSpPr/>
          <p:nvPr/>
        </p:nvSpPr>
        <p:spPr>
          <a:xfrm>
            <a:off x="1963854" y="1638959"/>
            <a:ext cx="7982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获得支持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F6F926-6153-494B-9F16-A6F8B533D7FC}"/>
              </a:ext>
            </a:extLst>
          </p:cNvPr>
          <p:cNvSpPr/>
          <p:nvPr/>
        </p:nvSpPr>
        <p:spPr>
          <a:xfrm>
            <a:off x="1963854" y="2283504"/>
            <a:ext cx="7982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逃避追杀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8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1EF0DBE-E904-49C3-AC9C-C9EBD692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4"/>
            <a:ext cx="9144000" cy="110438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癌细胞获得支持的三个阶段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679D39-D81A-4F17-98A3-186782BDC64D}"/>
              </a:ext>
            </a:extLst>
          </p:cNvPr>
          <p:cNvSpPr/>
          <p:nvPr/>
        </p:nvSpPr>
        <p:spPr>
          <a:xfrm>
            <a:off x="2004956" y="1803907"/>
            <a:ext cx="94660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癌细胞疯狂分裂繁殖需要人体系统的批准放行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“生长因子”蛋白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7339EB-DEBC-4AEF-B9B3-3607D1CA693C}"/>
              </a:ext>
            </a:extLst>
          </p:cNvPr>
          <p:cNvSpPr/>
          <p:nvPr/>
        </p:nvSpPr>
        <p:spPr>
          <a:xfrm>
            <a:off x="2004956" y="2569539"/>
            <a:ext cx="7927170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肿瘤的快速生长需要人体血管系统的支持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养料和氧气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F62A95-E56D-4115-8929-B080A20E210C}"/>
              </a:ext>
            </a:extLst>
          </p:cNvPr>
          <p:cNvSpPr/>
          <p:nvPr/>
        </p:nvSpPr>
        <p:spPr>
          <a:xfrm>
            <a:off x="2004956" y="3335171"/>
            <a:ext cx="572464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癌症的转移和扩散也需要人体系统的支持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51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633004BE-CEE6-4EDD-970A-15A6903C1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8283"/>
            <a:ext cx="9144000" cy="1104388"/>
          </a:xfrm>
        </p:spPr>
        <p:txBody>
          <a:bodyPr>
            <a:normAutofit/>
          </a:bodyPr>
          <a:lstStyle/>
          <a:p>
            <a:r>
              <a:rPr lang="zh-CN" altLang="en-US" dirty="0"/>
              <a:t>人体免疫系统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490974-739E-4FB3-87DB-C8E272CB4CA5}"/>
              </a:ext>
            </a:extLst>
          </p:cNvPr>
          <p:cNvSpPr/>
          <p:nvPr/>
        </p:nvSpPr>
        <p:spPr>
          <a:xfrm>
            <a:off x="2354301" y="1701690"/>
            <a:ext cx="9143999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免疫系统不光需要油门，还需要刹车。不光需要知道谁是敌人，还需要知道谁是朋友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121F29-6F16-4BDC-887D-A9A03E8D9093}"/>
              </a:ext>
            </a:extLst>
          </p:cNvPr>
          <p:cNvSpPr/>
          <p:nvPr/>
        </p:nvSpPr>
        <p:spPr>
          <a:xfrm>
            <a:off x="2354301" y="3055764"/>
            <a:ext cx="914399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癌细胞要么给免疫系统踩刹车，要么伪装成正常细胞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46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633004BE-CEE6-4EDD-970A-15A6903C1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8283"/>
            <a:ext cx="9144000" cy="1104388"/>
          </a:xfrm>
        </p:spPr>
        <p:txBody>
          <a:bodyPr>
            <a:normAutofit/>
          </a:bodyPr>
          <a:lstStyle/>
          <a:p>
            <a:r>
              <a:rPr lang="zh-CN" altLang="en-US" dirty="0"/>
              <a:t>免疫疗法：唤醒免疫系统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2DFA4-4E80-4CB8-A42A-C5367015DD08}"/>
              </a:ext>
            </a:extLst>
          </p:cNvPr>
          <p:cNvSpPr/>
          <p:nvPr/>
        </p:nvSpPr>
        <p:spPr>
          <a:xfrm>
            <a:off x="2596336" y="2088329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吉米 卡特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C002E5-5576-43D6-AAA7-EE44F155103C}"/>
              </a:ext>
            </a:extLst>
          </p:cNvPr>
          <p:cNvSpPr/>
          <p:nvPr/>
        </p:nvSpPr>
        <p:spPr>
          <a:xfrm>
            <a:off x="2596335" y="3591937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PD-1  ——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本庶佑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1F7E8A-1990-4247-8B2A-AA18EBDBB6E2}"/>
              </a:ext>
            </a:extLst>
          </p:cNvPr>
          <p:cNvSpPr/>
          <p:nvPr/>
        </p:nvSpPr>
        <p:spPr>
          <a:xfrm>
            <a:off x="2596335" y="2804399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CTLA-4  ——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艾莉森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 descr="https://ss2.baidu.com/6ONYsjip0QIZ8tyhnq/it/u=2039143811,3811898093&amp;fm=173&amp;app=25&amp;f=JPEG?w=600&amp;h=390&amp;s=811B579562AA711BDC1911EF0300F010">
            <a:extLst>
              <a:ext uri="{FF2B5EF4-FFF2-40B4-BE49-F238E27FC236}">
                <a16:creationId xmlns:a16="http://schemas.microsoft.com/office/drawing/2014/main" id="{986FB8B8-CCA0-4B24-8BE2-13F65C71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33488"/>
            <a:ext cx="5311432" cy="345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0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633004BE-CEE6-4EDD-970A-15A6903C1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8283"/>
            <a:ext cx="9144000" cy="110438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免疫疗法：戳破癌细胞的伪装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D7D3A9-DBB8-4CC8-BA5B-BFFF8F5E5C6B}"/>
              </a:ext>
            </a:extLst>
          </p:cNvPr>
          <p:cNvSpPr/>
          <p:nvPr/>
        </p:nvSpPr>
        <p:spPr>
          <a:xfrm>
            <a:off x="2072949" y="3043498"/>
            <a:ext cx="9386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CAR-T,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教会免疫系统用其他方式识别癌细胞，特殊性强，容易误伤正常细胞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0C6693-58FF-4541-8BD7-297FCAE906B4}"/>
              </a:ext>
            </a:extLst>
          </p:cNvPr>
          <p:cNvSpPr/>
          <p:nvPr/>
        </p:nvSpPr>
        <p:spPr>
          <a:xfrm>
            <a:off x="2072949" y="4304157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个性化癌症疫苗，让癌细胞的蛋白呈现出来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DD449A-EE20-47F6-897B-6E4CF4D925BD}"/>
              </a:ext>
            </a:extLst>
          </p:cNvPr>
          <p:cNvSpPr/>
          <p:nvPr/>
        </p:nvSpPr>
        <p:spPr>
          <a:xfrm>
            <a:off x="2072949" y="2152171"/>
            <a:ext cx="3700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，人类细胞识别系统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910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>
              <a:ext uri="{FF2B5EF4-FFF2-40B4-BE49-F238E27FC236}">
                <a16:creationId xmlns:a16="http://schemas.microsoft.com/office/drawing/2014/main" id="{2DF9121E-4C4A-4772-ADF8-F5DAC8D6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5567"/>
            <a:ext cx="9144000" cy="110438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预测、预防、预警：把癌症提前关进笼子</a:t>
            </a:r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43A220-9EDA-4DAF-9782-6C8686F19CFC}"/>
              </a:ext>
            </a:extLst>
          </p:cNvPr>
          <p:cNvSpPr/>
          <p:nvPr/>
        </p:nvSpPr>
        <p:spPr>
          <a:xfrm>
            <a:off x="2004956" y="2245534"/>
            <a:ext cx="365025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安吉丽娜朱莉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BRCA1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1F961E-0A34-41CF-A4D8-845E3E43C5C3}"/>
              </a:ext>
            </a:extLst>
          </p:cNvPr>
          <p:cNvSpPr/>
          <p:nvPr/>
        </p:nvSpPr>
        <p:spPr>
          <a:xfrm>
            <a:off x="2004956" y="3042777"/>
            <a:ext cx="418576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基因突变：癌细胞产生的原因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D26C9FB-3DF1-4BF3-98CA-6FA4DB463663}"/>
              </a:ext>
            </a:extLst>
          </p:cNvPr>
          <p:cNvSpPr/>
          <p:nvPr/>
        </p:nvSpPr>
        <p:spPr>
          <a:xfrm>
            <a:off x="2004956" y="3840021"/>
            <a:ext cx="418576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早起预警：打击弱小的癌细胞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0D2810-739C-4BFE-A966-B24106B0AF8E}"/>
              </a:ext>
            </a:extLst>
          </p:cNvPr>
          <p:cNvSpPr/>
          <p:nvPr/>
        </p:nvSpPr>
        <p:spPr>
          <a:xfrm>
            <a:off x="2004956" y="4751582"/>
            <a:ext cx="9614958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预测和预防：降低癌症出现概率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烟、酒、咸鱼、泡菜和空气污染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6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D91B705-6475-4EAC-957E-F8A1B333D17B}"/>
              </a:ext>
            </a:extLst>
          </p:cNvPr>
          <p:cNvSpPr/>
          <p:nvPr/>
        </p:nvSpPr>
        <p:spPr>
          <a:xfrm>
            <a:off x="2016760" y="788313"/>
            <a:ext cx="574548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微软雅黑" panose="020B0503020204020204" pitchFamily="34" charset="-122"/>
              </a:rPr>
              <a:t>40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的人会在一生当中某个时候得上癌症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E1754B-36D6-4D69-A3BA-9F8BC82E43B9}"/>
              </a:ext>
            </a:extLst>
          </p:cNvPr>
          <p:cNvSpPr/>
          <p:nvPr/>
        </p:nvSpPr>
        <p:spPr>
          <a:xfrm>
            <a:off x="2021449" y="1520727"/>
            <a:ext cx="760817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每年新发现癌症患者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万，死于癌症的人接近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400E09-C393-4EE3-B7B5-7B344C249DAC}"/>
              </a:ext>
            </a:extLst>
          </p:cNvPr>
          <p:cNvSpPr/>
          <p:nvPr/>
        </p:nvSpPr>
        <p:spPr>
          <a:xfrm>
            <a:off x="2087100" y="3732048"/>
            <a:ext cx="295465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癌症神秘且难以对抗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2B8BEE-B1AB-4F26-9B29-806F4015F57B}"/>
              </a:ext>
            </a:extLst>
          </p:cNvPr>
          <p:cNvSpPr/>
          <p:nvPr/>
        </p:nvSpPr>
        <p:spPr>
          <a:xfrm>
            <a:off x="2087956" y="4549603"/>
            <a:ext cx="607089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原本正常的细胞为何会突然发疯失去控制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73494B-0D9B-4A42-AF34-5A3BF7E292F9}"/>
              </a:ext>
            </a:extLst>
          </p:cNvPr>
          <p:cNvSpPr/>
          <p:nvPr/>
        </p:nvSpPr>
        <p:spPr>
          <a:xfrm>
            <a:off x="2089857" y="5296774"/>
            <a:ext cx="576311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如何消灭癌细胞但不伤及人体正常器官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8DE17A-2089-4B14-9613-F129571AE8BE}"/>
              </a:ext>
            </a:extLst>
          </p:cNvPr>
          <p:cNvSpPr/>
          <p:nvPr/>
        </p:nvSpPr>
        <p:spPr>
          <a:xfrm>
            <a:off x="2087956" y="2946897"/>
            <a:ext cx="868724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整个生物医药产业的投资，有接近一半都投入了这个领域当中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492964-B82D-46E8-B8FF-F6B8159ED1FD}"/>
              </a:ext>
            </a:extLst>
          </p:cNvPr>
          <p:cNvSpPr/>
          <p:nvPr/>
        </p:nvSpPr>
        <p:spPr>
          <a:xfrm>
            <a:off x="2059820" y="2223594"/>
            <a:ext cx="854913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在中国，每分钟有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个人被诊断为癌症，有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个人因为癌症离去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7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39903DE5-A822-4FC1-BB0D-D7D8E209C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08294"/>
            <a:ext cx="9294055" cy="2700997"/>
          </a:xfrm>
        </p:spPr>
        <p:txBody>
          <a:bodyPr>
            <a:normAutofit/>
          </a:bodyPr>
          <a:lstStyle/>
          <a:p>
            <a:r>
              <a:rPr lang="zh-CN" altLang="en-US" dirty="0"/>
              <a:t>人类对抗癌症的每一步进步都是基于对癌症基本原理的进一步了解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9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>
              <a:ext uri="{FF2B5EF4-FFF2-40B4-BE49-F238E27FC236}">
                <a16:creationId xmlns:a16="http://schemas.microsoft.com/office/drawing/2014/main" id="{2DF9121E-4C4A-4772-ADF8-F5DAC8D6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4837"/>
            <a:ext cx="9144000" cy="1104388"/>
          </a:xfrm>
        </p:spPr>
        <p:txBody>
          <a:bodyPr>
            <a:normAutofit/>
          </a:bodyPr>
          <a:lstStyle/>
          <a:p>
            <a:r>
              <a:rPr lang="zh-CN" altLang="en-US" dirty="0"/>
              <a:t>人类对抗癌症的借鉴意义</a:t>
            </a:r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43A220-9EDA-4DAF-9782-6C8686F19CFC}"/>
              </a:ext>
            </a:extLst>
          </p:cNvPr>
          <p:cNvSpPr/>
          <p:nvPr/>
        </p:nvSpPr>
        <p:spPr>
          <a:xfrm>
            <a:off x="2004956" y="2245534"/>
            <a:ext cx="2954655" cy="461665"/>
          </a:xfrm>
          <a:prstGeom prst="rect">
            <a:avLst/>
          </a:prstGeom>
        </p:spPr>
        <p:txBody>
          <a:bodyPr wrap="none" numCol="1"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从多个角度考虑问题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1F961E-0A34-41CF-A4D8-845E3E43C5C3}"/>
              </a:ext>
            </a:extLst>
          </p:cNvPr>
          <p:cNvSpPr/>
          <p:nvPr/>
        </p:nvSpPr>
        <p:spPr>
          <a:xfrm>
            <a:off x="2004956" y="3042777"/>
            <a:ext cx="5724644" cy="461665"/>
          </a:xfrm>
          <a:prstGeom prst="rect">
            <a:avLst/>
          </a:prstGeom>
        </p:spPr>
        <p:txBody>
          <a:bodyPr wrap="none" numCol="1"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对基本原理的认知限制你解决问题的思路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814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>
              <a:ext uri="{FF2B5EF4-FFF2-40B4-BE49-F238E27FC236}">
                <a16:creationId xmlns:a16="http://schemas.microsoft.com/office/drawing/2014/main" id="{2DF9121E-4C4A-4772-ADF8-F5DAC8D6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4837"/>
            <a:ext cx="9144000" cy="1104388"/>
          </a:xfrm>
        </p:spPr>
        <p:txBody>
          <a:bodyPr>
            <a:normAutofit/>
          </a:bodyPr>
          <a:lstStyle/>
          <a:p>
            <a:r>
              <a:rPr lang="zh-CN" altLang="en-US" dirty="0"/>
              <a:t>中医能不能治癌症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18DCF3-37B2-4A99-BB2E-29B9AB8FA9EC}"/>
              </a:ext>
            </a:extLst>
          </p:cNvPr>
          <p:cNvSpPr/>
          <p:nvPr/>
        </p:nvSpPr>
        <p:spPr>
          <a:xfrm>
            <a:off x="2441053" y="1987134"/>
            <a:ext cx="80021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砒霜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347389-619E-4FF6-BFA6-04A7D5ABE6AD}"/>
              </a:ext>
            </a:extLst>
          </p:cNvPr>
          <p:cNvSpPr/>
          <p:nvPr/>
        </p:nvSpPr>
        <p:spPr>
          <a:xfrm>
            <a:off x="2441053" y="2613567"/>
            <a:ext cx="6096000" cy="5810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轻粉，就是含有水银成分的氯化亚汞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05371C-516F-4A9D-BADB-EF2251F93777}"/>
              </a:ext>
            </a:extLst>
          </p:cNvPr>
          <p:cNvSpPr/>
          <p:nvPr/>
        </p:nvSpPr>
        <p:spPr>
          <a:xfrm>
            <a:off x="2441053" y="3253447"/>
            <a:ext cx="295465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蟾酥，蟾蜍的分泌物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A43A8C-455A-4DDD-B8DE-CCD5960ECF7D}"/>
              </a:ext>
            </a:extLst>
          </p:cNvPr>
          <p:cNvSpPr/>
          <p:nvPr/>
        </p:nvSpPr>
        <p:spPr>
          <a:xfrm>
            <a:off x="2441052" y="3893327"/>
            <a:ext cx="264687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急性早幼粒白血病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1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57556AEB-95D4-4EC6-887A-3B89A1A07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436"/>
            <a:ext cx="9144000" cy="1104388"/>
          </a:xfrm>
        </p:spPr>
        <p:txBody>
          <a:bodyPr/>
          <a:lstStyle/>
          <a:p>
            <a:r>
              <a:rPr lang="zh-CN" altLang="en-US" dirty="0"/>
              <a:t>癌症是人类的宿命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7ED6A3-1AD3-4F6C-B0E9-90F30C1DB4CD}"/>
              </a:ext>
            </a:extLst>
          </p:cNvPr>
          <p:cNvSpPr/>
          <p:nvPr/>
        </p:nvSpPr>
        <p:spPr>
          <a:xfrm>
            <a:off x="2016760" y="1865700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单细胞生物，不停生长、分裂、繁殖，才是常态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999BEA-29E3-47F3-876D-6F3C59071C7F}"/>
              </a:ext>
            </a:extLst>
          </p:cNvPr>
          <p:cNvSpPr/>
          <p:nvPr/>
        </p:nvSpPr>
        <p:spPr>
          <a:xfrm>
            <a:off x="2016760" y="2598003"/>
            <a:ext cx="97438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多细胞生物，生殖细胞（永生）和身体细胞（死亡）做一笔双赢的交易，让多细胞生命的生存和生殖能力变得强大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C8B635-0FC4-466E-BDB5-68A027846AEA}"/>
              </a:ext>
            </a:extLst>
          </p:cNvPr>
          <p:cNvSpPr/>
          <p:nvPr/>
        </p:nvSpPr>
        <p:spPr>
          <a:xfrm>
            <a:off x="2016759" y="3784876"/>
            <a:ext cx="97438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交易破裂，身体细胞为自己重新争取了一次永生和繁殖的权利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72B89C-651B-406E-856F-F139AF7126B2}"/>
              </a:ext>
            </a:extLst>
          </p:cNvPr>
          <p:cNvSpPr/>
          <p:nvPr/>
        </p:nvSpPr>
        <p:spPr>
          <a:xfrm>
            <a:off x="2016759" y="4524194"/>
            <a:ext cx="9743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人体数以百万亿的身体细胞和漫长的生命，为癌症的出现提供了充足的基数和时间窗口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3698CD-4FC1-484E-B7DD-A80363D586BD}"/>
              </a:ext>
            </a:extLst>
          </p:cNvPr>
          <p:cNvSpPr/>
          <p:nvPr/>
        </p:nvSpPr>
        <p:spPr>
          <a:xfrm>
            <a:off x="2016759" y="5632844"/>
            <a:ext cx="97438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癌症是多细胞生物从诞生之日起就必须承担的代价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07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0B9D6F2-6F21-4FCA-9229-DBDA8AB5C647}"/>
              </a:ext>
            </a:extLst>
          </p:cNvPr>
          <p:cNvSpPr/>
          <p:nvPr/>
        </p:nvSpPr>
        <p:spPr>
          <a:xfrm>
            <a:off x="2465605" y="2683803"/>
            <a:ext cx="8358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癌症仍是众病之王，但已见希望之光</a:t>
            </a:r>
            <a:endParaRPr lang="en-US" sz="36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85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83956643-06BD-4EF5-9411-ABE871701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8995"/>
            <a:ext cx="9144000" cy="1104388"/>
          </a:xfrm>
        </p:spPr>
        <p:txBody>
          <a:bodyPr/>
          <a:lstStyle/>
          <a:p>
            <a:r>
              <a:rPr lang="zh-CN" altLang="en-US" dirty="0"/>
              <a:t>疯狂的手术技术大赛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BF92C54-3E72-4720-89FF-876732166314}"/>
              </a:ext>
            </a:extLst>
          </p:cNvPr>
          <p:cNvSpPr/>
          <p:nvPr/>
        </p:nvSpPr>
        <p:spPr>
          <a:xfrm>
            <a:off x="2002692" y="172905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切得越彻底越好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7B84566-751A-4F3D-BBCA-78E39EB84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61" y="2386388"/>
            <a:ext cx="6839553" cy="403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7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83956643-06BD-4EF5-9411-ABE871701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8995"/>
            <a:ext cx="9144000" cy="1104388"/>
          </a:xfrm>
        </p:spPr>
        <p:txBody>
          <a:bodyPr/>
          <a:lstStyle/>
          <a:p>
            <a:r>
              <a:rPr lang="zh-CN" altLang="en-US"/>
              <a:t>手术的效果如何</a:t>
            </a:r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72A612-B0F1-4642-A47B-4052DE650EAB}"/>
              </a:ext>
            </a:extLst>
          </p:cNvPr>
          <p:cNvSpPr/>
          <p:nvPr/>
        </p:nvSpPr>
        <p:spPr>
          <a:xfrm>
            <a:off x="2002692" y="2516900"/>
            <a:ext cx="8665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无法阻止癌细胞转移，卷土重来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BF568F-6099-47FA-BD23-2874455C7A88}"/>
              </a:ext>
            </a:extLst>
          </p:cNvPr>
          <p:cNvSpPr/>
          <p:nvPr/>
        </p:nvSpPr>
        <p:spPr>
          <a:xfrm>
            <a:off x="2002691" y="1794309"/>
            <a:ext cx="5256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误伤正常组织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71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83956643-06BD-4EF5-9411-ABE871701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234"/>
            <a:ext cx="9144000" cy="1104388"/>
          </a:xfrm>
        </p:spPr>
        <p:txBody>
          <a:bodyPr/>
          <a:lstStyle/>
          <a:p>
            <a:r>
              <a:rPr lang="zh-CN" altLang="en-US" dirty="0"/>
              <a:t>切哪儿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141B27-EAB0-4D65-9376-D20536788EA9}"/>
              </a:ext>
            </a:extLst>
          </p:cNvPr>
          <p:cNvSpPr/>
          <p:nvPr/>
        </p:nvSpPr>
        <p:spPr>
          <a:xfrm>
            <a:off x="1998003" y="183515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</a:rPr>
              <a:t>冰冻切片病理诊断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FFADED-12CC-4F91-9E3D-64CE4D40CDB0}"/>
              </a:ext>
            </a:extLst>
          </p:cNvPr>
          <p:cNvSpPr/>
          <p:nvPr/>
        </p:nvSpPr>
        <p:spPr>
          <a:xfrm>
            <a:off x="1998003" y="256335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</a:rPr>
              <a:t>人工智能技术</a:t>
            </a:r>
          </a:p>
        </p:txBody>
      </p:sp>
    </p:spTree>
    <p:extLst>
      <p:ext uri="{BB962C8B-B14F-4D97-AF65-F5344CB8AC3E}">
        <p14:creationId xmlns:p14="http://schemas.microsoft.com/office/powerpoint/2010/main" val="183291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83956643-06BD-4EF5-9411-ABE871701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616"/>
            <a:ext cx="9144000" cy="1104388"/>
          </a:xfrm>
        </p:spPr>
        <p:txBody>
          <a:bodyPr/>
          <a:lstStyle/>
          <a:p>
            <a:r>
              <a:rPr lang="zh-CN" altLang="en-US" dirty="0"/>
              <a:t>怎么切</a:t>
            </a:r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F1CE45-F38E-4954-8210-6376C463A299}"/>
              </a:ext>
            </a:extLst>
          </p:cNvPr>
          <p:cNvSpPr/>
          <p:nvPr/>
        </p:nvSpPr>
        <p:spPr>
          <a:xfrm>
            <a:off x="1524000" y="2391435"/>
            <a:ext cx="7640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</a:rPr>
              <a:t>很多肿瘤实际上是非常难做手术的——比如脑瘤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FA1DFD6-6F06-42B9-8106-C9FCE7075087}"/>
              </a:ext>
            </a:extLst>
          </p:cNvPr>
          <p:cNvSpPr/>
          <p:nvPr/>
        </p:nvSpPr>
        <p:spPr>
          <a:xfrm>
            <a:off x="1524000" y="5225648"/>
            <a:ext cx="2720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</a:rPr>
              <a:t>CT，核磁共振成像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A4A38B-A233-4475-A541-5C9CEEC186B4}"/>
              </a:ext>
            </a:extLst>
          </p:cNvPr>
          <p:cNvSpPr/>
          <p:nvPr/>
        </p:nvSpPr>
        <p:spPr>
          <a:xfrm>
            <a:off x="1524000" y="5932101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</a:rPr>
              <a:t>碳原子替代X射线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89607A-73AD-44AE-B3A6-8AAE1A78582F}"/>
              </a:ext>
            </a:extLst>
          </p:cNvPr>
          <p:cNvSpPr/>
          <p:nvPr/>
        </p:nvSpPr>
        <p:spPr>
          <a:xfrm>
            <a:off x="1523999" y="1622710"/>
            <a:ext cx="8745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</a:rPr>
              <a:t>再精致锋利的手术刀，用在切除肿瘤的手术都是很“粗糙”的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7258FF-251D-49D4-9B25-B81C9A77F8B9}"/>
              </a:ext>
            </a:extLst>
          </p:cNvPr>
          <p:cNvSpPr/>
          <p:nvPr/>
        </p:nvSpPr>
        <p:spPr>
          <a:xfrm>
            <a:off x="1523999" y="3160160"/>
            <a:ext cx="6833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</a:rPr>
              <a:t>用高强度的放射线照射和杀死肿瘤组织 —— 放疗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98A5933-7F2C-453D-BE05-11AF4C626BA0}"/>
              </a:ext>
            </a:extLst>
          </p:cNvPr>
          <p:cNvSpPr/>
          <p:nvPr/>
        </p:nvSpPr>
        <p:spPr>
          <a:xfrm>
            <a:off x="1523999" y="3856758"/>
            <a:ext cx="10025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</a:rPr>
              <a:t>放疗致命问题</a:t>
            </a:r>
          </a:p>
          <a:p>
            <a:r>
              <a:rPr lang="en-US" sz="2400" dirty="0">
                <a:latin typeface="微软雅黑" panose="020B0503020204020204" pitchFamily="34" charset="-122"/>
              </a:rPr>
              <a:t>癌症大多数时候是深深隐藏在人体内部的</a:t>
            </a:r>
          </a:p>
          <a:p>
            <a:r>
              <a:rPr lang="en-US" sz="2400" dirty="0">
                <a:latin typeface="微软雅黑" panose="020B0503020204020204" pitchFamily="34" charset="-122"/>
              </a:rPr>
              <a:t>高强度射线也会释放能量，产生强烈的杀伤作用</a:t>
            </a:r>
          </a:p>
        </p:txBody>
      </p:sp>
    </p:spTree>
    <p:extLst>
      <p:ext uri="{BB962C8B-B14F-4D97-AF65-F5344CB8AC3E}">
        <p14:creationId xmlns:p14="http://schemas.microsoft.com/office/powerpoint/2010/main" val="75174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0B9D6F2-6F21-4FCA-9229-DBDA8AB5C647}"/>
              </a:ext>
            </a:extLst>
          </p:cNvPr>
          <p:cNvSpPr/>
          <p:nvPr/>
        </p:nvSpPr>
        <p:spPr>
          <a:xfrm>
            <a:off x="1916965" y="2231459"/>
            <a:ext cx="83580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手术无法杀死单个癌细胞，很难深入到全身组织去寻找并杀死所有游离在外的癌细胞</a:t>
            </a:r>
            <a:endParaRPr lang="en-US" sz="36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48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612</Words>
  <Application>Microsoft Office PowerPoint</Application>
  <PresentationFormat>宽屏</PresentationFormat>
  <Paragraphs>84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微软雅黑</vt:lpstr>
      <vt:lpstr>Arial</vt:lpstr>
      <vt:lpstr>Calibri</vt:lpstr>
      <vt:lpstr>Office Theme</vt:lpstr>
      <vt:lpstr>众病之王</vt:lpstr>
      <vt:lpstr>PowerPoint 演示文稿</vt:lpstr>
      <vt:lpstr>癌症是人类的宿命</vt:lpstr>
      <vt:lpstr>PowerPoint 演示文稿</vt:lpstr>
      <vt:lpstr>疯狂的手术技术大赛</vt:lpstr>
      <vt:lpstr>手术的效果如何</vt:lpstr>
      <vt:lpstr>切哪儿</vt:lpstr>
      <vt:lpstr>怎么切</vt:lpstr>
      <vt:lpstr>PowerPoint 演示文稿</vt:lpstr>
      <vt:lpstr>癌症药物</vt:lpstr>
      <vt:lpstr>PowerPoint 演示文稿</vt:lpstr>
      <vt:lpstr>药物投送系统</vt:lpstr>
      <vt:lpstr>PowerPoint 演示文稿</vt:lpstr>
      <vt:lpstr>癌细胞与人体系统的关系</vt:lpstr>
      <vt:lpstr>癌细胞获得支持的三个阶段</vt:lpstr>
      <vt:lpstr>人体免疫系统</vt:lpstr>
      <vt:lpstr>免疫疗法：唤醒免疫系统</vt:lpstr>
      <vt:lpstr>免疫疗法：戳破癌细胞的伪装</vt:lpstr>
      <vt:lpstr>预测、预防、预警：把癌症提前关进笼子</vt:lpstr>
      <vt:lpstr>人类对抗癌症的每一步进步都是基于对癌症基本原理的进一步了解</vt:lpstr>
      <vt:lpstr>人类对抗癌症的借鉴意义</vt:lpstr>
      <vt:lpstr>中医能不能治癌症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Jiang</dc:creator>
  <cp:lastModifiedBy>Fei Jiang</cp:lastModifiedBy>
  <cp:revision>164</cp:revision>
  <dcterms:created xsi:type="dcterms:W3CDTF">2019-01-28T21:37:45Z</dcterms:created>
  <dcterms:modified xsi:type="dcterms:W3CDTF">2019-01-31T04:55:57Z</dcterms:modified>
</cp:coreProperties>
</file>