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85" r:id="rId4"/>
    <p:sldId id="276" r:id="rId5"/>
    <p:sldId id="292" r:id="rId6"/>
    <p:sldId id="280" r:id="rId7"/>
    <p:sldId id="294" r:id="rId8"/>
    <p:sldId id="267" r:id="rId9"/>
    <p:sldId id="266" r:id="rId10"/>
    <p:sldId id="295" r:id="rId11"/>
    <p:sldId id="297" r:id="rId12"/>
    <p:sldId id="264" r:id="rId13"/>
    <p:sldId id="296" r:id="rId14"/>
    <p:sldId id="282" r:id="rId15"/>
    <p:sldId id="283" r:id="rId16"/>
    <p:sldId id="286" r:id="rId17"/>
    <p:sldId id="272" r:id="rId18"/>
    <p:sldId id="274" r:id="rId19"/>
    <p:sldId id="275" r:id="rId20"/>
    <p:sldId id="288" r:id="rId21"/>
    <p:sldId id="293" r:id="rId22"/>
    <p:sldId id="289" r:id="rId23"/>
    <p:sldId id="29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C4FE3-A231-482D-8C5A-3E407AC4EA3A}"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DC435-86C7-48F4-9092-B96C9A0074FA}" type="slidenum">
              <a:rPr lang="zh-CN" altLang="en-US" smtClean="0"/>
              <a:t>‹#›</a:t>
            </a:fld>
            <a:endParaRPr lang="zh-CN" altLang="en-US"/>
          </a:p>
        </p:txBody>
      </p:sp>
    </p:spTree>
    <p:extLst>
      <p:ext uri="{BB962C8B-B14F-4D97-AF65-F5344CB8AC3E}">
        <p14:creationId xmlns:p14="http://schemas.microsoft.com/office/powerpoint/2010/main" val="213950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DC435-86C7-48F4-9092-B96C9A0074FA}" type="slidenum">
              <a:rPr lang="zh-CN" altLang="en-US" smtClean="0"/>
              <a:t>1</a:t>
            </a:fld>
            <a:endParaRPr lang="zh-CN" altLang="en-US"/>
          </a:p>
        </p:txBody>
      </p:sp>
    </p:spTree>
    <p:extLst>
      <p:ext uri="{BB962C8B-B14F-4D97-AF65-F5344CB8AC3E}">
        <p14:creationId xmlns:p14="http://schemas.microsoft.com/office/powerpoint/2010/main" val="17342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DC435-86C7-48F4-9092-B96C9A0074FA}" type="slidenum">
              <a:rPr lang="zh-CN" altLang="en-US" smtClean="0"/>
              <a:t>16</a:t>
            </a:fld>
            <a:endParaRPr lang="zh-CN" altLang="en-US"/>
          </a:p>
        </p:txBody>
      </p:sp>
    </p:spTree>
    <p:extLst>
      <p:ext uri="{BB962C8B-B14F-4D97-AF65-F5344CB8AC3E}">
        <p14:creationId xmlns:p14="http://schemas.microsoft.com/office/powerpoint/2010/main" val="161860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箭头 3"/>
          <p:cNvSpPr/>
          <p:nvPr/>
        </p:nvSpPr>
        <p:spPr>
          <a:xfrm>
            <a:off x="5363571" y="177421"/>
            <a:ext cx="791570" cy="6469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01640" y="177421"/>
            <a:ext cx="3706464" cy="369332"/>
          </a:xfrm>
          <a:prstGeom prst="rect">
            <a:avLst/>
          </a:prstGeom>
        </p:spPr>
        <p:txBody>
          <a:bodyPr wrap="none">
            <a:spAutoFit/>
          </a:bodyPr>
          <a:lstStyle/>
          <a:p>
            <a:r>
              <a:rPr lang="en-US" altLang="zh-CN" dirty="0" smtClean="0"/>
              <a:t>2018</a:t>
            </a:r>
            <a:r>
              <a:rPr lang="zh-CN" altLang="en-US" dirty="0" smtClean="0"/>
              <a:t>年 国立</a:t>
            </a:r>
            <a:r>
              <a:rPr lang="zh-CN" altLang="en-US" dirty="0"/>
              <a:t>大学将要面临倒闭危机</a:t>
            </a:r>
          </a:p>
        </p:txBody>
      </p:sp>
      <p:sp>
        <p:nvSpPr>
          <p:cNvPr id="6" name="矩形 5"/>
          <p:cNvSpPr/>
          <p:nvPr/>
        </p:nvSpPr>
        <p:spPr>
          <a:xfrm>
            <a:off x="310524" y="659516"/>
            <a:ext cx="5053047" cy="646331"/>
          </a:xfrm>
          <a:prstGeom prst="rect">
            <a:avLst/>
          </a:prstGeom>
        </p:spPr>
        <p:txBody>
          <a:bodyPr wrap="square">
            <a:spAutoFit/>
          </a:bodyPr>
          <a:lstStyle/>
          <a:p>
            <a:r>
              <a:rPr lang="en-US" altLang="zh-CN" dirty="0" smtClean="0"/>
              <a:t>2019</a:t>
            </a:r>
            <a:r>
              <a:rPr lang="zh-CN" altLang="en-US" dirty="0" smtClean="0"/>
              <a:t>年 日本</a:t>
            </a:r>
            <a:r>
              <a:rPr lang="zh-CN" altLang="en-US" dirty="0"/>
              <a:t>的许多基础设施和公共服务将会出现问题</a:t>
            </a:r>
          </a:p>
        </p:txBody>
      </p:sp>
      <p:sp>
        <p:nvSpPr>
          <p:cNvPr id="8" name="矩形 7"/>
          <p:cNvSpPr/>
          <p:nvPr/>
        </p:nvSpPr>
        <p:spPr>
          <a:xfrm>
            <a:off x="6001640" y="1328888"/>
            <a:ext cx="5325497" cy="369332"/>
          </a:xfrm>
          <a:prstGeom prst="rect">
            <a:avLst/>
          </a:prstGeom>
        </p:spPr>
        <p:txBody>
          <a:bodyPr wrap="none">
            <a:spAutoFit/>
          </a:bodyPr>
          <a:lstStyle/>
          <a:p>
            <a:r>
              <a:rPr lang="en-US" altLang="zh-CN" dirty="0" smtClean="0"/>
              <a:t>2020</a:t>
            </a:r>
            <a:r>
              <a:rPr lang="zh-CN" altLang="en-US" dirty="0" smtClean="0"/>
              <a:t>年 每</a:t>
            </a:r>
            <a:r>
              <a:rPr lang="zh-CN" altLang="en-US" dirty="0"/>
              <a:t>两位女性中，就有一个是</a:t>
            </a:r>
            <a:r>
              <a:rPr lang="en-US" altLang="zh-CN" dirty="0"/>
              <a:t>50</a:t>
            </a:r>
            <a:r>
              <a:rPr lang="zh-CN" altLang="en-US" dirty="0"/>
              <a:t>岁以上的太太</a:t>
            </a:r>
          </a:p>
        </p:txBody>
      </p:sp>
      <p:sp>
        <p:nvSpPr>
          <p:cNvPr id="9" name="矩形 8"/>
          <p:cNvSpPr/>
          <p:nvPr/>
        </p:nvSpPr>
        <p:spPr>
          <a:xfrm>
            <a:off x="310524" y="1880274"/>
            <a:ext cx="5178397" cy="923330"/>
          </a:xfrm>
          <a:prstGeom prst="rect">
            <a:avLst/>
          </a:prstGeom>
        </p:spPr>
        <p:txBody>
          <a:bodyPr wrap="square">
            <a:spAutoFit/>
          </a:bodyPr>
          <a:lstStyle/>
          <a:p>
            <a:r>
              <a:rPr lang="en-US" altLang="zh-CN" dirty="0" smtClean="0"/>
              <a:t>2021</a:t>
            </a:r>
            <a:r>
              <a:rPr lang="zh-CN" altLang="en-US" dirty="0" smtClean="0"/>
              <a:t>年  由于找不到</a:t>
            </a:r>
            <a:r>
              <a:rPr lang="zh-CN" altLang="en-US" dirty="0"/>
              <a:t>合适的保姆或根本请不起保姆，也负担不起养老、安老等等设施</a:t>
            </a:r>
            <a:r>
              <a:rPr lang="zh-CN" altLang="en-US" dirty="0" smtClean="0"/>
              <a:t>，</a:t>
            </a:r>
            <a:r>
              <a:rPr lang="zh-CN" altLang="en-US" dirty="0"/>
              <a:t>许多人</a:t>
            </a:r>
            <a:r>
              <a:rPr lang="zh-CN" altLang="en-US" dirty="0" smtClean="0"/>
              <a:t>只</a:t>
            </a:r>
            <a:r>
              <a:rPr lang="zh-CN" altLang="en-US" dirty="0"/>
              <a:t>能够自己辞职回家专门照顾年长的父母。</a:t>
            </a:r>
          </a:p>
        </p:txBody>
      </p:sp>
      <p:sp>
        <p:nvSpPr>
          <p:cNvPr id="10" name="矩形 9"/>
          <p:cNvSpPr/>
          <p:nvPr/>
        </p:nvSpPr>
        <p:spPr>
          <a:xfrm>
            <a:off x="6001640" y="3145725"/>
            <a:ext cx="5734262" cy="369332"/>
          </a:xfrm>
          <a:prstGeom prst="rect">
            <a:avLst/>
          </a:prstGeom>
        </p:spPr>
        <p:txBody>
          <a:bodyPr wrap="none">
            <a:spAutoFit/>
          </a:bodyPr>
          <a:lstStyle/>
          <a:p>
            <a:r>
              <a:rPr lang="en-US" altLang="zh-CN" dirty="0" smtClean="0"/>
              <a:t>2024</a:t>
            </a:r>
            <a:r>
              <a:rPr lang="zh-CN" altLang="en-US" dirty="0" smtClean="0"/>
              <a:t>年 每</a:t>
            </a:r>
            <a:r>
              <a:rPr lang="zh-CN" altLang="en-US" dirty="0"/>
              <a:t>三个人里面就有一位将是</a:t>
            </a:r>
            <a:r>
              <a:rPr lang="en-US" altLang="zh-CN" dirty="0"/>
              <a:t>65</a:t>
            </a:r>
            <a:r>
              <a:rPr lang="zh-CN" altLang="en-US" dirty="0"/>
              <a:t>岁以上的高龄人士</a:t>
            </a:r>
          </a:p>
        </p:txBody>
      </p:sp>
      <p:sp>
        <p:nvSpPr>
          <p:cNvPr id="11" name="矩形 10"/>
          <p:cNvSpPr/>
          <p:nvPr/>
        </p:nvSpPr>
        <p:spPr>
          <a:xfrm>
            <a:off x="1033855" y="3883547"/>
            <a:ext cx="5162229" cy="369332"/>
          </a:xfrm>
          <a:prstGeom prst="rect">
            <a:avLst/>
          </a:prstGeom>
        </p:spPr>
        <p:txBody>
          <a:bodyPr wrap="square">
            <a:spAutoFit/>
          </a:bodyPr>
          <a:lstStyle/>
          <a:p>
            <a:r>
              <a:rPr lang="en-US" altLang="zh-CN" dirty="0" smtClean="0"/>
              <a:t>2027</a:t>
            </a:r>
            <a:r>
              <a:rPr lang="zh-CN" altLang="en-US" dirty="0" smtClean="0"/>
              <a:t>年 日本</a:t>
            </a:r>
            <a:r>
              <a:rPr lang="zh-CN" altLang="en-US" dirty="0"/>
              <a:t>的医疗系统也要开始崩溃</a:t>
            </a:r>
          </a:p>
        </p:txBody>
      </p:sp>
      <p:sp>
        <p:nvSpPr>
          <p:cNvPr id="12" name="矩形 11"/>
          <p:cNvSpPr/>
          <p:nvPr/>
        </p:nvSpPr>
        <p:spPr>
          <a:xfrm>
            <a:off x="6015289" y="4524484"/>
            <a:ext cx="5970386" cy="646331"/>
          </a:xfrm>
          <a:prstGeom prst="rect">
            <a:avLst/>
          </a:prstGeom>
        </p:spPr>
        <p:txBody>
          <a:bodyPr wrap="square">
            <a:spAutoFit/>
          </a:bodyPr>
          <a:lstStyle/>
          <a:p>
            <a:r>
              <a:rPr lang="en-US" altLang="zh-CN" dirty="0" smtClean="0"/>
              <a:t>2030</a:t>
            </a:r>
            <a:r>
              <a:rPr lang="zh-CN" altLang="en-US" dirty="0" smtClean="0"/>
              <a:t>年 由于</a:t>
            </a:r>
            <a:r>
              <a:rPr lang="zh-CN" altLang="en-US" dirty="0"/>
              <a:t>年轻劳动力不足、同时消费力急剧降缓，日本乡镇中的银行、百货公司、便利店也将会逐步消失</a:t>
            </a:r>
          </a:p>
        </p:txBody>
      </p:sp>
      <p:sp>
        <p:nvSpPr>
          <p:cNvPr id="13" name="矩形 12"/>
          <p:cNvSpPr/>
          <p:nvPr/>
        </p:nvSpPr>
        <p:spPr>
          <a:xfrm>
            <a:off x="504967" y="5562389"/>
            <a:ext cx="4983954" cy="923330"/>
          </a:xfrm>
          <a:prstGeom prst="rect">
            <a:avLst/>
          </a:prstGeom>
        </p:spPr>
        <p:txBody>
          <a:bodyPr wrap="square">
            <a:spAutoFit/>
          </a:bodyPr>
          <a:lstStyle/>
          <a:p>
            <a:r>
              <a:rPr lang="en-US" altLang="zh-CN" dirty="0"/>
              <a:t>2033</a:t>
            </a:r>
            <a:r>
              <a:rPr lang="zh-CN" altLang="en-US" dirty="0"/>
              <a:t>年 日本每三户住宅里就有一户是空</a:t>
            </a:r>
            <a:r>
              <a:rPr lang="zh-CN" altLang="en-US" dirty="0" smtClean="0"/>
              <a:t>的</a:t>
            </a:r>
            <a:r>
              <a:rPr lang="zh-CN" altLang="en-US" dirty="0">
                <a:solidFill>
                  <a:srgbClr val="2F2F2F"/>
                </a:solidFill>
                <a:latin typeface="-apple-system"/>
              </a:rPr>
              <a:t>，也就是说终于到了一个房子比人还多的地步，这时候房价不仅是低廉，甚至是断崖式下降了。</a:t>
            </a:r>
            <a:endParaRPr lang="zh-CN" altLang="en-US" dirty="0"/>
          </a:p>
        </p:txBody>
      </p:sp>
    </p:spTree>
    <p:extLst>
      <p:ext uri="{BB962C8B-B14F-4D97-AF65-F5344CB8AC3E}">
        <p14:creationId xmlns:p14="http://schemas.microsoft.com/office/powerpoint/2010/main" val="2200489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163801"/>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2" y="2180570"/>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140889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36478"/>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对于放开二胎的态度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321392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28261" y="1396338"/>
            <a:ext cx="6856404" cy="3750402"/>
          </a:xfrm>
          <a:prstGeom prst="rect">
            <a:avLst/>
          </a:prstGeom>
        </p:spPr>
      </p:pic>
      <p:sp>
        <p:nvSpPr>
          <p:cNvPr id="6" name="标题 1"/>
          <p:cNvSpPr>
            <a:spLocks noGrp="1"/>
          </p:cNvSpPr>
          <p:nvPr>
            <p:ph type="ctrTitle"/>
          </p:nvPr>
        </p:nvSpPr>
        <p:spPr>
          <a:xfrm>
            <a:off x="1422068" y="164058"/>
            <a:ext cx="9144000" cy="1080661"/>
          </a:xfrm>
        </p:spPr>
        <p:txBody>
          <a:bodyPr/>
          <a:lstStyle/>
          <a:p>
            <a:r>
              <a:rPr lang="zh-CN" altLang="en-US" dirty="0" smtClean="0"/>
              <a:t>实际情况并不理想</a:t>
            </a:r>
            <a:endParaRPr lang="zh-CN" altLang="en-US" dirty="0"/>
          </a:p>
        </p:txBody>
      </p:sp>
      <p:sp>
        <p:nvSpPr>
          <p:cNvPr id="4" name="矩形 3"/>
          <p:cNvSpPr/>
          <p:nvPr/>
        </p:nvSpPr>
        <p:spPr>
          <a:xfrm>
            <a:off x="7084665" y="2675880"/>
            <a:ext cx="4925365"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年二孩出生人数比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年增加</a:t>
            </a:r>
            <a:r>
              <a:rPr lang="en-US" altLang="zh-CN" dirty="0">
                <a:solidFill>
                  <a:srgbClr val="222222"/>
                </a:solidFill>
                <a:latin typeface="微软雅黑" panose="020B0503020204020204" pitchFamily="34" charset="-122"/>
                <a:ea typeface="微软雅黑" panose="020B0503020204020204" pitchFamily="34" charset="-122"/>
              </a:rPr>
              <a:t>162</a:t>
            </a:r>
            <a:r>
              <a:rPr lang="zh-CN" altLang="en-US" dirty="0">
                <a:solidFill>
                  <a:srgbClr val="222222"/>
                </a:solidFill>
                <a:latin typeface="微软雅黑" panose="020B0503020204020204" pitchFamily="34" charset="-122"/>
                <a:ea typeface="微软雅黑" panose="020B0503020204020204" pitchFamily="34" charset="-122"/>
              </a:rPr>
              <a:t>万，达</a:t>
            </a:r>
            <a:r>
              <a:rPr lang="en-US" altLang="zh-CN" dirty="0">
                <a:solidFill>
                  <a:srgbClr val="222222"/>
                </a:solidFill>
                <a:latin typeface="微软雅黑" panose="020B0503020204020204" pitchFamily="34" charset="-122"/>
                <a:ea typeface="微软雅黑" panose="020B0503020204020204" pitchFamily="34" charset="-122"/>
              </a:rPr>
              <a:t>883</a:t>
            </a:r>
            <a:r>
              <a:rPr lang="zh-CN" altLang="en-US" dirty="0">
                <a:solidFill>
                  <a:srgbClr val="222222"/>
                </a:solidFill>
                <a:latin typeface="微软雅黑" panose="020B0503020204020204" pitchFamily="34" charset="-122"/>
                <a:ea typeface="微软雅黑" panose="020B0503020204020204" pitchFamily="34" charset="-122"/>
              </a:rPr>
              <a:t>万</a:t>
            </a:r>
          </a:p>
        </p:txBody>
      </p:sp>
      <p:sp>
        <p:nvSpPr>
          <p:cNvPr id="7" name="矩形 6"/>
          <p:cNvSpPr/>
          <p:nvPr/>
        </p:nvSpPr>
        <p:spPr>
          <a:xfrm>
            <a:off x="7111963" y="3521357"/>
            <a:ext cx="4652408"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年一孩出生人数</a:t>
            </a:r>
            <a:r>
              <a:rPr lang="en-US" altLang="zh-CN" dirty="0">
                <a:solidFill>
                  <a:srgbClr val="222222"/>
                </a:solidFill>
                <a:latin typeface="微软雅黑" panose="020B0503020204020204" pitchFamily="34" charset="-122"/>
                <a:ea typeface="微软雅黑" panose="020B0503020204020204" pitchFamily="34" charset="-122"/>
              </a:rPr>
              <a:t>724</a:t>
            </a:r>
            <a:r>
              <a:rPr lang="zh-CN" altLang="en-US" dirty="0">
                <a:solidFill>
                  <a:srgbClr val="222222"/>
                </a:solidFill>
                <a:latin typeface="微软雅黑" panose="020B0503020204020204" pitchFamily="34" charset="-122"/>
                <a:ea typeface="微软雅黑" panose="020B0503020204020204" pitchFamily="34" charset="-122"/>
              </a:rPr>
              <a:t>万，比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249</a:t>
            </a:r>
            <a:r>
              <a:rPr lang="zh-CN" altLang="en-US" dirty="0">
                <a:solidFill>
                  <a:srgbClr val="222222"/>
                </a:solidFill>
                <a:latin typeface="微软雅黑" panose="020B0503020204020204" pitchFamily="34" charset="-122"/>
                <a:ea typeface="微软雅黑" panose="020B0503020204020204" pitchFamily="34" charset="-122"/>
              </a:rPr>
              <a:t>万</a:t>
            </a:r>
          </a:p>
        </p:txBody>
      </p:sp>
      <p:sp>
        <p:nvSpPr>
          <p:cNvPr id="8" name="矩形 7"/>
          <p:cNvSpPr/>
          <p:nvPr/>
        </p:nvSpPr>
        <p:spPr>
          <a:xfrm>
            <a:off x="7111962" y="1798717"/>
            <a:ext cx="4993604" cy="646331"/>
          </a:xfrm>
          <a:prstGeom prst="rect">
            <a:avLst/>
          </a:prstGeom>
        </p:spPr>
        <p:txBody>
          <a:bodyPr wrap="square">
            <a:spAutoFit/>
          </a:bodyPr>
          <a:lstStyle/>
          <a:p>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年和</a:t>
            </a:r>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年，我国出生人口分别为</a:t>
            </a:r>
            <a:r>
              <a:rPr lang="en-US" altLang="zh-CN" dirty="0">
                <a:solidFill>
                  <a:srgbClr val="222222"/>
                </a:solidFill>
                <a:latin typeface="微软雅黑" panose="020B0503020204020204" pitchFamily="34" charset="-122"/>
                <a:ea typeface="微软雅黑" panose="020B0503020204020204" pitchFamily="34" charset="-122"/>
              </a:rPr>
              <a:t>1786</a:t>
            </a:r>
            <a:r>
              <a:rPr lang="zh-CN" altLang="en-US" dirty="0">
                <a:solidFill>
                  <a:srgbClr val="222222"/>
                </a:solidFill>
                <a:latin typeface="微软雅黑" panose="020B0503020204020204" pitchFamily="34" charset="-122"/>
                <a:ea typeface="微软雅黑" panose="020B0503020204020204" pitchFamily="34" charset="-122"/>
              </a:rPr>
              <a:t>万人和</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a:t>
            </a:r>
            <a:r>
              <a:rPr lang="zh-CN" altLang="en-US" dirty="0" smtClean="0">
                <a:solidFill>
                  <a:srgbClr val="222222"/>
                </a:solidFill>
                <a:latin typeface="微软雅黑" panose="020B0503020204020204" pitchFamily="34" charset="-122"/>
                <a:ea typeface="微软雅黑" panose="020B0503020204020204" pitchFamily="34" charset="-122"/>
              </a:rPr>
              <a:t>人，</a:t>
            </a:r>
            <a:r>
              <a:rPr lang="en-US" altLang="zh-CN" dirty="0">
                <a:solidFill>
                  <a:srgbClr val="222222"/>
                </a:solidFill>
                <a:latin typeface="微软雅黑" panose="020B0503020204020204" pitchFamily="34" charset="-122"/>
                <a:ea typeface="微软雅黑" panose="020B0503020204020204" pitchFamily="34" charset="-122"/>
              </a:rPr>
              <a:t> 2017</a:t>
            </a:r>
            <a:r>
              <a:rPr lang="zh-CN" altLang="en-US" dirty="0" smtClean="0">
                <a:solidFill>
                  <a:srgbClr val="222222"/>
                </a:solidFill>
                <a:latin typeface="微软雅黑" panose="020B0503020204020204" pitchFamily="34" charset="-122"/>
                <a:ea typeface="微软雅黑" panose="020B0503020204020204" pitchFamily="34" charset="-122"/>
              </a:rPr>
              <a:t>年比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p>
        </p:txBody>
      </p:sp>
    </p:spTree>
    <p:extLst>
      <p:ext uri="{BB962C8B-B14F-4D97-AF65-F5344CB8AC3E}">
        <p14:creationId xmlns:p14="http://schemas.microsoft.com/office/powerpoint/2010/main" val="4051727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2" name="矩形 1"/>
          <p:cNvSpPr/>
          <p:nvPr/>
        </p:nvSpPr>
        <p:spPr>
          <a:xfrm>
            <a:off x="2113382" y="1947796"/>
            <a:ext cx="5262979" cy="369332"/>
          </a:xfrm>
          <a:prstGeom prst="rect">
            <a:avLst/>
          </a:prstGeom>
        </p:spPr>
        <p:txBody>
          <a:bodyPr wrap="none">
            <a:spAutoFit/>
          </a:bodyPr>
          <a:lstStyle/>
          <a:p>
            <a:r>
              <a:rPr lang="zh-CN" altLang="en-US" dirty="0">
                <a:solidFill>
                  <a:srgbClr val="000000"/>
                </a:solidFill>
                <a:latin typeface="PingFangSC-Regular"/>
              </a:rPr>
              <a:t>经济和时间成本是决定是否生二孩的主要制约因素</a:t>
            </a:r>
            <a:endParaRPr lang="zh-CN" altLang="en-US" dirty="0"/>
          </a:p>
        </p:txBody>
      </p:sp>
      <p:sp>
        <p:nvSpPr>
          <p:cNvPr id="5" name="矩形 4"/>
          <p:cNvSpPr/>
          <p:nvPr/>
        </p:nvSpPr>
        <p:spPr>
          <a:xfrm>
            <a:off x="2113382" y="2478038"/>
            <a:ext cx="7713006" cy="369332"/>
          </a:xfrm>
          <a:prstGeom prst="rect">
            <a:avLst/>
          </a:prstGeom>
        </p:spPr>
        <p:txBody>
          <a:bodyPr wrap="square">
            <a:spAutoFit/>
          </a:bodyPr>
          <a:lstStyle/>
          <a:p>
            <a:r>
              <a:rPr lang="zh-CN" altLang="en-US" dirty="0">
                <a:solidFill>
                  <a:srgbClr val="000000"/>
                </a:solidFill>
                <a:latin typeface="PingFangSC-Regular"/>
              </a:rPr>
              <a:t>没有足够精力和资金，怕孩子没人照看、无法接受更好的教育，等等。</a:t>
            </a:r>
            <a:endParaRPr lang="zh-CN" altLang="en-US" dirty="0"/>
          </a:p>
        </p:txBody>
      </p:sp>
    </p:spTree>
    <p:extLst>
      <p:ext uri="{BB962C8B-B14F-4D97-AF65-F5344CB8AC3E}">
        <p14:creationId xmlns:p14="http://schemas.microsoft.com/office/powerpoint/2010/main" val="4098432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855340"/>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681064"/>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4322508"/>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862322"/>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endParaRPr lang="en-US" altLang="zh-CN" b="0" i="0" dirty="0" smtClean="0">
              <a:solidFill>
                <a:srgbClr val="333333"/>
              </a:solidFill>
              <a:effectLst/>
              <a:latin typeface="-apple-system-font"/>
            </a:endParaRPr>
          </a:p>
          <a:p>
            <a:pPr algn="just"/>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860827"/>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970318"/>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对</a:t>
            </a:r>
            <a:r>
              <a:rPr lang="zh-CN" altLang="en-US" b="1" dirty="0">
                <a:solidFill>
                  <a:srgbClr val="333333"/>
                </a:solidFill>
                <a:latin typeface="-apple-system-font"/>
              </a:rPr>
              <a:t>已婚女性来说，你生育的可能性日益增大，企业将有可能在将近一年多的时间内支付工资给女员工，却没有一个能正常工作的员工</a:t>
            </a:r>
            <a:r>
              <a:rPr lang="zh-CN" altLang="en-US" b="1" dirty="0" smtClean="0">
                <a:solidFill>
                  <a:srgbClr val="333333"/>
                </a:solidFill>
                <a:latin typeface="-apple-system-font"/>
              </a:rPr>
              <a:t>；</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对于</a:t>
            </a:r>
            <a:r>
              <a:rPr lang="zh-CN" altLang="en-US" b="1" dirty="0">
                <a:solidFill>
                  <a:srgbClr val="333333"/>
                </a:solidFill>
                <a:latin typeface="-apple-system-font"/>
              </a:rPr>
              <a:t>已经有了一孩的女性来说，那更是成为随时二孩的“定时炸弹”</a:t>
            </a:r>
            <a:r>
              <a:rPr lang="en-US" altLang="zh-CN" b="1" dirty="0" smtClean="0">
                <a:solidFill>
                  <a:srgbClr val="333333"/>
                </a:solidFill>
                <a:latin typeface="-apple-system-font"/>
              </a:rPr>
              <a:t>……</a:t>
            </a:r>
          </a:p>
          <a:p>
            <a:pPr algn="just"/>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3970318"/>
          </a:xfrm>
          <a:prstGeom prst="rect">
            <a:avLst/>
          </a:prstGeom>
        </p:spPr>
        <p:txBody>
          <a:bodyPr wrap="square">
            <a:spAutoFit/>
          </a:bodyPr>
          <a:lstStyle/>
          <a:p>
            <a:pPr algn="just"/>
            <a:r>
              <a:rPr lang="zh-CN" altLang="en-US" dirty="0" smtClean="0">
                <a:solidFill>
                  <a:srgbClr val="303030"/>
                </a:solidFill>
                <a:latin typeface="Arial" panose="020B0604020202020204" pitchFamily="34" charset="0"/>
              </a:rPr>
              <a:t>前程</a:t>
            </a:r>
            <a:r>
              <a:rPr lang="zh-CN" altLang="en-US" dirty="0">
                <a:solidFill>
                  <a:srgbClr val="303030"/>
                </a:solidFill>
                <a:latin typeface="Arial" panose="020B0604020202020204" pitchFamily="34" charset="0"/>
              </a:rPr>
              <a:t>无</a:t>
            </a:r>
            <a:r>
              <a:rPr lang="zh-CN" altLang="en-US" dirty="0" smtClean="0">
                <a:solidFill>
                  <a:srgbClr val="303030"/>
                </a:solidFill>
                <a:latin typeface="Arial" panose="020B0604020202020204" pitchFamily="34" charset="0"/>
              </a:rPr>
              <a:t>忧</a:t>
            </a:r>
            <a:endParaRPr lang="en-US" altLang="zh-CN" dirty="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二胎</a:t>
            </a:r>
            <a:r>
              <a:rPr lang="zh-CN" altLang="en-US" dirty="0">
                <a:solidFill>
                  <a:srgbClr val="303030"/>
                </a:solidFill>
                <a:latin typeface="Arial" panose="020B0604020202020204" pitchFamily="34" charset="0"/>
              </a:rPr>
              <a:t>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a:t>
            </a:r>
            <a:r>
              <a:rPr lang="zh-CN" altLang="en-US" dirty="0" smtClean="0">
                <a:solidFill>
                  <a:srgbClr val="303030"/>
                </a:solidFill>
                <a:latin typeface="Arial" panose="020B0604020202020204" pitchFamily="34" charset="0"/>
              </a:rPr>
              <a:t>妇联</a:t>
            </a:r>
            <a:endParaRPr lang="en-US" altLang="zh-CN"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智</a:t>
            </a:r>
            <a:r>
              <a:rPr lang="zh-CN" altLang="en-US" dirty="0">
                <a:solidFill>
                  <a:srgbClr val="303030"/>
                </a:solidFill>
                <a:latin typeface="Arial" panose="020B0604020202020204" pitchFamily="34" charset="0"/>
              </a:rPr>
              <a:t>联招聘</a:t>
            </a:r>
            <a:r>
              <a:rPr lang="zh-CN" altLang="en-US" dirty="0" smtClean="0">
                <a:solidFill>
                  <a:srgbClr val="303030"/>
                </a:solidFill>
                <a:latin typeface="Arial" panose="020B0604020202020204" pitchFamily="34" charset="0"/>
              </a:rPr>
              <a:t>网</a:t>
            </a:r>
            <a:endParaRPr lang="en-US" altLang="zh-CN"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三成</a:t>
            </a:r>
            <a:r>
              <a:rPr lang="zh-CN" altLang="en-US" dirty="0">
                <a:solidFill>
                  <a:srgbClr val="303030"/>
                </a:solidFill>
                <a:latin typeface="Arial" panose="020B0604020202020204" pitchFamily="34" charset="0"/>
              </a:rPr>
              <a:t>被访女性称，在生育之后她们的薪资下降</a:t>
            </a:r>
            <a:r>
              <a:rPr lang="zh-CN" altLang="en-US" dirty="0" smtClean="0">
                <a:solidFill>
                  <a:srgbClr val="303030"/>
                </a:solidFill>
                <a:latin typeface="Arial" panose="020B0604020202020204" pitchFamily="34" charset="0"/>
              </a:rPr>
              <a:t>。这就是我国女性所面临的一个现况。</a:t>
            </a:r>
          </a:p>
          <a:p>
            <a:pPr algn="just"/>
            <a:endParaRPr lang="zh-CN" altLang="en-US" dirty="0" smtClean="0">
              <a:solidFill>
                <a:srgbClr val="303030"/>
              </a:solidFill>
              <a:latin typeface="Arial" panose="020B0604020202020204" pitchFamily="34" charset="0"/>
            </a:endParaRPr>
          </a:p>
          <a:p>
            <a:pPr algn="just"/>
            <a:r>
              <a:rPr lang="zh-CN" altLang="en-US" dirty="0" smtClean="0">
                <a:solidFill>
                  <a:srgbClr val="303030"/>
                </a:solidFill>
                <a:latin typeface="Arial" panose="020B0604020202020204" pitchFamily="34" charset="0"/>
              </a:rPr>
              <a:t>这些</a:t>
            </a:r>
            <a:r>
              <a:rPr lang="zh-CN" altLang="en-US" dirty="0">
                <a:solidFill>
                  <a:srgbClr val="303030"/>
                </a:solidFill>
                <a:latin typeface="Arial" panose="020B0604020202020204" pitchFamily="34" charset="0"/>
              </a:rPr>
              <a:t>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836" y="379124"/>
            <a:ext cx="6433425" cy="6078826"/>
          </a:xfrm>
          <a:prstGeom prst="rect">
            <a:avLst/>
          </a:prstGeom>
        </p:spPr>
      </p:pic>
    </p:spTree>
    <p:extLst>
      <p:ext uri="{BB962C8B-B14F-4D97-AF65-F5344CB8AC3E}">
        <p14:creationId xmlns:p14="http://schemas.microsoft.com/office/powerpoint/2010/main" val="710830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218095" cy="400110"/>
          </a:xfrm>
          <a:prstGeom prst="rect">
            <a:avLst/>
          </a:prstGeom>
        </p:spPr>
        <p:txBody>
          <a:bodyPr wrap="none">
            <a:spAutoFit/>
          </a:bodyPr>
          <a:lstStyle/>
          <a:p>
            <a:r>
              <a:rPr lang="zh-CN" altLang="en-US" sz="2000" b="1" dirty="0">
                <a:solidFill>
                  <a:srgbClr val="333333"/>
                </a:solidFill>
                <a:latin typeface="-apple-system-font"/>
              </a:rPr>
              <a:t>打出来、堕</a:t>
            </a:r>
            <a:r>
              <a:rPr lang="zh-CN" altLang="en-US" sz="2000" b="1" dirty="0" smtClean="0">
                <a:solidFill>
                  <a:srgbClr val="333333"/>
                </a:solidFill>
                <a:latin typeface="-apple-system-font"/>
              </a:rPr>
              <a:t>出来、流出来，</a:t>
            </a:r>
            <a:r>
              <a:rPr lang="zh-CN" altLang="en-US" sz="2000" b="1" dirty="0">
                <a:solidFill>
                  <a:srgbClr val="333333"/>
                </a:solidFill>
                <a:latin typeface="-apple-system-font"/>
              </a:rPr>
              <a:t>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232011"/>
            <a:ext cx="9144000" cy="1080661"/>
          </a:xfrm>
        </p:spPr>
        <p:txBody>
          <a:bodyPr/>
          <a:lstStyle/>
          <a:p>
            <a:r>
              <a:rPr lang="zh-CN" altLang="en-US" dirty="0" smtClean="0"/>
              <a:t>鼓励生育</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71980"/>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8" y="91064"/>
            <a:ext cx="4695352" cy="313293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7779225" y="91064"/>
            <a:ext cx="4117051" cy="5598005"/>
          </a:xfrm>
          <a:prstGeom prst="rect">
            <a:avLst/>
          </a:prstGeom>
        </p:spPr>
      </p:pic>
      <p:pic>
        <p:nvPicPr>
          <p:cNvPr id="4" name="图片 3"/>
          <p:cNvPicPr>
            <a:picLocks noChangeAspect="1"/>
          </p:cNvPicPr>
          <p:nvPr/>
        </p:nvPicPr>
        <p:blipFill>
          <a:blip r:embed="rId4"/>
          <a:stretch>
            <a:fillRect/>
          </a:stretch>
        </p:blipFill>
        <p:spPr>
          <a:xfrm>
            <a:off x="2465163" y="3404092"/>
            <a:ext cx="4733333" cy="3180952"/>
          </a:xfrm>
          <a:prstGeom prst="rect">
            <a:avLst/>
          </a:prstGeom>
        </p:spPr>
      </p:pic>
    </p:spTree>
    <p:extLst>
      <p:ext uri="{BB962C8B-B14F-4D97-AF65-F5344CB8AC3E}">
        <p14:creationId xmlns:p14="http://schemas.microsoft.com/office/powerpoint/2010/main" val="2683432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en-US" altLang="zh-CN" dirty="0"/>
              <a:t>《</a:t>
            </a:r>
            <a:r>
              <a:rPr lang="en-US" altLang="zh-CN" dirty="0" err="1" smtClean="0"/>
              <a:t>生娃是家事也是国事</a:t>
            </a:r>
            <a:r>
              <a:rPr lang="en-US" altLang="zh-CN" dirty="0" smtClean="0"/>
              <a:t>》</a:t>
            </a:r>
            <a:endParaRPr lang="zh-CN" altLang="en-US" dirty="0"/>
          </a:p>
        </p:txBody>
      </p:sp>
    </p:spTree>
    <p:extLst>
      <p:ext uri="{BB962C8B-B14F-4D97-AF65-F5344CB8AC3E}">
        <p14:creationId xmlns:p14="http://schemas.microsoft.com/office/powerpoint/2010/main" val="4086774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928" y="992451"/>
            <a:ext cx="11012666" cy="461665"/>
          </a:xfrm>
          <a:prstGeom prst="rect">
            <a:avLst/>
          </a:prstGeom>
        </p:spPr>
        <p:txBody>
          <a:bodyPr wrap="square">
            <a:spAutoFit/>
          </a:bodyPr>
          <a:lstStyle/>
          <a:p>
            <a:r>
              <a:rPr lang="zh-CN" altLang="en-US" sz="2400" dirty="0" smtClean="0"/>
              <a:t>世代更替：</a:t>
            </a:r>
            <a:r>
              <a:rPr lang="zh-CN" altLang="en-US" sz="2400" dirty="0"/>
              <a:t>父母这代人的人口数量是多少，到了子女那一代仍然维持相同</a:t>
            </a:r>
            <a:r>
              <a:rPr lang="zh-CN" altLang="en-US" sz="2400" dirty="0" smtClean="0"/>
              <a:t>水平。</a:t>
            </a:r>
            <a:endParaRPr lang="zh-CN" altLang="en-US" sz="2400" dirty="0"/>
          </a:p>
        </p:txBody>
      </p:sp>
      <p:sp>
        <p:nvSpPr>
          <p:cNvPr id="5" name="矩形 4"/>
          <p:cNvSpPr/>
          <p:nvPr/>
        </p:nvSpPr>
        <p:spPr>
          <a:xfrm>
            <a:off x="608928" y="1595228"/>
            <a:ext cx="11012666" cy="1569660"/>
          </a:xfrm>
          <a:prstGeom prst="rect">
            <a:avLst/>
          </a:prstGeom>
        </p:spPr>
        <p:txBody>
          <a:bodyPr wrap="square">
            <a:spAutoFit/>
          </a:bodyPr>
          <a:lstStyle/>
          <a:p>
            <a:r>
              <a:rPr lang="zh-CN" altLang="en-US" sz="2400" dirty="0"/>
              <a:t>总和</a:t>
            </a:r>
            <a:r>
              <a:rPr lang="zh-CN" altLang="en-US" sz="2400" dirty="0" smtClean="0"/>
              <a:t>生育率：</a:t>
            </a:r>
            <a:r>
              <a:rPr lang="zh-CN" altLang="en-US" sz="2400" dirty="0"/>
              <a:t>一国或地区妇女育龄期间，每个妇女平均生育的子女数量。国际上一般认为，总和生育率达</a:t>
            </a:r>
            <a:r>
              <a:rPr lang="en-US" altLang="zh-CN" sz="2400" dirty="0"/>
              <a:t>2.1</a:t>
            </a:r>
            <a:r>
              <a:rPr lang="zh-CN" altLang="en-US" sz="2400" dirty="0"/>
              <a:t>，是一国实现和维持代际更替的基本条件。总和生育率低于</a:t>
            </a:r>
            <a:r>
              <a:rPr lang="en-US" altLang="zh-CN" sz="2400" dirty="0"/>
              <a:t>1.5</a:t>
            </a:r>
            <a:r>
              <a:rPr lang="zh-CN" altLang="en-US" sz="2400" dirty="0"/>
              <a:t>被称为“低生育率陷阱”，低于</a:t>
            </a:r>
            <a:r>
              <a:rPr lang="en-US" altLang="zh-CN" sz="2400" dirty="0"/>
              <a:t>1.3</a:t>
            </a:r>
            <a:r>
              <a:rPr lang="zh-CN" altLang="en-US" sz="2400" dirty="0"/>
              <a:t>为“极低生育率”，对人口更替和未来发展不利。</a:t>
            </a:r>
          </a:p>
        </p:txBody>
      </p:sp>
    </p:spTree>
    <p:extLst>
      <p:ext uri="{BB962C8B-B14F-4D97-AF65-F5344CB8AC3E}">
        <p14:creationId xmlns:p14="http://schemas.microsoft.com/office/powerpoint/2010/main" val="1978994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Tree>
    <p:extLst>
      <p:ext uri="{BB962C8B-B14F-4D97-AF65-F5344CB8AC3E}">
        <p14:creationId xmlns:p14="http://schemas.microsoft.com/office/powerpoint/2010/main" val="99884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smtClean="0"/>
              <a:t>《</a:t>
            </a:r>
            <a:r>
              <a:rPr lang="zh-CN" altLang="en-US" dirty="0" smtClean="0"/>
              <a:t>未来年表</a:t>
            </a:r>
            <a:r>
              <a:rPr lang="en-US" altLang="zh-CN" dirty="0" smtClean="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Tree>
    <p:extLst>
      <p:ext uri="{BB962C8B-B14F-4D97-AF65-F5344CB8AC3E}">
        <p14:creationId xmlns:p14="http://schemas.microsoft.com/office/powerpoint/2010/main" val="3439934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1194</Words>
  <Application>Microsoft Office PowerPoint</Application>
  <PresentationFormat>宽屏</PresentationFormat>
  <Paragraphs>74</Paragraphs>
  <Slides>23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-apple-system</vt:lpstr>
      <vt:lpstr>-apple-system-font</vt:lpstr>
      <vt:lpstr>PingFangSC-Regular</vt:lpstr>
      <vt:lpstr>宋体</vt:lpstr>
      <vt:lpstr>微软雅黑</vt:lpstr>
      <vt:lpstr>Arial</vt:lpstr>
      <vt:lpstr>Calibri</vt:lpstr>
      <vt:lpstr>Calibri Light</vt:lpstr>
      <vt:lpstr>Helvetica</vt:lpstr>
      <vt:lpstr>Office 主题</vt:lpstr>
      <vt:lpstr>生娃是国家大事</vt:lpstr>
      <vt:lpstr>计划生育</vt:lpstr>
      <vt:lpstr>PowerPoint 演示文稿</vt:lpstr>
      <vt:lpstr>鼓励生育</vt:lpstr>
      <vt:lpstr>PowerPoint 演示文稿</vt:lpstr>
      <vt:lpstr>《生娃是家事也是国事》</vt:lpstr>
      <vt:lpstr>PowerPoint 演示文稿</vt:lpstr>
      <vt:lpstr>日本人口老龄化的预言</vt:lpstr>
      <vt:lpstr>《未来年表》</vt:lpstr>
      <vt:lpstr>PowerPoint 演示文稿</vt:lpstr>
      <vt:lpstr>这是日本才会有的问题吗</vt:lpstr>
      <vt:lpstr>PowerPoint 演示文稿</vt:lpstr>
      <vt:lpstr>对于放开二胎的态度</vt:lpstr>
      <vt:lpstr>PowerPoint 演示文稿</vt:lpstr>
      <vt:lpstr>PowerPoint 演示文稿</vt:lpstr>
      <vt:lpstr>实际情况并不理想</vt:lpstr>
      <vt:lpstr>为什么不愿意生</vt:lpstr>
      <vt:lpstr>《人口问题的危机》</vt:lpstr>
      <vt:lpstr>《人口问题的危机》</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Windows 用户</cp:lastModifiedBy>
  <cp:revision>248</cp:revision>
  <dcterms:created xsi:type="dcterms:W3CDTF">2018-10-08T11:58:52Z</dcterms:created>
  <dcterms:modified xsi:type="dcterms:W3CDTF">2018-10-10T14:49:59Z</dcterms:modified>
</cp:coreProperties>
</file>