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3" r:id="rId3"/>
    <p:sldId id="257" r:id="rId4"/>
    <p:sldId id="261" r:id="rId5"/>
    <p:sldId id="262" r:id="rId6"/>
    <p:sldId id="258" r:id="rId7"/>
    <p:sldId id="259" r:id="rId8"/>
    <p:sldId id="289" r:id="rId9"/>
    <p:sldId id="263" r:id="rId10"/>
    <p:sldId id="260" r:id="rId11"/>
    <p:sldId id="264" r:id="rId12"/>
    <p:sldId id="286" r:id="rId13"/>
    <p:sldId id="287" r:id="rId14"/>
    <p:sldId id="284" r:id="rId15"/>
    <p:sldId id="291" r:id="rId16"/>
    <p:sldId id="290" r:id="rId17"/>
    <p:sldId id="297" r:id="rId18"/>
    <p:sldId id="296" r:id="rId19"/>
    <p:sldId id="298" r:id="rId20"/>
    <p:sldId id="299" r:id="rId21"/>
    <p:sldId id="294" r:id="rId22"/>
    <p:sldId id="288" r:id="rId23"/>
    <p:sldId id="295" r:id="rId24"/>
    <p:sldId id="300" r:id="rId25"/>
    <p:sldId id="265" r:id="rId26"/>
    <p:sldId id="267" r:id="rId27"/>
    <p:sldId id="266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CB9"/>
    <a:srgbClr val="FFCA82"/>
    <a:srgbClr val="763E23"/>
    <a:srgbClr val="9F6A3B"/>
    <a:srgbClr val="703116"/>
    <a:srgbClr val="733E25"/>
    <a:srgbClr val="946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6FF9-21DC-4DBD-AB41-3DA480A5C04A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0E07-DACA-4233-A001-183532837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2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D1B7-57BE-44EC-8D54-EF57C536A43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6327" y="432430"/>
            <a:ext cx="7571631" cy="398984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839066" y="3242607"/>
            <a:ext cx="568736" cy="560664"/>
            <a:chOff x="5839066" y="3242607"/>
            <a:chExt cx="568736" cy="560664"/>
          </a:xfrm>
        </p:grpSpPr>
        <p:sp>
          <p:nvSpPr>
            <p:cNvPr id="8" name="椭圆 7"/>
            <p:cNvSpPr/>
            <p:nvPr/>
          </p:nvSpPr>
          <p:spPr>
            <a:xfrm>
              <a:off x="583906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64063" y="32613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20641" y="3242607"/>
            <a:ext cx="560664" cy="560664"/>
            <a:chOff x="6620641" y="3242607"/>
            <a:chExt cx="560664" cy="560664"/>
          </a:xfrm>
        </p:grpSpPr>
        <p:sp>
          <p:nvSpPr>
            <p:cNvPr id="9" name="椭圆 8"/>
            <p:cNvSpPr/>
            <p:nvPr/>
          </p:nvSpPr>
          <p:spPr>
            <a:xfrm>
              <a:off x="662064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20641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402216" y="3242607"/>
            <a:ext cx="568736" cy="560664"/>
            <a:chOff x="7402216" y="3242607"/>
            <a:chExt cx="568736" cy="560664"/>
          </a:xfrm>
        </p:grpSpPr>
        <p:sp>
          <p:nvSpPr>
            <p:cNvPr id="10" name="椭圆 9"/>
            <p:cNvSpPr/>
            <p:nvPr/>
          </p:nvSpPr>
          <p:spPr>
            <a:xfrm>
              <a:off x="740221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427213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绸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83791" y="3242607"/>
            <a:ext cx="560664" cy="560664"/>
            <a:chOff x="8183791" y="3242607"/>
            <a:chExt cx="560664" cy="560664"/>
          </a:xfrm>
        </p:grpSpPr>
        <p:sp>
          <p:nvSpPr>
            <p:cNvPr id="11" name="椭圆 10"/>
            <p:cNvSpPr/>
            <p:nvPr/>
          </p:nvSpPr>
          <p:spPr>
            <a:xfrm>
              <a:off x="818379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00716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957294" y="3242607"/>
            <a:ext cx="560664" cy="560664"/>
            <a:chOff x="8957294" y="3242607"/>
            <a:chExt cx="560664" cy="560664"/>
          </a:xfrm>
        </p:grpSpPr>
        <p:sp>
          <p:nvSpPr>
            <p:cNvPr id="12" name="椭圆 11"/>
            <p:cNvSpPr/>
            <p:nvPr/>
          </p:nvSpPr>
          <p:spPr>
            <a:xfrm>
              <a:off x="8957294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974219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7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89985" y="672545"/>
            <a:ext cx="2123180" cy="1830328"/>
            <a:chOff x="2958235" y="1538077"/>
            <a:chExt cx="2411896" cy="2079221"/>
          </a:xfrm>
        </p:grpSpPr>
        <p:sp>
          <p:nvSpPr>
            <p:cNvPr id="5" name="Hexágono 6"/>
            <p:cNvSpPr/>
            <p:nvPr/>
          </p:nvSpPr>
          <p:spPr>
            <a:xfrm>
              <a:off x="2958235" y="1538077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1DCB9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9541" y="2073312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和平合作</a:t>
              </a:r>
              <a:endParaRPr lang="en-US" altLang="zh-CN" sz="28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51165" y="3016807"/>
            <a:ext cx="2123180" cy="1830328"/>
            <a:chOff x="7119415" y="3882339"/>
            <a:chExt cx="2411896" cy="2079221"/>
          </a:xfrm>
        </p:grpSpPr>
        <p:sp>
          <p:nvSpPr>
            <p:cNvPr id="8" name="Hexágono 5"/>
            <p:cNvSpPr/>
            <p:nvPr/>
          </p:nvSpPr>
          <p:spPr>
            <a:xfrm>
              <a:off x="7119415" y="3882339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F1DCB9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33429" y="4487413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互利共赢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51165" y="672545"/>
            <a:ext cx="2123180" cy="1830328"/>
            <a:chOff x="7119415" y="1538077"/>
            <a:chExt cx="2411896" cy="2079221"/>
          </a:xfrm>
        </p:grpSpPr>
        <p:sp>
          <p:nvSpPr>
            <p:cNvPr id="11" name="Hexágono 4"/>
            <p:cNvSpPr/>
            <p:nvPr/>
          </p:nvSpPr>
          <p:spPr>
            <a:xfrm>
              <a:off x="7119415" y="1538077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9F6A3B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33429" y="2049778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开放包容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89985" y="3016807"/>
            <a:ext cx="2123180" cy="1830328"/>
            <a:chOff x="2958235" y="3882339"/>
            <a:chExt cx="2411896" cy="2079221"/>
          </a:xfrm>
        </p:grpSpPr>
        <p:sp>
          <p:nvSpPr>
            <p:cNvPr id="14" name="Hexágono 7"/>
            <p:cNvSpPr/>
            <p:nvPr/>
          </p:nvSpPr>
          <p:spPr>
            <a:xfrm>
              <a:off x="2958235" y="3882339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9F6A3B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23868" y="4472760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互学互鉴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70575" y="1844676"/>
            <a:ext cx="2123180" cy="1830328"/>
            <a:chOff x="5070575" y="1844676"/>
            <a:chExt cx="2123180" cy="1830328"/>
          </a:xfrm>
        </p:grpSpPr>
        <p:sp>
          <p:nvSpPr>
            <p:cNvPr id="17" name="Hexágono 3"/>
            <p:cNvSpPr/>
            <p:nvPr/>
          </p:nvSpPr>
          <p:spPr>
            <a:xfrm>
              <a:off x="5070575" y="1844676"/>
              <a:ext cx="2123180" cy="1830328"/>
            </a:xfrm>
            <a:prstGeom prst="hexagon">
              <a:avLst/>
            </a:prstGeom>
            <a:noFill/>
            <a:ln w="57150"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49822" y="2067342"/>
              <a:ext cx="176468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9F6A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这是人类文明的宝贵遗产</a:t>
              </a:r>
              <a:endPara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3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488" y="1095025"/>
            <a:ext cx="4943060" cy="8265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凿空之旅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94o3dSag_xI4khGkpoWK1HF6hhy/baike/c0%3Dbaike80%2C5%2C5%2C80%2C26/sign=25d4a0fcd539b60059c307e588395e4f/d000baa1cd11728b770a2f3dc8fcc3cec3fd2c8d.jpg">
            <a:extLst>
              <a:ext uri="{FF2B5EF4-FFF2-40B4-BE49-F238E27FC236}">
                <a16:creationId xmlns:a16="http://schemas.microsoft.com/office/drawing/2014/main" id="{97E60E32-19E7-4590-942A-B22070BA1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69" y="555252"/>
            <a:ext cx="10060263" cy="428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>
            <a:extLst>
              <a:ext uri="{FF2B5EF4-FFF2-40B4-BE49-F238E27FC236}">
                <a16:creationId xmlns:a16="http://schemas.microsoft.com/office/drawing/2014/main" id="{AFF874F5-AFFE-4EFF-9EE1-4B13BF7FAE0F}"/>
              </a:ext>
            </a:extLst>
          </p:cNvPr>
          <p:cNvSpPr txBox="1"/>
          <p:nvPr/>
        </p:nvSpPr>
        <p:spPr>
          <a:xfrm>
            <a:off x="311121" y="261958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汉武帝，匈奴，远交近攻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070CD5CA-B21A-4337-A688-8FE3ADF39F61}"/>
              </a:ext>
            </a:extLst>
          </p:cNvPr>
          <p:cNvSpPr txBox="1"/>
          <p:nvPr/>
        </p:nvSpPr>
        <p:spPr>
          <a:xfrm>
            <a:off x="311121" y="640130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大月氏，张骞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27691FAD-C58E-490F-BC99-95987765B285}"/>
              </a:ext>
            </a:extLst>
          </p:cNvPr>
          <p:cNvSpPr txBox="1"/>
          <p:nvPr/>
        </p:nvSpPr>
        <p:spPr>
          <a:xfrm>
            <a:off x="311121" y="1016425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张骞被抓， 软禁十年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28866353-0C17-4999-856B-56EEAC453DC5}"/>
              </a:ext>
            </a:extLst>
          </p:cNvPr>
          <p:cNvSpPr txBox="1"/>
          <p:nvPr/>
        </p:nvSpPr>
        <p:spPr>
          <a:xfrm>
            <a:off x="337625" y="1425583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大月氏畏惧匈奴已前往西亚、东欧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F3B9D9F6-FF66-4B46-B283-4F88121C2295}"/>
              </a:ext>
            </a:extLst>
          </p:cNvPr>
          <p:cNvSpPr txBox="1"/>
          <p:nvPr/>
        </p:nvSpPr>
        <p:spPr>
          <a:xfrm>
            <a:off x="337625" y="1996949"/>
            <a:ext cx="6288462" cy="900271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军事目的落空，却建立了外交联系，让我们看到了西域地区丰富的文化和物产，也积累了大量西域的文化和资料，后人探索西域的重要参考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BA117EFE-323A-4A09-BC24-5CF198063890}"/>
              </a:ext>
            </a:extLst>
          </p:cNvPr>
          <p:cNvSpPr txBox="1"/>
          <p:nvPr/>
        </p:nvSpPr>
        <p:spPr>
          <a:xfrm>
            <a:off x="337625" y="3209697"/>
            <a:ext cx="4869579" cy="438606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博望侯，</a:t>
            </a:r>
            <a:r>
              <a:rPr lang="zh-CN" altLang="en-US" sz="2400" dirty="0"/>
              <a:t> 广瞻博望</a:t>
            </a:r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9EB47AC2-DB78-4C29-88A4-6B35C36BEDBA}"/>
              </a:ext>
            </a:extLst>
          </p:cNvPr>
          <p:cNvSpPr txBox="1"/>
          <p:nvPr/>
        </p:nvSpPr>
        <p:spPr>
          <a:xfrm>
            <a:off x="311121" y="3820802"/>
            <a:ext cx="5453576" cy="62327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丝绸之路的开拓者，第一个正眼看世界的中国人，东方的哥伦布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5FA9FA-3EBC-423F-9388-F9C6DB2B3B82}"/>
              </a:ext>
            </a:extLst>
          </p:cNvPr>
          <p:cNvSpPr/>
          <p:nvPr/>
        </p:nvSpPr>
        <p:spPr>
          <a:xfrm>
            <a:off x="5764697" y="270798"/>
            <a:ext cx="2920992" cy="36933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公元前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140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多年的中国汉代</a:t>
            </a:r>
            <a:endParaRPr 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3C981-FA0F-405B-9989-5232E9FB7A12}"/>
              </a:ext>
            </a:extLst>
          </p:cNvPr>
          <p:cNvSpPr/>
          <p:nvPr/>
        </p:nvSpPr>
        <p:spPr>
          <a:xfrm>
            <a:off x="5473147" y="813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一支从长安出发的和平使团，开始打通东方通往西方的道路，完成了“凿空之旅”，这就是著名的张骞出使西域。</a:t>
            </a:r>
          </a:p>
        </p:txBody>
      </p:sp>
    </p:spTree>
    <p:extLst>
      <p:ext uri="{BB962C8B-B14F-4D97-AF65-F5344CB8AC3E}">
        <p14:creationId xmlns:p14="http://schemas.microsoft.com/office/powerpoint/2010/main" val="19343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46525" y="1026205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弃笔从戎与西域都护府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7">
            <a:extLst>
              <a:ext uri="{FF2B5EF4-FFF2-40B4-BE49-F238E27FC236}">
                <a16:creationId xmlns:a16="http://schemas.microsoft.com/office/drawing/2014/main" id="{E73954C8-35DA-4871-81EA-C3698C294B46}"/>
              </a:ext>
            </a:extLst>
          </p:cNvPr>
          <p:cNvSpPr txBox="1"/>
          <p:nvPr/>
        </p:nvSpPr>
        <p:spPr>
          <a:xfrm>
            <a:off x="311121" y="261958"/>
            <a:ext cx="8051001" cy="311626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西汉后期，西域都护府</a:t>
            </a:r>
            <a:endParaRPr lang="en-US" altLang="zh-CN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成龙 天降雄狮  官兵保护丝绸之路和平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班超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父兄 文史学家 书香门第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心怀天下  不满现状  放弃抄书  投身军旅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弃笔从戎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平定西域混乱 “断匈奴右臂”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争取多数，分化瓦解匈奴，重塑中国在西域的威信和影响力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加强联系，促进民族融合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定远侯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 甘英 出使“大秦（罗马帝国）”，更进一步拓宽了中原王朝对于西域的视野</a:t>
            </a:r>
          </a:p>
        </p:txBody>
      </p:sp>
    </p:spTree>
    <p:extLst>
      <p:ext uri="{BB962C8B-B14F-4D97-AF65-F5344CB8AC3E}">
        <p14:creationId xmlns:p14="http://schemas.microsoft.com/office/powerpoint/2010/main" val="3129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4C333C-F94C-4411-B610-FF3D51F92F1F}"/>
              </a:ext>
            </a:extLst>
          </p:cNvPr>
          <p:cNvSpPr/>
          <p:nvPr/>
        </p:nvSpPr>
        <p:spPr>
          <a:xfrm>
            <a:off x="4256695" y="10659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东西方的首次接触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9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2531486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罗 汉  大帝国， 旗鼓相当，各 </a:t>
            </a:r>
            <a:r>
              <a:rPr lang="en-US" altLang="zh-CN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万人口</a:t>
            </a:r>
            <a:endParaRPr lang="en-US" altLang="zh-CN" sz="2000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公元前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西汉  西域都护府， 甘延寿、陈汤，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万人西征匈奴，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单于 奇怪的雇佣军， 阵法奇怪， 古罗马军队， 失踪的罗马第一军团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官方， 东汉，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班超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后汉书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西域传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 166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古罗马大秦王 安敦， 洛阳 汉桓帝， 中西方文化交流的正式开始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6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10659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从唐朝雄风看丝绸之路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0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10659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丝绸之路促进中华民族强大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2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7">
            <a:extLst>
              <a:ext uri="{FF2B5EF4-FFF2-40B4-BE49-F238E27FC236}">
                <a16:creationId xmlns:a16="http://schemas.microsoft.com/office/drawing/2014/main" id="{BBAD42A1-9131-4293-9E9C-F13DFF248249}"/>
              </a:ext>
            </a:extLst>
          </p:cNvPr>
          <p:cNvSpPr txBox="1"/>
          <p:nvPr/>
        </p:nvSpPr>
        <p:spPr>
          <a:xfrm>
            <a:off x="390634" y="414844"/>
            <a:ext cx="10794201" cy="283926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不陌生 很重要  习近平</a:t>
            </a:r>
            <a:endParaRPr lang="en-US" altLang="zh-CN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很热门 很多媒体、各级政府 积极呼吁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很新鲜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一带一路 高峰论坛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高大上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十九大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写入党章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每个人都有熟知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 海上 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 交织在每个中华民族儿女的大国记忆里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为何在此时此刻被寄予了厚望</a:t>
            </a:r>
          </a:p>
        </p:txBody>
      </p:sp>
    </p:spTree>
    <p:extLst>
      <p:ext uri="{BB962C8B-B14F-4D97-AF65-F5344CB8AC3E}">
        <p14:creationId xmlns:p14="http://schemas.microsoft.com/office/powerpoint/2010/main" val="13213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10659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最富有的朝代为何是宋朝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4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684827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陆上和海上丝绸之路同步发展，中国、意大利、摩洛哥的旅行家杜环、马可</a:t>
            </a:r>
            <a:r>
              <a:rPr lang="en-US" altLang="zh-CN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波罗、伊本</a:t>
            </a:r>
            <a:r>
              <a:rPr lang="en-US" altLang="zh-CN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白图泰都在陆上和海上丝绸之路留下了历史印记。</a:t>
            </a:r>
            <a:endParaRPr lang="zh-CN" altLang="en-US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6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46297" y="980980"/>
            <a:ext cx="5600067" cy="876490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海上丝绸之路的杰作</a:t>
            </a:r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郑和下西洋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377051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中国著名航海家郑和七次远洋航海，留下千古佳话。</a:t>
            </a:r>
          </a:p>
        </p:txBody>
      </p:sp>
    </p:spTree>
    <p:extLst>
      <p:ext uri="{BB962C8B-B14F-4D97-AF65-F5344CB8AC3E}">
        <p14:creationId xmlns:p14="http://schemas.microsoft.com/office/powerpoint/2010/main" val="36829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18575" y="1164956"/>
            <a:ext cx="6063895" cy="876490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从一带一路倡议回看海上丝绸之路的兴衰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9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开放包容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60336" y="1333500"/>
            <a:ext cx="2857500" cy="2862263"/>
          </a:xfrm>
          <a:prstGeom prst="ellipse">
            <a:avLst/>
          </a:prstGeom>
          <a:solidFill>
            <a:srgbClr val="9F6A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rot="1575371">
            <a:off x="5246332" y="2491879"/>
            <a:ext cx="2570163" cy="2628900"/>
          </a:xfrm>
          <a:custGeom>
            <a:avLst/>
            <a:gdLst>
              <a:gd name="T0" fmla="*/ 477 w 518"/>
              <a:gd name="T1" fmla="*/ 129 h 529"/>
              <a:gd name="T2" fmla="*/ 471 w 518"/>
              <a:gd name="T3" fmla="*/ 0 h 529"/>
              <a:gd name="T4" fmla="*/ 355 w 518"/>
              <a:gd name="T5" fmla="*/ 29 h 529"/>
              <a:gd name="T6" fmla="*/ 259 w 518"/>
              <a:gd name="T7" fmla="*/ 11 h 529"/>
              <a:gd name="T8" fmla="*/ 0 w 518"/>
              <a:gd name="T9" fmla="*/ 270 h 529"/>
              <a:gd name="T10" fmla="*/ 259 w 518"/>
              <a:gd name="T11" fmla="*/ 529 h 529"/>
              <a:gd name="T12" fmla="*/ 518 w 518"/>
              <a:gd name="T13" fmla="*/ 270 h 529"/>
              <a:gd name="T14" fmla="*/ 477 w 518"/>
              <a:gd name="T15" fmla="*/ 129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8" h="529">
                <a:moveTo>
                  <a:pt x="477" y="129"/>
                </a:moveTo>
                <a:cubicBezTo>
                  <a:pt x="471" y="0"/>
                  <a:pt x="471" y="0"/>
                  <a:pt x="471" y="0"/>
                </a:cubicBezTo>
                <a:cubicBezTo>
                  <a:pt x="355" y="29"/>
                  <a:pt x="355" y="29"/>
                  <a:pt x="355" y="29"/>
                </a:cubicBezTo>
                <a:cubicBezTo>
                  <a:pt x="326" y="17"/>
                  <a:pt x="293" y="11"/>
                  <a:pt x="259" y="11"/>
                </a:cubicBezTo>
                <a:cubicBezTo>
                  <a:pt x="116" y="11"/>
                  <a:pt x="0" y="127"/>
                  <a:pt x="0" y="270"/>
                </a:cubicBezTo>
                <a:cubicBezTo>
                  <a:pt x="0" y="413"/>
                  <a:pt x="116" y="529"/>
                  <a:pt x="259" y="529"/>
                </a:cubicBezTo>
                <a:cubicBezTo>
                  <a:pt x="402" y="529"/>
                  <a:pt x="518" y="413"/>
                  <a:pt x="518" y="270"/>
                </a:cubicBezTo>
                <a:cubicBezTo>
                  <a:pt x="518" y="218"/>
                  <a:pt x="503" y="170"/>
                  <a:pt x="477" y="129"/>
                </a:cubicBezTo>
                <a:close/>
              </a:path>
            </a:pathLst>
          </a:custGeom>
          <a:solidFill>
            <a:srgbClr val="FFCA8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50258" y="3039589"/>
            <a:ext cx="20453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古丝绸之路跨越尼罗河流域、底格里斯河和幼发拉底河流域、印度河和恒河流域、黄河和长江流域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3871355" y="348470"/>
            <a:ext cx="2483609" cy="2575447"/>
          </a:xfrm>
          <a:custGeom>
            <a:avLst/>
            <a:gdLst>
              <a:gd name="T0" fmla="*/ 353 w 398"/>
              <a:gd name="T1" fmla="*/ 325 h 412"/>
              <a:gd name="T2" fmla="*/ 398 w 398"/>
              <a:gd name="T3" fmla="*/ 199 h 412"/>
              <a:gd name="T4" fmla="*/ 199 w 398"/>
              <a:gd name="T5" fmla="*/ 0 h 412"/>
              <a:gd name="T6" fmla="*/ 0 w 398"/>
              <a:gd name="T7" fmla="*/ 199 h 412"/>
              <a:gd name="T8" fmla="*/ 199 w 398"/>
              <a:gd name="T9" fmla="*/ 399 h 412"/>
              <a:gd name="T10" fmla="*/ 257 w 398"/>
              <a:gd name="T11" fmla="*/ 390 h 412"/>
              <a:gd name="T12" fmla="*/ 352 w 398"/>
              <a:gd name="T13" fmla="*/ 412 h 412"/>
              <a:gd name="T14" fmla="*/ 353 w 398"/>
              <a:gd name="T15" fmla="*/ 32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412">
                <a:moveTo>
                  <a:pt x="353" y="325"/>
                </a:moveTo>
                <a:cubicBezTo>
                  <a:pt x="381" y="291"/>
                  <a:pt x="398" y="247"/>
                  <a:pt x="398" y="199"/>
                </a:cubicBezTo>
                <a:cubicBezTo>
                  <a:pt x="398" y="90"/>
                  <a:pt x="309" y="0"/>
                  <a:pt x="199" y="0"/>
                </a:cubicBezTo>
                <a:cubicBezTo>
                  <a:pt x="89" y="0"/>
                  <a:pt x="0" y="90"/>
                  <a:pt x="0" y="199"/>
                </a:cubicBezTo>
                <a:cubicBezTo>
                  <a:pt x="0" y="309"/>
                  <a:pt x="89" y="399"/>
                  <a:pt x="199" y="399"/>
                </a:cubicBezTo>
                <a:cubicBezTo>
                  <a:pt x="219" y="399"/>
                  <a:pt x="238" y="396"/>
                  <a:pt x="257" y="390"/>
                </a:cubicBezTo>
                <a:cubicBezTo>
                  <a:pt x="352" y="412"/>
                  <a:pt x="352" y="412"/>
                  <a:pt x="352" y="412"/>
                </a:cubicBezTo>
                <a:lnTo>
                  <a:pt x="353" y="325"/>
                </a:lnTo>
                <a:close/>
              </a:path>
            </a:pathLst>
          </a:custGeom>
          <a:solidFill>
            <a:srgbClr val="9F6A3B"/>
          </a:solidFill>
          <a:ln w="206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18342" y="1874697"/>
            <a:ext cx="1340167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>
                <a:solidFill>
                  <a:srgbClr val="F1DCB9"/>
                </a:solidFill>
              </a:rPr>
              <a:t>开放包容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4073741" y="712253"/>
            <a:ext cx="203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跨越埃及文明、巴比伦文明、印度文明、中华文明的发祥地，跨越佛教、基督教、伊斯兰教信众的汇集地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3087000" y="2548731"/>
            <a:ext cx="1703334" cy="1684338"/>
            <a:chOff x="3087000" y="2548731"/>
            <a:chExt cx="1703334" cy="1684338"/>
          </a:xfrm>
        </p:grpSpPr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087000" y="2548731"/>
              <a:ext cx="1676400" cy="1684338"/>
            </a:xfrm>
            <a:custGeom>
              <a:avLst/>
              <a:gdLst>
                <a:gd name="T0" fmla="*/ 307 w 338"/>
                <a:gd name="T1" fmla="*/ 72 h 339"/>
                <a:gd name="T2" fmla="*/ 304 w 338"/>
                <a:gd name="T3" fmla="*/ 4 h 339"/>
                <a:gd name="T4" fmla="*/ 246 w 338"/>
                <a:gd name="T5" fmla="*/ 19 h 339"/>
                <a:gd name="T6" fmla="*/ 169 w 338"/>
                <a:gd name="T7" fmla="*/ 0 h 339"/>
                <a:gd name="T8" fmla="*/ 0 w 338"/>
                <a:gd name="T9" fmla="*/ 169 h 339"/>
                <a:gd name="T10" fmla="*/ 169 w 338"/>
                <a:gd name="T11" fmla="*/ 339 h 339"/>
                <a:gd name="T12" fmla="*/ 338 w 338"/>
                <a:gd name="T13" fmla="*/ 169 h 339"/>
                <a:gd name="T14" fmla="*/ 307 w 338"/>
                <a:gd name="T15" fmla="*/ 7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339">
                  <a:moveTo>
                    <a:pt x="307" y="72"/>
                  </a:moveTo>
                  <a:cubicBezTo>
                    <a:pt x="304" y="4"/>
                    <a:pt x="304" y="4"/>
                    <a:pt x="304" y="4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23" y="7"/>
                    <a:pt x="197" y="0"/>
                    <a:pt x="169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3"/>
                    <a:pt x="75" y="339"/>
                    <a:pt x="169" y="339"/>
                  </a:cubicBezTo>
                  <a:cubicBezTo>
                    <a:pt x="262" y="339"/>
                    <a:pt x="338" y="263"/>
                    <a:pt x="338" y="169"/>
                  </a:cubicBezTo>
                  <a:cubicBezTo>
                    <a:pt x="338" y="133"/>
                    <a:pt x="327" y="100"/>
                    <a:pt x="307" y="72"/>
                  </a:cubicBez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246158" y="2871851"/>
              <a:ext cx="15441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跨越不同国度和肤色人民的聚居地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6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互学互鉴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78170" y="1724769"/>
            <a:ext cx="9140825" cy="2476500"/>
            <a:chOff x="1470170" y="2721263"/>
            <a:chExt cx="9140825" cy="2476500"/>
          </a:xfrm>
        </p:grpSpPr>
        <p:sp>
          <p:nvSpPr>
            <p:cNvPr id="25" name="Freeform 655"/>
            <p:cNvSpPr/>
            <p:nvPr/>
          </p:nvSpPr>
          <p:spPr bwMode="auto">
            <a:xfrm>
              <a:off x="1470170" y="2721263"/>
              <a:ext cx="9140825" cy="2476500"/>
            </a:xfrm>
            <a:custGeom>
              <a:avLst/>
              <a:gdLst>
                <a:gd name="T0" fmla="*/ 2880 w 2880"/>
                <a:gd name="T1" fmla="*/ 780 h 780"/>
                <a:gd name="T2" fmla="*/ 374 w 2880"/>
                <a:gd name="T3" fmla="*/ 780 h 780"/>
                <a:gd name="T4" fmla="*/ 154 w 2880"/>
                <a:gd name="T5" fmla="*/ 560 h 780"/>
                <a:gd name="T6" fmla="*/ 374 w 2880"/>
                <a:gd name="T7" fmla="*/ 340 h 780"/>
                <a:gd name="T8" fmla="*/ 2506 w 2880"/>
                <a:gd name="T9" fmla="*/ 340 h 780"/>
                <a:gd name="T10" fmla="*/ 2626 w 2880"/>
                <a:gd name="T11" fmla="*/ 220 h 780"/>
                <a:gd name="T12" fmla="*/ 2506 w 2880"/>
                <a:gd name="T13" fmla="*/ 100 h 780"/>
                <a:gd name="T14" fmla="*/ 0 w 2880"/>
                <a:gd name="T15" fmla="*/ 100 h 780"/>
                <a:gd name="T16" fmla="*/ 0 w 2880"/>
                <a:gd name="T17" fmla="*/ 0 h 780"/>
                <a:gd name="T18" fmla="*/ 2506 w 2880"/>
                <a:gd name="T19" fmla="*/ 0 h 780"/>
                <a:gd name="T20" fmla="*/ 2726 w 2880"/>
                <a:gd name="T21" fmla="*/ 220 h 780"/>
                <a:gd name="T22" fmla="*/ 2506 w 2880"/>
                <a:gd name="T23" fmla="*/ 440 h 780"/>
                <a:gd name="T24" fmla="*/ 374 w 2880"/>
                <a:gd name="T25" fmla="*/ 440 h 780"/>
                <a:gd name="T26" fmla="*/ 254 w 2880"/>
                <a:gd name="T27" fmla="*/ 560 h 780"/>
                <a:gd name="T28" fmla="*/ 374 w 2880"/>
                <a:gd name="T29" fmla="*/ 680 h 780"/>
                <a:gd name="T30" fmla="*/ 2880 w 2880"/>
                <a:gd name="T31" fmla="*/ 680 h 780"/>
                <a:gd name="T32" fmla="*/ 2880 w 2880"/>
                <a:gd name="T3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0" h="780">
                  <a:moveTo>
                    <a:pt x="2880" y="780"/>
                  </a:moveTo>
                  <a:cubicBezTo>
                    <a:pt x="374" y="780"/>
                    <a:pt x="374" y="780"/>
                    <a:pt x="374" y="780"/>
                  </a:cubicBezTo>
                  <a:cubicBezTo>
                    <a:pt x="253" y="780"/>
                    <a:pt x="154" y="682"/>
                    <a:pt x="154" y="560"/>
                  </a:cubicBezTo>
                  <a:cubicBezTo>
                    <a:pt x="154" y="439"/>
                    <a:pt x="253" y="340"/>
                    <a:pt x="374" y="340"/>
                  </a:cubicBezTo>
                  <a:cubicBezTo>
                    <a:pt x="2506" y="340"/>
                    <a:pt x="2506" y="340"/>
                    <a:pt x="2506" y="340"/>
                  </a:cubicBezTo>
                  <a:cubicBezTo>
                    <a:pt x="2572" y="340"/>
                    <a:pt x="2626" y="286"/>
                    <a:pt x="2626" y="220"/>
                  </a:cubicBezTo>
                  <a:cubicBezTo>
                    <a:pt x="2626" y="154"/>
                    <a:pt x="2572" y="100"/>
                    <a:pt x="2506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06" y="0"/>
                    <a:pt x="2506" y="0"/>
                    <a:pt x="2506" y="0"/>
                  </a:cubicBezTo>
                  <a:cubicBezTo>
                    <a:pt x="2627" y="0"/>
                    <a:pt x="2726" y="99"/>
                    <a:pt x="2726" y="220"/>
                  </a:cubicBezTo>
                  <a:cubicBezTo>
                    <a:pt x="2726" y="341"/>
                    <a:pt x="2627" y="440"/>
                    <a:pt x="2506" y="440"/>
                  </a:cubicBezTo>
                  <a:cubicBezTo>
                    <a:pt x="374" y="440"/>
                    <a:pt x="374" y="440"/>
                    <a:pt x="374" y="440"/>
                  </a:cubicBezTo>
                  <a:cubicBezTo>
                    <a:pt x="308" y="440"/>
                    <a:pt x="254" y="494"/>
                    <a:pt x="254" y="560"/>
                  </a:cubicBezTo>
                  <a:cubicBezTo>
                    <a:pt x="254" y="626"/>
                    <a:pt x="308" y="680"/>
                    <a:pt x="374" y="680"/>
                  </a:cubicBezTo>
                  <a:cubicBezTo>
                    <a:pt x="2880" y="680"/>
                    <a:pt x="2880" y="680"/>
                    <a:pt x="2880" y="680"/>
                  </a:cubicBezTo>
                  <a:cubicBezTo>
                    <a:pt x="2880" y="780"/>
                    <a:pt x="2880" y="780"/>
                    <a:pt x="2880" y="780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689"/>
            <p:cNvSpPr/>
            <p:nvPr/>
          </p:nvSpPr>
          <p:spPr bwMode="auto">
            <a:xfrm>
              <a:off x="1470170" y="2880013"/>
              <a:ext cx="8953500" cy="2159000"/>
            </a:xfrm>
            <a:custGeom>
              <a:avLst/>
              <a:gdLst>
                <a:gd name="T0" fmla="*/ 0 w 2821"/>
                <a:gd name="T1" fmla="*/ 0 h 680"/>
                <a:gd name="T2" fmla="*/ 2506 w 2821"/>
                <a:gd name="T3" fmla="*/ 0 h 680"/>
                <a:gd name="T4" fmla="*/ 2676 w 2821"/>
                <a:gd name="T5" fmla="*/ 170 h 680"/>
                <a:gd name="T6" fmla="*/ 2506 w 2821"/>
                <a:gd name="T7" fmla="*/ 340 h 680"/>
                <a:gd name="T8" fmla="*/ 374 w 2821"/>
                <a:gd name="T9" fmla="*/ 340 h 680"/>
                <a:gd name="T10" fmla="*/ 204 w 2821"/>
                <a:gd name="T11" fmla="*/ 510 h 680"/>
                <a:gd name="T12" fmla="*/ 374 w 2821"/>
                <a:gd name="T13" fmla="*/ 680 h 680"/>
                <a:gd name="T14" fmla="*/ 2821 w 2821"/>
                <a:gd name="T15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1" h="680">
                  <a:moveTo>
                    <a:pt x="0" y="0"/>
                  </a:moveTo>
                  <a:cubicBezTo>
                    <a:pt x="2506" y="0"/>
                    <a:pt x="2506" y="0"/>
                    <a:pt x="2506" y="0"/>
                  </a:cubicBezTo>
                  <a:cubicBezTo>
                    <a:pt x="2600" y="0"/>
                    <a:pt x="2676" y="76"/>
                    <a:pt x="2676" y="170"/>
                  </a:cubicBezTo>
                  <a:cubicBezTo>
                    <a:pt x="2676" y="264"/>
                    <a:pt x="2600" y="340"/>
                    <a:pt x="2506" y="340"/>
                  </a:cubicBezTo>
                  <a:cubicBezTo>
                    <a:pt x="374" y="340"/>
                    <a:pt x="374" y="340"/>
                    <a:pt x="374" y="340"/>
                  </a:cubicBezTo>
                  <a:cubicBezTo>
                    <a:pt x="280" y="340"/>
                    <a:pt x="204" y="416"/>
                    <a:pt x="204" y="510"/>
                  </a:cubicBezTo>
                  <a:cubicBezTo>
                    <a:pt x="204" y="604"/>
                    <a:pt x="280" y="680"/>
                    <a:pt x="374" y="680"/>
                  </a:cubicBezTo>
                  <a:cubicBezTo>
                    <a:pt x="2821" y="680"/>
                    <a:pt x="2821" y="680"/>
                    <a:pt x="2821" y="68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304482" y="1713315"/>
            <a:ext cx="1508053" cy="1388918"/>
            <a:chOff x="9304482" y="1713315"/>
            <a:chExt cx="1508053" cy="1388918"/>
          </a:xfrm>
        </p:grpSpPr>
        <p:sp>
          <p:nvSpPr>
            <p:cNvPr id="28" name="椭圆 27"/>
            <p:cNvSpPr/>
            <p:nvPr/>
          </p:nvSpPr>
          <p:spPr>
            <a:xfrm>
              <a:off x="9304482" y="1713315"/>
              <a:ext cx="1388918" cy="138891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99805" y="1885146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通商易货之道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09959" y="2084608"/>
            <a:ext cx="3325741" cy="646331"/>
            <a:chOff x="2909959" y="2084608"/>
            <a:chExt cx="3325741" cy="646331"/>
          </a:xfrm>
        </p:grpSpPr>
        <p:sp>
          <p:nvSpPr>
            <p:cNvPr id="29" name="矩形 28"/>
            <p:cNvSpPr/>
            <p:nvPr/>
          </p:nvSpPr>
          <p:spPr>
            <a:xfrm>
              <a:off x="2909959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沿着古丝绸之路，中国将丝绸、瓷器、漆器、铁器传到西方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09959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55452" y="2084608"/>
            <a:ext cx="3325741" cy="646331"/>
            <a:chOff x="6155452" y="2084608"/>
            <a:chExt cx="3325741" cy="646331"/>
          </a:xfrm>
        </p:grpSpPr>
        <p:sp>
          <p:nvSpPr>
            <p:cNvPr id="31" name="矩形 30"/>
            <p:cNvSpPr/>
            <p:nvPr/>
          </p:nvSpPr>
          <p:spPr>
            <a:xfrm>
              <a:off x="6155452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也为中国带来了胡椒、亚麻、香料、葡萄、石榴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155452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54102" y="2812351"/>
            <a:ext cx="1508053" cy="1388918"/>
            <a:chOff x="2454102" y="2812351"/>
            <a:chExt cx="1508053" cy="1388918"/>
          </a:xfrm>
        </p:grpSpPr>
        <p:sp>
          <p:nvSpPr>
            <p:cNvPr id="33" name="椭圆 32"/>
            <p:cNvSpPr/>
            <p:nvPr/>
          </p:nvSpPr>
          <p:spPr>
            <a:xfrm>
              <a:off x="2454102" y="2812351"/>
              <a:ext cx="1388918" cy="1388918"/>
            </a:xfrm>
            <a:prstGeom prst="ellipse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49425" y="2984182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知识交流之路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093990" y="3189325"/>
            <a:ext cx="3998450" cy="646331"/>
            <a:chOff x="4093990" y="3189325"/>
            <a:chExt cx="3998450" cy="646331"/>
          </a:xfrm>
        </p:grpSpPr>
        <p:sp>
          <p:nvSpPr>
            <p:cNvPr id="35" name="矩形 34"/>
            <p:cNvSpPr/>
            <p:nvPr/>
          </p:nvSpPr>
          <p:spPr>
            <a:xfrm>
              <a:off x="4093990" y="3189325"/>
              <a:ext cx="3998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沿着古丝绸之路，佛教、伊斯兰教及阿拉伯的天文、历法、医药传入中国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093990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919424" y="3189325"/>
            <a:ext cx="2773977" cy="646331"/>
            <a:chOff x="7919424" y="3189325"/>
            <a:chExt cx="2773977" cy="646331"/>
          </a:xfrm>
        </p:grpSpPr>
        <p:sp>
          <p:nvSpPr>
            <p:cNvPr id="37" name="矩形 36"/>
            <p:cNvSpPr/>
            <p:nvPr/>
          </p:nvSpPr>
          <p:spPr>
            <a:xfrm>
              <a:off x="7919425" y="3189325"/>
              <a:ext cx="2773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中国的四大发明、养蚕技术也由此传向世界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919424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2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07147" y="2458704"/>
            <a:ext cx="1758809" cy="1917046"/>
            <a:chOff x="735046" y="2996952"/>
            <a:chExt cx="1759038" cy="1917046"/>
          </a:xfrm>
        </p:grpSpPr>
        <p:sp>
          <p:nvSpPr>
            <p:cNvPr id="3" name="椭圆 2"/>
            <p:cNvSpPr/>
            <p:nvPr/>
          </p:nvSpPr>
          <p:spPr>
            <a:xfrm>
              <a:off x="1500529" y="2996952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35046" y="3098642"/>
              <a:ext cx="1759038" cy="1815356"/>
              <a:chOff x="735046" y="3098642"/>
              <a:chExt cx="1759038" cy="1815356"/>
            </a:xfrm>
          </p:grpSpPr>
          <p:sp>
            <p:nvSpPr>
              <p:cNvPr id="5" name="任意多边形 9"/>
              <p:cNvSpPr/>
              <p:nvPr/>
            </p:nvSpPr>
            <p:spPr>
              <a:xfrm>
                <a:off x="1001626" y="3098642"/>
                <a:ext cx="1222819" cy="390623"/>
              </a:xfrm>
              <a:custGeom>
                <a:avLst/>
                <a:gdLst>
                  <a:gd name="connsiteX0" fmla="*/ 0 w 1779373"/>
                  <a:gd name="connsiteY0" fmla="*/ 568411 h 568411"/>
                  <a:gd name="connsiteX1" fmla="*/ 864973 w 1779373"/>
                  <a:gd name="connsiteY1" fmla="*/ 0 h 568411"/>
                  <a:gd name="connsiteX2" fmla="*/ 1779373 w 1779373"/>
                  <a:gd name="connsiteY2" fmla="*/ 543698 h 56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9373" h="568411">
                    <a:moveTo>
                      <a:pt x="0" y="568411"/>
                    </a:moveTo>
                    <a:lnTo>
                      <a:pt x="864973" y="0"/>
                    </a:lnTo>
                    <a:lnTo>
                      <a:pt x="1779373" y="543698"/>
                    </a:lnTo>
                  </a:path>
                </a:pathLst>
              </a:custGeom>
              <a:noFill/>
              <a:ln>
                <a:solidFill>
                  <a:srgbClr val="9F6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" name="矩形 10"/>
              <p:cNvSpPr/>
              <p:nvPr/>
            </p:nvSpPr>
            <p:spPr>
              <a:xfrm>
                <a:off x="735046" y="3453597"/>
                <a:ext cx="1759038" cy="1334706"/>
              </a:xfrm>
              <a:custGeom>
                <a:avLst/>
                <a:gdLst/>
                <a:ahLst/>
                <a:cxnLst/>
                <a:rect l="l" t="t" r="r" b="b"/>
                <a:pathLst>
                  <a:path w="1759038" h="1334706">
                    <a:moveTo>
                      <a:pt x="65637" y="63758"/>
                    </a:moveTo>
                    <a:lnTo>
                      <a:pt x="65637" y="1271391"/>
                    </a:lnTo>
                    <a:lnTo>
                      <a:pt x="1711798" y="1271391"/>
                    </a:lnTo>
                    <a:lnTo>
                      <a:pt x="1711798" y="63758"/>
                    </a:lnTo>
                    <a:close/>
                    <a:moveTo>
                      <a:pt x="0" y="0"/>
                    </a:moveTo>
                    <a:lnTo>
                      <a:pt x="1759038" y="0"/>
                    </a:lnTo>
                    <a:lnTo>
                      <a:pt x="1759038" y="1334706"/>
                    </a:lnTo>
                    <a:lnTo>
                      <a:pt x="0" y="1334706"/>
                    </a:lnTo>
                    <a:close/>
                  </a:path>
                </a:pathLst>
              </a:custGeom>
              <a:solidFill>
                <a:srgbClr val="9F6A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20000"/>
                  </a:lnSpc>
                </a:pPr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51764" y="3567501"/>
                <a:ext cx="1847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zh-CN" altLang="en-US" sz="12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" name="TextBox 12"/>
              <p:cNvSpPr txBox="1"/>
              <p:nvPr/>
            </p:nvSpPr>
            <p:spPr>
              <a:xfrm>
                <a:off x="799231" y="3621336"/>
                <a:ext cx="16590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古丝绸之路见证了陆上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使者相望于道，商旅不绝于途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的盛况，也见证了海上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舶交海中，不知其数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的繁华</a:t>
                </a:r>
              </a:p>
              <a:p>
                <a:pPr algn="ctr">
                  <a:lnSpc>
                    <a:spcPct val="150000"/>
                  </a:lnSpc>
                </a:pPr>
                <a:endParaRPr lang="zh-CN" altLang="en-US" sz="1200" dirty="0">
                  <a:solidFill>
                    <a:srgbClr val="763E23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153949" y="2188983"/>
            <a:ext cx="1758808" cy="1791351"/>
            <a:chOff x="2782116" y="2727231"/>
            <a:chExt cx="1759038" cy="1791351"/>
          </a:xfrm>
        </p:grpSpPr>
        <p:sp>
          <p:nvSpPr>
            <p:cNvPr id="10" name="任意多边形 18"/>
            <p:cNvSpPr/>
            <p:nvPr/>
          </p:nvSpPr>
          <p:spPr>
            <a:xfrm>
              <a:off x="3048696" y="2828921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7599" y="2727231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2782116" y="3183876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37926" y="328905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22"/>
            <p:cNvSpPr txBox="1"/>
            <p:nvPr/>
          </p:nvSpPr>
          <p:spPr>
            <a:xfrm>
              <a:off x="2860286" y="3358889"/>
              <a:ext cx="1612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在这条大动脉上，资金、技术、人员等生产要素自由流动，商品、资源、成果等实现共享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00754" y="2692508"/>
            <a:ext cx="1758809" cy="1791351"/>
            <a:chOff x="4829186" y="3230756"/>
            <a:chExt cx="1759038" cy="1791351"/>
          </a:xfrm>
        </p:grpSpPr>
        <p:sp>
          <p:nvSpPr>
            <p:cNvPr id="16" name="任意多边形 28"/>
            <p:cNvSpPr/>
            <p:nvPr/>
          </p:nvSpPr>
          <p:spPr>
            <a:xfrm>
              <a:off x="5095766" y="3332446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94669" y="3230756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0"/>
            <p:cNvSpPr/>
            <p:nvPr/>
          </p:nvSpPr>
          <p:spPr>
            <a:xfrm>
              <a:off x="4829186" y="3687401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95326" y="380340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5030468" y="3898335"/>
              <a:ext cx="1460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阿拉木图、撒马尔罕、长安等重镇和苏尔港、广州等良港兴旺发达</a:t>
              </a:r>
            </a:p>
            <a:p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47557" y="2025155"/>
            <a:ext cx="1758809" cy="1791351"/>
            <a:chOff x="6876256" y="2563403"/>
            <a:chExt cx="1759038" cy="1791351"/>
          </a:xfrm>
        </p:grpSpPr>
        <p:sp>
          <p:nvSpPr>
            <p:cNvPr id="22" name="任意多边形 38"/>
            <p:cNvSpPr/>
            <p:nvPr/>
          </p:nvSpPr>
          <p:spPr>
            <a:xfrm>
              <a:off x="7142836" y="2665093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641739" y="2563403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10"/>
            <p:cNvSpPr/>
            <p:nvPr/>
          </p:nvSpPr>
          <p:spPr>
            <a:xfrm>
              <a:off x="6876256" y="3020048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271776" y="3146184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7160151" y="3279711"/>
              <a:ext cx="13841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罗马、安息、贵霜等古国欣欣向荣，中国汉唐迎来盛世</a:t>
              </a:r>
            </a:p>
            <a:p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7" name="矩形: 圆角 26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互利共赢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83528" y="145394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互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438095" y="118812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利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23255" y="171361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共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547196" y="106503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赢</a:t>
            </a:r>
          </a:p>
        </p:txBody>
      </p:sp>
    </p:spTree>
    <p:extLst>
      <p:ext uri="{BB962C8B-B14F-4D97-AF65-F5344CB8AC3E}">
        <p14:creationId xmlns:p14="http://schemas.microsoft.com/office/powerpoint/2010/main" val="41579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12263" y="1842762"/>
            <a:ext cx="3387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0041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366739" y="823913"/>
            <a:ext cx="9917112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524484" y="1829994"/>
            <a:ext cx="779448" cy="779448"/>
            <a:chOff x="1524484" y="1829994"/>
            <a:chExt cx="779448" cy="779448"/>
          </a:xfrm>
        </p:grpSpPr>
        <p:sp>
          <p:nvSpPr>
            <p:cNvPr id="15" name="椭圆 14"/>
            <p:cNvSpPr/>
            <p:nvPr/>
          </p:nvSpPr>
          <p:spPr>
            <a:xfrm>
              <a:off x="1524484" y="182999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16691" y="19273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4484" y="3339479"/>
            <a:ext cx="779448" cy="779448"/>
            <a:chOff x="1524484" y="3339479"/>
            <a:chExt cx="779448" cy="779448"/>
          </a:xfrm>
        </p:grpSpPr>
        <p:sp>
          <p:nvSpPr>
            <p:cNvPr id="14" name="椭圆 13"/>
            <p:cNvSpPr/>
            <p:nvPr/>
          </p:nvSpPr>
          <p:spPr>
            <a:xfrm>
              <a:off x="1524484" y="3339479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16691" y="343681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言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4314825" y="1651075"/>
            <a:ext cx="552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国家主席习近平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出席“一带一路”国际合作高峰论坛开幕式，并发表题为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携手推进“一带一路”建设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的主旨演讲，强调坚持以和平合作、开放包容、互学互鉴、互利共赢为核心的丝路精神，携手推动“一带一路”建设行稳致远，将“一带一路”建成和平、繁荣、开放、创新、文明之路，迈向更加美好的明天。</a:t>
            </a:r>
            <a:endParaRPr lang="zh-CN" altLang="en-US" sz="1600" dirty="0">
              <a:solidFill>
                <a:srgbClr val="F1DC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53685" y="2333624"/>
            <a:ext cx="3920990" cy="523875"/>
            <a:chOff x="6553685" y="2333624"/>
            <a:chExt cx="3920990" cy="523875"/>
          </a:xfrm>
        </p:grpSpPr>
        <p:sp>
          <p:nvSpPr>
            <p:cNvPr id="9" name="矩形: 圆角 8"/>
            <p:cNvSpPr/>
            <p:nvPr/>
          </p:nvSpPr>
          <p:spPr>
            <a:xfrm>
              <a:off x="6553685" y="2333624"/>
              <a:ext cx="3920990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6075" y="2418338"/>
              <a:ext cx="3778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81685" y="2333624"/>
            <a:ext cx="3920990" cy="523875"/>
            <a:chOff x="1981685" y="2333624"/>
            <a:chExt cx="3920990" cy="523875"/>
          </a:xfrm>
        </p:grpSpPr>
        <p:sp>
          <p:nvSpPr>
            <p:cNvPr id="22" name="矩形: 圆角 21"/>
            <p:cNvSpPr/>
            <p:nvPr/>
          </p:nvSpPr>
          <p:spPr>
            <a:xfrm>
              <a:off x="1981685" y="2333624"/>
              <a:ext cx="3920990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24075" y="2418338"/>
              <a:ext cx="289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 “一带一路”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981683" y="3271838"/>
            <a:ext cx="3920991" cy="523875"/>
            <a:chOff x="1981683" y="3271838"/>
            <a:chExt cx="3920991" cy="523875"/>
          </a:xfrm>
        </p:grpSpPr>
        <p:sp>
          <p:nvSpPr>
            <p:cNvPr id="23" name="矩形: 圆角 22"/>
            <p:cNvSpPr/>
            <p:nvPr/>
          </p:nvSpPr>
          <p:spPr>
            <a:xfrm>
              <a:off x="1981683" y="3271838"/>
              <a:ext cx="3920991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24075" y="3349108"/>
              <a:ext cx="3446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“一带一路”建设成果丰硕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53683" y="3271838"/>
            <a:ext cx="4095267" cy="523875"/>
            <a:chOff x="6553683" y="3271838"/>
            <a:chExt cx="4095267" cy="523875"/>
          </a:xfrm>
        </p:grpSpPr>
        <p:sp>
          <p:nvSpPr>
            <p:cNvPr id="11" name="矩形: 圆角 10"/>
            <p:cNvSpPr/>
            <p:nvPr/>
          </p:nvSpPr>
          <p:spPr>
            <a:xfrm>
              <a:off x="6553683" y="3271838"/>
              <a:ext cx="3920991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6074" y="3349108"/>
              <a:ext cx="395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推动“一带一路”建设行稳致远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53683" y="4210050"/>
            <a:ext cx="3920992" cy="523875"/>
            <a:chOff x="6553683" y="4210050"/>
            <a:chExt cx="3920992" cy="523875"/>
          </a:xfrm>
        </p:grpSpPr>
        <p:sp>
          <p:nvSpPr>
            <p:cNvPr id="18" name="矩形: 圆角 17"/>
            <p:cNvSpPr/>
            <p:nvPr/>
          </p:nvSpPr>
          <p:spPr>
            <a:xfrm>
              <a:off x="6553683" y="4210050"/>
              <a:ext cx="3920992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96074" y="4272627"/>
              <a:ext cx="3677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“一带一路”建设是伟大事业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81683" y="4210050"/>
            <a:ext cx="3920992" cy="523875"/>
            <a:chOff x="1981683" y="4210050"/>
            <a:chExt cx="3920992" cy="523875"/>
          </a:xfrm>
        </p:grpSpPr>
        <p:sp>
          <p:nvSpPr>
            <p:cNvPr id="24" name="矩形: 圆角 23"/>
            <p:cNvSpPr/>
            <p:nvPr/>
          </p:nvSpPr>
          <p:spPr>
            <a:xfrm>
              <a:off x="1981683" y="4210050"/>
              <a:ext cx="3920992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24074" y="4272627"/>
              <a:ext cx="321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“一带一路”发展新机遇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16213" y="1333337"/>
            <a:ext cx="779448" cy="779448"/>
            <a:chOff x="5016213" y="1333337"/>
            <a:chExt cx="779448" cy="779448"/>
          </a:xfrm>
        </p:grpSpPr>
        <p:sp>
          <p:nvSpPr>
            <p:cNvPr id="3" name="椭圆 2"/>
            <p:cNvSpPr/>
            <p:nvPr/>
          </p:nvSpPr>
          <p:spPr>
            <a:xfrm>
              <a:off x="5016213" y="1333337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08419" y="141235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3088" y="1332944"/>
            <a:ext cx="779448" cy="779448"/>
            <a:chOff x="6683088" y="1332944"/>
            <a:chExt cx="779448" cy="779448"/>
          </a:xfrm>
        </p:grpSpPr>
        <p:sp>
          <p:nvSpPr>
            <p:cNvPr id="2" name="椭圆 1"/>
            <p:cNvSpPr/>
            <p:nvPr/>
          </p:nvSpPr>
          <p:spPr>
            <a:xfrm>
              <a:off x="6683088" y="133294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75294" y="1412354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5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76725" y="1667046"/>
            <a:ext cx="3705224" cy="1446550"/>
            <a:chOff x="4276725" y="1667046"/>
            <a:chExt cx="3705224" cy="1446550"/>
          </a:xfrm>
        </p:grpSpPr>
        <p:sp>
          <p:nvSpPr>
            <p:cNvPr id="9" name="文本框 8"/>
            <p:cNvSpPr txBox="1"/>
            <p:nvPr/>
          </p:nvSpPr>
          <p:spPr>
            <a:xfrm>
              <a:off x="4276725" y="1667046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324474" y="1815289"/>
              <a:ext cx="265747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 </a:t>
              </a:r>
              <a:endParaRPr lang="en-US" altLang="zh-CN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87459" y="1267251"/>
            <a:ext cx="677108" cy="3800049"/>
            <a:chOff x="387459" y="1267251"/>
            <a:chExt cx="677108" cy="3800049"/>
          </a:xfrm>
        </p:grpSpPr>
        <p:sp>
          <p:nvSpPr>
            <p:cNvPr id="4" name="矩形: 圆角 3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87459" y="1267251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一带一路的思想起源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5509051" y="595475"/>
            <a:ext cx="1475321" cy="1301620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 noChangeArrowheads="1"/>
          </p:cNvSpPr>
          <p:nvPr/>
        </p:nvSpPr>
        <p:spPr bwMode="auto">
          <a:xfrm>
            <a:off x="4075858" y="1874963"/>
            <a:ext cx="1461786" cy="1407646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Freeform 9"/>
          <p:cNvSpPr>
            <a:spLocks noChangeArrowheads="1"/>
          </p:cNvSpPr>
          <p:nvPr/>
        </p:nvSpPr>
        <p:spPr bwMode="auto">
          <a:xfrm>
            <a:off x="4917036" y="3257244"/>
            <a:ext cx="1358017" cy="1484344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6231193" y="3271532"/>
            <a:ext cx="1362529" cy="148434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6954380" y="1874963"/>
            <a:ext cx="1461786" cy="1407646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763E23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00114" y="2077241"/>
            <a:ext cx="2262158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共同建设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“丝绸之路经济带”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的战略倡议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54647" y="2184737"/>
            <a:ext cx="1984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主席在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哈萨克斯坦纳扎尔巴耶夫大学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发表重要演讲，首次提出了。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763E2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1577" y="1105006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民心相通</a:t>
            </a:r>
          </a:p>
        </p:txBody>
      </p:sp>
      <p:sp>
        <p:nvSpPr>
          <p:cNvPr id="22" name="矩形 21"/>
          <p:cNvSpPr/>
          <p:nvPr/>
        </p:nvSpPr>
        <p:spPr>
          <a:xfrm>
            <a:off x="4478362" y="2077241"/>
            <a:ext cx="963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加强政策沟通</a:t>
            </a:r>
          </a:p>
        </p:txBody>
      </p:sp>
      <p:sp>
        <p:nvSpPr>
          <p:cNvPr id="23" name="矩形 22"/>
          <p:cNvSpPr/>
          <p:nvPr/>
        </p:nvSpPr>
        <p:spPr>
          <a:xfrm>
            <a:off x="6785543" y="3696077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道路联通</a:t>
            </a:r>
          </a:p>
        </p:txBody>
      </p:sp>
      <p:sp>
        <p:nvSpPr>
          <p:cNvPr id="24" name="矩形 23"/>
          <p:cNvSpPr/>
          <p:nvPr/>
        </p:nvSpPr>
        <p:spPr>
          <a:xfrm>
            <a:off x="5075719" y="3690538"/>
            <a:ext cx="733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贸易畅通</a:t>
            </a:r>
          </a:p>
        </p:txBody>
      </p:sp>
      <p:sp>
        <p:nvSpPr>
          <p:cNvPr id="25" name="矩形 24"/>
          <p:cNvSpPr/>
          <p:nvPr/>
        </p:nvSpPr>
        <p:spPr>
          <a:xfrm>
            <a:off x="7249126" y="2113816"/>
            <a:ext cx="68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货币流通</a:t>
            </a:r>
          </a:p>
        </p:txBody>
      </p:sp>
    </p:spTree>
    <p:extLst>
      <p:ext uri="{BB962C8B-B14F-4D97-AF65-F5344CB8AC3E}">
        <p14:creationId xmlns:p14="http://schemas.microsoft.com/office/powerpoint/2010/main" val="33355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8297469" y="1724451"/>
            <a:ext cx="4214443" cy="5247849"/>
          </a:xfrm>
          <a:prstGeom prst="rect">
            <a:avLst/>
          </a:prstGeom>
        </p:spPr>
      </p:pic>
      <p:sp>
        <p:nvSpPr>
          <p:cNvPr id="5" name="Freeform 3"/>
          <p:cNvSpPr/>
          <p:nvPr/>
        </p:nvSpPr>
        <p:spPr bwMode="gray">
          <a:xfrm rot="19490962">
            <a:off x="3737764" y="2754394"/>
            <a:ext cx="1549672" cy="1872554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 dirty="0"/>
          </a:p>
        </p:txBody>
      </p:sp>
      <p:sp>
        <p:nvSpPr>
          <p:cNvPr id="6" name="Freeform 4"/>
          <p:cNvSpPr/>
          <p:nvPr/>
        </p:nvSpPr>
        <p:spPr bwMode="gray">
          <a:xfrm rot="19490962" flipH="1" flipV="1">
            <a:off x="6485662" y="1118278"/>
            <a:ext cx="1502207" cy="1815199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4189288" y="1180426"/>
            <a:ext cx="1910814" cy="1910814"/>
          </a:xfrm>
          <a:prstGeom prst="ellipse">
            <a:avLst/>
          </a:pr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5823486" y="2735265"/>
            <a:ext cx="1910814" cy="1910814"/>
          </a:xfrm>
          <a:prstGeom prst="ellipse">
            <a:avLst/>
          </a:pr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丝绸之路经济带</a:t>
            </a:r>
          </a:p>
        </p:txBody>
      </p:sp>
      <p:sp>
        <p:nvSpPr>
          <p:cNvPr id="9" name="矩形 8"/>
          <p:cNvSpPr/>
          <p:nvPr/>
        </p:nvSpPr>
        <p:spPr>
          <a:xfrm>
            <a:off x="3959437" y="34119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952" y="18258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</a:t>
            </a:r>
            <a:endParaRPr lang="zh-CN" altLang="en-US" sz="2800" dirty="0">
              <a:solidFill>
                <a:srgbClr val="9F6A3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</p:spTree>
    <p:extLst>
      <p:ext uri="{BB962C8B-B14F-4D97-AF65-F5344CB8AC3E}">
        <p14:creationId xmlns:p14="http://schemas.microsoft.com/office/powerpoint/2010/main" val="23230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8297469" y="1724451"/>
            <a:ext cx="4214443" cy="52478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  <p:pic>
        <p:nvPicPr>
          <p:cNvPr id="2050" name="Picture 2" descr="https://timgsa.baidu.com/timg?image&amp;quality=80&amp;size=b9999_10000&amp;sec=1543860137879&amp;di=e5f23fd489a2ebf10cd5c07d2afc9013&amp;imgtype=0&amp;src=http%3A%2F%2Fcdn.huodongxing.com%2Ffile%2F20151030%2F11DB0B2EB70BCF08EE1B36D5AC79DF80B1%2F30502710864107553.jpeg%3Fauth_key%3D1532178411-0-0-012a07f4544dd914c99ed021d27b7ebb">
            <a:extLst>
              <a:ext uri="{FF2B5EF4-FFF2-40B4-BE49-F238E27FC236}">
                <a16:creationId xmlns:a16="http://schemas.microsoft.com/office/drawing/2014/main" id="{2FC3843D-49C8-4EC7-B237-FB32BC024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318457"/>
            <a:ext cx="6814792" cy="54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76725" y="1667046"/>
            <a:ext cx="3949158" cy="1446550"/>
            <a:chOff x="4276725" y="1667046"/>
            <a:chExt cx="3949158" cy="1446550"/>
          </a:xfrm>
        </p:grpSpPr>
        <p:sp>
          <p:nvSpPr>
            <p:cNvPr id="9" name="文本框 8"/>
            <p:cNvSpPr txBox="1"/>
            <p:nvPr/>
          </p:nvSpPr>
          <p:spPr>
            <a:xfrm>
              <a:off x="4276725" y="1667046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568408" y="2185700"/>
              <a:ext cx="26574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769428" y="1891784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4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922</Words>
  <Application>Microsoft Office PowerPoint</Application>
  <PresentationFormat>宽屏</PresentationFormat>
  <Paragraphs>140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一带一路</dc:title>
  <dc:creator>第一PPT</dc:creator>
  <cp:keywords>www.1ppt.com</cp:keywords>
  <dc:description>www.1ppt.com</dc:description>
  <cp:lastModifiedBy>Fei Jiang</cp:lastModifiedBy>
  <cp:revision>204</cp:revision>
  <dcterms:created xsi:type="dcterms:W3CDTF">2017-05-16T05:02:26Z</dcterms:created>
  <dcterms:modified xsi:type="dcterms:W3CDTF">2018-12-05T12:12:50Z</dcterms:modified>
</cp:coreProperties>
</file>