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57" r:id="rId4"/>
    <p:sldId id="304" r:id="rId5"/>
    <p:sldId id="258" r:id="rId6"/>
    <p:sldId id="259" r:id="rId7"/>
    <p:sldId id="289" r:id="rId8"/>
    <p:sldId id="263" r:id="rId9"/>
    <p:sldId id="305" r:id="rId10"/>
    <p:sldId id="260" r:id="rId11"/>
    <p:sldId id="264" r:id="rId12"/>
    <p:sldId id="286" r:id="rId13"/>
    <p:sldId id="284" r:id="rId14"/>
    <p:sldId id="290" r:id="rId15"/>
    <p:sldId id="296" r:id="rId16"/>
    <p:sldId id="298" r:id="rId17"/>
    <p:sldId id="299" r:id="rId18"/>
    <p:sldId id="288" r:id="rId19"/>
    <p:sldId id="307" r:id="rId20"/>
    <p:sldId id="300" r:id="rId21"/>
    <p:sldId id="265" r:id="rId22"/>
    <p:sldId id="267" r:id="rId23"/>
    <p:sldId id="308" r:id="rId24"/>
    <p:sldId id="266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366169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562AA4F-C71B-495C-962D-967CE3BC3947}"/>
              </a:ext>
            </a:extLst>
          </p:cNvPr>
          <p:cNvSpPr/>
          <p:nvPr/>
        </p:nvSpPr>
        <p:spPr>
          <a:xfrm>
            <a:off x="2301652" y="4190657"/>
            <a:ext cx="4966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Belt and One Road</a:t>
            </a:r>
          </a:p>
        </p:txBody>
      </p: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3949" y="592686"/>
            <a:ext cx="4943060" cy="8265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凿空之旅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6C3AE5-4CCB-458D-970C-C3672B04F166}"/>
              </a:ext>
            </a:extLst>
          </p:cNvPr>
          <p:cNvSpPr/>
          <p:nvPr/>
        </p:nvSpPr>
        <p:spPr>
          <a:xfrm>
            <a:off x="4253949" y="1546592"/>
            <a:ext cx="75527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远交近攻，抗击匈奴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张骞出使大月氏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博望侯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5" y="250452"/>
            <a:ext cx="11245629" cy="478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9046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弃笔从戎与西域都护府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79BB6E-BB3B-4A38-8435-41F17CEC1770}"/>
              </a:ext>
            </a:extLst>
          </p:cNvPr>
          <p:cNvSpPr/>
          <p:nvPr/>
        </p:nvSpPr>
        <p:spPr>
          <a:xfrm>
            <a:off x="4179046" y="1533614"/>
            <a:ext cx="7429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班超 弃笔从戎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甘英 出使大秦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4C333C-F94C-4411-B610-FF3D51F92F1F}"/>
              </a:ext>
            </a:extLst>
          </p:cNvPr>
          <p:cNvSpPr/>
          <p:nvPr/>
        </p:nvSpPr>
        <p:spPr>
          <a:xfrm>
            <a:off x="4256694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东西方的首次接触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856B59-E72D-426E-8548-8FBAE21CFCA4}"/>
              </a:ext>
            </a:extLst>
          </p:cNvPr>
          <p:cNvSpPr/>
          <p:nvPr/>
        </p:nvSpPr>
        <p:spPr>
          <a:xfrm>
            <a:off x="4256694" y="1524438"/>
            <a:ext cx="7299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罗马帝国 与 汉帝国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奇怪的雇佣军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古罗马大秦王安敦， 洛阳汉桓帝，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罗马灭亡原因：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汉朝抗击匈奴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为什么意大利是时装之都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从唐朝雄风看丝绸之路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5A15B7-FE28-4179-B6E4-0B4E1429A406}"/>
              </a:ext>
            </a:extLst>
          </p:cNvPr>
          <p:cNvSpPr/>
          <p:nvPr/>
        </p:nvSpPr>
        <p:spPr>
          <a:xfrm>
            <a:off x="4256695" y="1619727"/>
            <a:ext cx="7503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汉末连年战乱，无力维持丝路联系，但民间贸易往来频繁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全面统一，效仿汉朝，设立国家机关，使西域地区重回和平稳定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开发诸多联系道路，唐三藏 取西经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西陇贵族，西域血统， 李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大运河，瓷器、丝绸从南到北更容易，为长安提供贸易基础。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凉州词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无数铃声遥过碛，应驮白练到安西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汉探索，唐繁盛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304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046525" y="5474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丝绸之路促进中华民族强大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77AF96-6F7D-49B2-82DD-1BBF3617F440}"/>
              </a:ext>
            </a:extLst>
          </p:cNvPr>
          <p:cNvSpPr/>
          <p:nvPr/>
        </p:nvSpPr>
        <p:spPr>
          <a:xfrm>
            <a:off x="4046525" y="1567983"/>
            <a:ext cx="77365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文化，相互影响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佛教、伊斯兰、基督教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丝绸、瓷器、香料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土豆、胡萝卜、大蒜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人口迁徙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民族融合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中华民族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昭武九姓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26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5474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最富有的朝代为何是宋朝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9D802-FF8B-49C3-9175-17F9458719C8}"/>
              </a:ext>
            </a:extLst>
          </p:cNvPr>
          <p:cNvSpPr/>
          <p:nvPr/>
        </p:nvSpPr>
        <p:spPr>
          <a:xfrm>
            <a:off x="4256695" y="151842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秦汉渔民，与马来半岛物产流通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91A2C-CA5B-4FA5-A3F3-14A5C9B2DDD5}"/>
              </a:ext>
            </a:extLst>
          </p:cNvPr>
          <p:cNvSpPr/>
          <p:nvPr/>
        </p:nvSpPr>
        <p:spPr>
          <a:xfrm>
            <a:off x="4263963" y="1968196"/>
            <a:ext cx="7763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北方游牧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南方农耕民族矛盾， 持续多年，无法调和，长期战乱，无法保障贸易，南方出海口，海外探索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35859-9B0A-4C62-9E23-BE17A9562605}"/>
              </a:ext>
            </a:extLst>
          </p:cNvPr>
          <p:cNvSpPr/>
          <p:nvPr/>
        </p:nvSpPr>
        <p:spPr>
          <a:xfrm>
            <a:off x="4263963" y="2787731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造船技术， 改进升级</a:t>
            </a:r>
            <a:endParaRPr 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81E05-C212-4889-AFC7-2C6EFA511C5A}"/>
              </a:ext>
            </a:extLst>
          </p:cNvPr>
          <p:cNvSpPr/>
          <p:nvPr/>
        </p:nvSpPr>
        <p:spPr>
          <a:xfrm>
            <a:off x="4256695" y="330056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系统科学，科技进步，火药、思南</a:t>
            </a:r>
            <a:endParaRPr 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2A1FF-2735-4164-BF29-B8EB451C93E9}"/>
              </a:ext>
            </a:extLst>
          </p:cNvPr>
          <p:cNvSpPr/>
          <p:nvPr/>
        </p:nvSpPr>
        <p:spPr>
          <a:xfrm>
            <a:off x="4256695" y="3972430"/>
            <a:ext cx="6159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开发江南，海上贸易，规模商品经济， 远超其他国家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53A153-1DA4-4937-BC18-192990666949}"/>
              </a:ext>
            </a:extLst>
          </p:cNvPr>
          <p:cNvSpPr/>
          <p:nvPr/>
        </p:nvSpPr>
        <p:spPr>
          <a:xfrm>
            <a:off x="4256695" y="4458705"/>
            <a:ext cx="7128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美元， 世界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1-1.5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 两白银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元明清总和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49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67208" y="457010"/>
            <a:ext cx="5600067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海上丝绸之路的杰作</a:t>
            </a:r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郑和下西洋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94981-5308-4356-8896-0AD1C430DF06}"/>
              </a:ext>
            </a:extLst>
          </p:cNvPr>
          <p:cNvSpPr/>
          <p:nvPr/>
        </p:nvSpPr>
        <p:spPr>
          <a:xfrm>
            <a:off x="4267208" y="1491869"/>
            <a:ext cx="403187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发展顶峰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GDP80%</a:t>
            </a: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郑和七次远洋航海，留下千古佳话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瓷器、丝绸 口碑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罗盘、火炮 安全保障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宋朝、元朝港口基础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强大的海军后盾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多宝船，工艺领先</a:t>
            </a: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7DE0EC-ABBB-47B3-83C2-5D2F3AD982A4}"/>
              </a:ext>
            </a:extLst>
          </p:cNvPr>
          <p:cNvSpPr/>
          <p:nvPr/>
        </p:nvSpPr>
        <p:spPr>
          <a:xfrm>
            <a:off x="5531759" y="1160235"/>
            <a:ext cx="198002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瓷器丝绸传四方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罗盘火炮技术强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远洋航行有保障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明初国运正向上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内外贸易在扩张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远洋传统续优良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强势港口来帮忙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最大海军保后方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元朝宋朝发展忙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厚积薄发渡西洋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55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7262" y="1825893"/>
            <a:ext cx="2657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为什么讲 </a:t>
            </a:r>
            <a:endParaRPr lang="en-US" altLang="zh-CN" sz="32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</a:p>
        </p:txBody>
      </p: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949" y="457010"/>
            <a:ext cx="6063895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从一带一路倡议回看海上丝绸之路的兴衰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B54EED-16CA-4F67-9DB6-DC47C265136B}"/>
              </a:ext>
            </a:extLst>
          </p:cNvPr>
          <p:cNvSpPr/>
          <p:nvPr/>
        </p:nvSpPr>
        <p:spPr>
          <a:xfrm>
            <a:off x="4198637" y="158895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人类文明起源于沿河流域</a:t>
            </a:r>
            <a:endParaRPr 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5D52B-0592-4522-9942-1A8B145E3FDF}"/>
              </a:ext>
            </a:extLst>
          </p:cNvPr>
          <p:cNvSpPr/>
          <p:nvPr/>
        </p:nvSpPr>
        <p:spPr>
          <a:xfrm>
            <a:off x="4198637" y="2213746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海洋不是深渊  是纽带</a:t>
            </a:r>
            <a:endParaRPr 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E0C569-1A21-49F7-970F-8C3583AAB146}"/>
              </a:ext>
            </a:extLst>
          </p:cNvPr>
          <p:cNvSpPr/>
          <p:nvPr/>
        </p:nvSpPr>
        <p:spPr>
          <a:xfrm>
            <a:off x="4198637" y="277961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海洋强国，称霸世界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F1713-AB42-44D8-989E-EE6E9B3A6AEF}"/>
              </a:ext>
            </a:extLst>
          </p:cNvPr>
          <p:cNvSpPr/>
          <p:nvPr/>
        </p:nvSpPr>
        <p:spPr>
          <a:xfrm>
            <a:off x="4198637" y="33744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海权握、国则兴，海权无、国则衰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2DD00-62E5-4E84-B39C-262D32F4AA59}"/>
              </a:ext>
            </a:extLst>
          </p:cNvPr>
          <p:cNvSpPr/>
          <p:nvPr/>
        </p:nvSpPr>
        <p:spPr>
          <a:xfrm>
            <a:off x="4198637" y="396927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海上丝绸之路衰落，中国优势消失</a:t>
            </a:r>
            <a:endParaRPr 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3940CB-76BB-4F49-928C-C2664C790486}"/>
              </a:ext>
            </a:extLst>
          </p:cNvPr>
          <p:cNvSpPr/>
          <p:nvPr/>
        </p:nvSpPr>
        <p:spPr>
          <a:xfrm>
            <a:off x="4198637" y="4564101"/>
            <a:ext cx="4076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年前，东南沿海地带，开发前沿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9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600E6-CB88-4C9B-A82A-F39E032B6ACB}"/>
              </a:ext>
            </a:extLst>
          </p:cNvPr>
          <p:cNvSpPr/>
          <p:nvPr/>
        </p:nvSpPr>
        <p:spPr>
          <a:xfrm>
            <a:off x="530087" y="865933"/>
            <a:ext cx="10867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石榴，原产于涂林安石国，就是现在的伊朗附近。汉武帝时，使者张骞出使西域，带回来了几颗石榴种子。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因为临潼有温泉，适宜石榴生长，汉武帝就将第一颗石榴种子种在了临潼他的行宫内，这就是最早的临潼石榴，后来才繁殖推广到全国各地。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贵妃亲手种下的石榴</a:t>
            </a:r>
          </a:p>
          <a:p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转眼又到了唐朝，武则天特别喜欢临潼的石榴，将石榴种满了她的行宫。而杨贵妃更是喜欢石榴，亲手在临潼华清宫栽植了不少石榴。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现在的华清池五间亭前还有一株她亲手种下的石榴树，至今已生长了１２００多年了</a:t>
            </a:r>
          </a:p>
        </p:txBody>
      </p:sp>
    </p:spTree>
    <p:extLst>
      <p:ext uri="{BB962C8B-B14F-4D97-AF65-F5344CB8AC3E}">
        <p14:creationId xmlns:p14="http://schemas.microsoft.com/office/powerpoint/2010/main" val="192881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7262" y="1825893"/>
            <a:ext cx="2657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endParaRPr lang="en-US" altLang="zh-CN" sz="32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</a:p>
        </p:txBody>
      </p:sp>
    </p:spTree>
    <p:extLst>
      <p:ext uri="{BB962C8B-B14F-4D97-AF65-F5344CB8AC3E}">
        <p14:creationId xmlns:p14="http://schemas.microsoft.com/office/powerpoint/2010/main" val="10283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578634" y="2113815"/>
            <a:ext cx="71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5" y="284330"/>
            <a:ext cx="7527235" cy="604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7262" y="2105561"/>
            <a:ext cx="265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是要孤立</a:t>
            </a:r>
            <a:endParaRPr lang="en-US" altLang="zh-CN" sz="40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美国吗</a:t>
            </a:r>
          </a:p>
        </p:txBody>
      </p: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67262" y="1901309"/>
            <a:ext cx="2657475" cy="1001802"/>
            <a:chOff x="5568408" y="1891784"/>
            <a:chExt cx="2657475" cy="1001802"/>
          </a:xfrm>
        </p:grpSpPr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8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986</Words>
  <Application>Microsoft Office PowerPoint</Application>
  <PresentationFormat>宽屏</PresentationFormat>
  <Paragraphs>167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477</cp:revision>
  <dcterms:created xsi:type="dcterms:W3CDTF">2017-05-16T05:02:26Z</dcterms:created>
  <dcterms:modified xsi:type="dcterms:W3CDTF">2018-12-07T00:36:08Z</dcterms:modified>
</cp:coreProperties>
</file>