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7"/>
  </p:notesMasterIdLst>
  <p:sldIdLst>
    <p:sldId id="256" r:id="rId2"/>
    <p:sldId id="257" r:id="rId3"/>
    <p:sldId id="277" r:id="rId4"/>
    <p:sldId id="260" r:id="rId5"/>
    <p:sldId id="276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8CC"/>
          </a:solidFill>
        </a:fill>
      </a:tcStyle>
    </a:wholeTbl>
    <a:band2H>
      <a:tcTxStyle/>
      <a:tcStyle>
        <a:tcBdr/>
        <a:fill>
          <a:solidFill>
            <a:srgbClr val="FF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0216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 The matter of participation and communication on Zoom.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7 </a:t>
            </a:r>
            <a:r>
              <a:rPr lang="en-US" dirty="0"/>
              <a:t>In Literature</a:t>
            </a:r>
            <a:r>
              <a:rPr lang="en-US" baseline="0" dirty="0"/>
              <a:t> this realm of magic realism tends to describe the everyday, the mundane actions through the lenses of a marvelous, unseen revealed event creating the same sense of unreality but without supernatural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4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199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60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418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0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830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96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35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268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66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494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5D49-C8AA-A442-BA1A-CA3814A681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41285" y="3115388"/>
            <a:ext cx="7467600" cy="2962066"/>
          </a:xfrm>
        </p:spPr>
        <p:txBody>
          <a:bodyPr>
            <a:normAutofit/>
          </a:bodyPr>
          <a:lstStyle/>
          <a:p>
            <a:endParaRPr lang="en-US" sz="1800" b="1" dirty="0">
              <a:solidFill>
                <a:srgbClr val="575F6D"/>
              </a:solidFill>
              <a:latin typeface="Courier New"/>
            </a:endParaRPr>
          </a:p>
          <a:p>
            <a:pPr marL="0" indent="0" algn="ctr">
              <a:buNone/>
            </a:pPr>
            <a:r>
              <a:rPr lang="fr-FR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Bienvenu.e.s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6322" y="560847"/>
            <a:ext cx="5657527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4000" b="1" dirty="0">
                <a:latin typeface="Courier New"/>
                <a:ea typeface="Arial"/>
              </a:rPr>
              <a:t>FFAR 250 Keywords: Reading the Arts Across the disciplines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ecture Structure"/>
          <p:cNvSpPr txBox="1">
            <a:spLocks noGrp="1"/>
          </p:cNvSpPr>
          <p:nvPr>
            <p:ph type="title"/>
          </p:nvPr>
        </p:nvSpPr>
        <p:spPr>
          <a:xfrm>
            <a:off x="838200" y="149549"/>
            <a:ext cx="7467600" cy="1143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97BF3"/>
                </a:solidFill>
              </a:defRPr>
            </a:lvl1pPr>
          </a:lstStyle>
          <a:p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Structure du tutoriel</a:t>
            </a:r>
          </a:p>
        </p:txBody>
      </p:sp>
      <p:sp>
        <p:nvSpPr>
          <p:cNvPr id="63" name="Magic realism in the arts…"/>
          <p:cNvSpPr txBox="1">
            <a:spLocks noGrp="1"/>
          </p:cNvSpPr>
          <p:nvPr>
            <p:ph type="body" idx="1"/>
          </p:nvPr>
        </p:nvSpPr>
        <p:spPr>
          <a:xfrm>
            <a:off x="838200" y="1935987"/>
            <a:ext cx="7467600" cy="375011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Char char="○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lang="fr-FR" dirty="0">
                <a:latin typeface="Courier New"/>
                <a:cs typeface="Courier New"/>
              </a:rPr>
              <a:t>Intro (5’)</a:t>
            </a:r>
          </a:p>
          <a:p>
            <a:pPr>
              <a:buChar char="○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lang="fr-FR" dirty="0">
                <a:latin typeface="Courier New"/>
                <a:cs typeface="Courier New"/>
              </a:rPr>
              <a:t>Animation des tutoriels (</a:t>
            </a:r>
            <a:r>
              <a:rPr lang="fr-FR" dirty="0" err="1">
                <a:latin typeface="Courier New"/>
                <a:cs typeface="Courier New"/>
              </a:rPr>
              <a:t>à.p.p</a:t>
            </a:r>
            <a:r>
              <a:rPr lang="fr-FR" dirty="0">
                <a:latin typeface="Courier New"/>
                <a:cs typeface="Courier New"/>
              </a:rPr>
              <a:t> 30’)</a:t>
            </a:r>
          </a:p>
          <a:p>
            <a:pPr>
              <a:buChar char="○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lang="fr-FR" dirty="0">
                <a:latin typeface="Courier New"/>
                <a:cs typeface="Courier New"/>
              </a:rPr>
              <a:t>Pause(</a:t>
            </a:r>
            <a:r>
              <a:rPr lang="fr-FR" dirty="0" err="1">
                <a:latin typeface="Courier New"/>
                <a:cs typeface="Courier New"/>
              </a:rPr>
              <a:t>à.p.p</a:t>
            </a:r>
            <a:r>
              <a:rPr lang="fr-FR" dirty="0">
                <a:latin typeface="Courier New"/>
                <a:cs typeface="Courier New"/>
              </a:rPr>
              <a:t>. 5’)</a:t>
            </a:r>
          </a:p>
          <a:p>
            <a:pPr>
              <a:buChar char="○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lang="fr-FR" dirty="0">
                <a:latin typeface="Courier New"/>
                <a:cs typeface="Courier New"/>
              </a:rPr>
              <a:t>Discussion de groupe d’une revue critique (10’)</a:t>
            </a:r>
          </a:p>
          <a:p>
            <a:pPr>
              <a:buChar char="○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lang="fr-FR" dirty="0">
                <a:latin typeface="Courier New"/>
                <a:cs typeface="Courier New"/>
              </a:rPr>
              <a:t>Activité de groupe (30’)</a:t>
            </a:r>
          </a:p>
          <a:p>
            <a:pPr>
              <a:buChar char="○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lang="fr-FR" dirty="0">
                <a:latin typeface="Courier New"/>
                <a:cs typeface="Courier New"/>
              </a:rPr>
              <a:t>Q&amp;A (10’)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F15F-3A01-9FD6-F467-DA492E89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merican Typewriter" panose="02090604020004020304" pitchFamily="18" charset="77"/>
              </a:rPr>
              <a:t>Introduction au tutoriel KK, 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4805-3F7C-6342-5ED8-649FF22E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2122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latin typeface="American Typewriter" panose="02090604020004020304" pitchFamily="18" charset="77"/>
              </a:rPr>
              <a:t>Nous aimerions commencer par reconnaître que l'Université Concordia est située en territoire autochtone, lequel n’a jamais été cédé. Nous reconnaissons la nation </a:t>
            </a:r>
            <a:r>
              <a:rPr lang="fr-FR" dirty="0" err="1">
                <a:latin typeface="American Typewriter" panose="02090604020004020304" pitchFamily="18" charset="77"/>
              </a:rPr>
              <a:t>Kanien'kehá</a:t>
            </a:r>
            <a:r>
              <a:rPr lang="fr-FR" dirty="0">
                <a:latin typeface="American Typewriter" panose="02090604020004020304" pitchFamily="18" charset="77"/>
              </a:rPr>
              <a:t>: ka comme gardienne des terres et des eaux sur lesquelles nous nous réunissons aujourd'hui. </a:t>
            </a:r>
            <a:r>
              <a:rPr lang="fr-FR" dirty="0" err="1">
                <a:latin typeface="American Typewriter" panose="02090604020004020304" pitchFamily="18" charset="77"/>
              </a:rPr>
              <a:t>Tiohtiá:ke</a:t>
            </a:r>
            <a:r>
              <a:rPr lang="fr-FR" dirty="0">
                <a:latin typeface="American Typewriter" panose="02090604020004020304" pitchFamily="18" charset="77"/>
              </a:rPr>
              <a:t> / Montréal est historiquement connu comme un lieu de rassemblement pour de nombreuses Premières Nations, et aujourd'hui, une population autochtone diversifiée, ainsi que d'autres peuples, y résident. C’est dans le respect des liens avec le passé, le présent et l'avenir que nous reconnaissons les relations continues entre les Peuples Autochtones et autres personnes de la communauté montréalaise.</a:t>
            </a:r>
          </a:p>
        </p:txBody>
      </p:sp>
    </p:spTree>
    <p:extLst>
      <p:ext uri="{BB962C8B-B14F-4D97-AF65-F5344CB8AC3E}">
        <p14:creationId xmlns:p14="http://schemas.microsoft.com/office/powerpoint/2010/main" val="1190642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30DF64-6E8C-6740-991D-9E1A13917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" name="Magic Realism in literature"/>
          <p:cNvSpPr txBox="1"/>
          <p:nvPr/>
        </p:nvSpPr>
        <p:spPr>
          <a:xfrm>
            <a:off x="-120073" y="2644172"/>
            <a:ext cx="9384146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6000">
                <a:solidFill>
                  <a:srgbClr val="E3FF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5400" b="1" dirty="0">
                <a:solidFill>
                  <a:schemeClr val="tx1"/>
                </a:solidFill>
                <a:latin typeface="Courier New"/>
                <a:cs typeface="Courier New"/>
              </a:rPr>
              <a:t>Pause ( 5 </a:t>
            </a:r>
            <a:r>
              <a:rPr lang="es-ES" sz="5400" b="1" dirty="0" err="1">
                <a:solidFill>
                  <a:schemeClr val="tx1"/>
                </a:solidFill>
                <a:latin typeface="Courier New"/>
                <a:cs typeface="Courier New"/>
              </a:rPr>
              <a:t>mins</a:t>
            </a:r>
            <a:r>
              <a:rPr lang="es-ES" sz="5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sz="5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Metaphysical Realism…"/>
          <p:cNvSpPr txBox="1"/>
          <p:nvPr/>
        </p:nvSpPr>
        <p:spPr>
          <a:xfrm>
            <a:off x="304800" y="61088"/>
            <a:ext cx="8534400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defRPr sz="6000">
                <a:solidFill>
                  <a:srgbClr val="E3FF5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>
                <a:solidFill>
                  <a:schemeClr val="tx1"/>
                </a:solidFill>
                <a:latin typeface="Courier New"/>
                <a:cs typeface="Courier New"/>
              </a:rPr>
              <a:t>Activité</a:t>
            </a:r>
            <a:r>
              <a:rPr lang="en-US" sz="4000" b="1" dirty="0">
                <a:solidFill>
                  <a:schemeClr val="tx1"/>
                </a:solidFill>
                <a:latin typeface="Courier New"/>
                <a:cs typeface="Courier New"/>
              </a:rPr>
              <a:t> de Groupe</a:t>
            </a:r>
          </a:p>
          <a:p>
            <a:pPr algn="ctr" defTabSz="914400">
              <a:defRPr sz="6000">
                <a:solidFill>
                  <a:srgbClr val="E3FF5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chemeClr val="tx1"/>
                </a:solidFill>
                <a:latin typeface="Courier New"/>
                <a:cs typeface="Courier New"/>
              </a:rPr>
              <a:t>Revue critique
</a:t>
            </a:r>
          </a:p>
        </p:txBody>
      </p:sp>
      <p:sp>
        <p:nvSpPr>
          <p:cNvPr id="6" name="thematic and formal preoccupation with:…">
            <a:extLst>
              <a:ext uri="{FF2B5EF4-FFF2-40B4-BE49-F238E27FC236}">
                <a16:creationId xmlns:a16="http://schemas.microsoft.com/office/drawing/2014/main" id="{2AC45AD5-FE5C-BE4F-AF34-A1E1A0808124}"/>
              </a:ext>
            </a:extLst>
          </p:cNvPr>
          <p:cNvSpPr txBox="1"/>
          <p:nvPr/>
        </p:nvSpPr>
        <p:spPr>
          <a:xfrm>
            <a:off x="735817" y="2093759"/>
            <a:ext cx="7672366" cy="3893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(</a:t>
            </a:r>
            <a:r>
              <a:rPr lang="en-CA" sz="1400" b="1" dirty="0">
                <a:latin typeface="American Typewriter" panose="02090604020004020304" pitchFamily="18" charset="77"/>
              </a:rPr>
              <a:t>15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marks)</a:t>
            </a:r>
            <a:endParaRPr lang="en-CA" sz="1400" b="0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285750" indent="-2857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Description (/3) : qui, quoi, quand, où, du sujet (exposition/festival/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curature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), démontrez une recherche sur les travailleurs culturels et/ou les espaces impliqués.</a:t>
            </a:r>
          </a:p>
          <a:p>
            <a:pPr marL="285750" indent="-2857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Analyse (/4) : que fait le sujet et comment (être conscient d'analyser l'œuvre elle-même et la façon dont elle est encadrée/présentée pour un public). </a:t>
            </a:r>
            <a:r>
              <a:rPr lang="fr-FR" sz="1800" dirty="0">
                <a:latin typeface="American Typewriter" panose="02090604020004020304" pitchFamily="18" charset="77"/>
              </a:rPr>
              <a:t>U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tilisez une des sources que nous avons lues/discutées en classe pour vous aider à articuler ceci.</a:t>
            </a:r>
          </a:p>
          <a:p>
            <a:pPr marL="285750" indent="-2857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Résumé/évaluation (/3) : ce que votre lecteur doit savoir sur ce que le sujet</a:t>
            </a:r>
            <a:r>
              <a:rPr lang="fr-FR" sz="1800" dirty="0">
                <a:latin typeface="American Typewriter" panose="02090604020004020304" pitchFamily="18" charset="77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contribue à la culture (ou pourrait manquer !)</a:t>
            </a:r>
          </a:p>
          <a:p>
            <a:pPr algn="l" rtl="0">
              <a:spcBef>
                <a:spcPts val="0"/>
              </a:spcBef>
              <a:spcAft>
                <a:spcPts val="200"/>
              </a:spcAft>
            </a:pPr>
            <a:br>
              <a:rPr lang="en-CA" sz="1200" dirty="0"/>
            </a:br>
            <a:br>
              <a:rPr lang="en-CA" sz="1200" dirty="0"/>
            </a:b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ACDA-98CA-C14D-93AE-E1B4C9ADDABB}"/>
              </a:ext>
            </a:extLst>
          </p:cNvPr>
          <p:cNvSpPr txBox="1"/>
          <p:nvPr/>
        </p:nvSpPr>
        <p:spPr>
          <a:xfrm>
            <a:off x="7683062" y="39939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97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riel">
  <a:themeElements>
    <a:clrScheme name="3_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Orie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_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359</Words>
  <Application>Microsoft Macintosh PowerPoint</Application>
  <PresentationFormat>On-screen Show (4:3)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Courier New</vt:lpstr>
      <vt:lpstr>Office Theme</vt:lpstr>
      <vt:lpstr>PowerPoint Presentation</vt:lpstr>
      <vt:lpstr>Structure du tutoriel</vt:lpstr>
      <vt:lpstr>Introduction au tutoriel KK, 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Darien Sánchez Nicolás</dc:creator>
  <cp:lastModifiedBy>Darien Sánchez Nicolás</cp:lastModifiedBy>
  <cp:revision>49</cp:revision>
  <dcterms:created xsi:type="dcterms:W3CDTF">2020-09-15T17:53:02Z</dcterms:created>
  <dcterms:modified xsi:type="dcterms:W3CDTF">2022-11-02T19:28:46Z</dcterms:modified>
</cp:coreProperties>
</file>