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CE9E8D6-1B7E-46FF-BF3E-EC4D2E771B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05197A4-6D7A-4D0A-96C6-DEDD80D242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25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E1B89E0-38EB-4B55-9FE3-B840C9A9C9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69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1FFCDD2-61A4-4816-9289-EBCCA05BE6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432D4C8-E98B-4C46-81D5-DDDC92AF42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528A63A-AE1A-4C55-A6C3-B20903860D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33F3992-8466-423A-9CEF-EDE87CA69C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9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B6491C6-94D8-45AA-A224-E80375832D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0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C1D3D0D-A5BD-4F1C-B3A0-DC11B17E8C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22280A0-310C-4FEE-AABD-73796648E3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1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86227FF-9635-4784-8BED-27860309DC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9C9FB32-A1B5-49AD-8868-0F2DBAE406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03309-FE52-44F7-A061-ADE3AF25446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87413" y="390525"/>
            <a:ext cx="7519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СИСТЕМЫ СЛУЧАЙНЫХ ВЕЛИЧИН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9388" y="950913"/>
            <a:ext cx="8810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>
                <a:solidFill>
                  <a:srgbClr val="000000"/>
                </a:solidFill>
              </a:rPr>
              <a:t>                   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Определение 1.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Если каждое возможное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значение 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СВ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определяется одним числом, то 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СВ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50825" y="1916113"/>
            <a:ext cx="442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называется одномерной.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0675" y="2349500"/>
            <a:ext cx="882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Например, положение точки на числовой прямой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781300"/>
            <a:ext cx="820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определяется одним числом – координатой </a:t>
            </a:r>
            <a:r>
              <a:rPr lang="ru-RU" sz="3200" b="1" i="1">
                <a:solidFill>
                  <a:srgbClr val="000000"/>
                </a:solidFill>
                <a:latin typeface="Times New Roman" pitchFamily="18" charset="0"/>
              </a:rPr>
              <a:t>х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284538"/>
            <a:ext cx="939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Текущая успеваемость (месячный рейтинг) студен-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та по одному предмету – одномерная СВ. А текущая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292600"/>
            <a:ext cx="8328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успеваемость студента по всем дисциплинам –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–мерная СВ, где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– число дисциплин.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5229225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 Определение 2.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Если каждое возможное значение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СВ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определяется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числами, то 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СВ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называется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2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4" grpId="0"/>
      <p:bldP spid="2055" grpId="0"/>
      <p:bldP spid="2056" grpId="0"/>
      <p:bldP spid="2057" grpId="0"/>
      <p:bldP spid="2058" grpId="0"/>
      <p:bldP spid="20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392113"/>
            <a:ext cx="379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08050"/>
            <a:ext cx="51768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175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56467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68313" y="3068638"/>
            <a:ext cx="66214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Определение 3.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Центральный момент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68638"/>
            <a:ext cx="614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95288" y="3573463"/>
            <a:ext cx="8366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называется  </a:t>
            </a:r>
            <a:r>
              <a:rPr lang="ru-RU" sz="3000" b="1">
                <a:solidFill>
                  <a:srgbClr val="FF0000"/>
                </a:solidFill>
                <a:latin typeface="Times New Roman" pitchFamily="18" charset="0"/>
              </a:rPr>
              <a:t>ковариацией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или  </a:t>
            </a:r>
            <a:r>
              <a:rPr lang="ru-RU" sz="3000" b="1">
                <a:solidFill>
                  <a:srgbClr val="FF0000"/>
                </a:solidFill>
                <a:latin typeface="Times New Roman" pitchFamily="18" charset="0"/>
              </a:rPr>
              <a:t>корреляционным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ru-RU" sz="3000" b="1">
                <a:solidFill>
                  <a:srgbClr val="FF0000"/>
                </a:solidFill>
                <a:latin typeface="Times New Roman" pitchFamily="18" charset="0"/>
              </a:rPr>
              <a:t>моментом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и вычисляется по формуле:</a:t>
            </a:r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97425"/>
            <a:ext cx="7058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971550" y="4581525"/>
            <a:ext cx="7781925" cy="165576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0" grpId="0"/>
      <p:bldP spid="204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627313" y="333375"/>
            <a:ext cx="40084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Свойства ковариации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11188" y="908050"/>
            <a:ext cx="7267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838200" algn="l"/>
                <a:tab pos="7518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M((X – M(X))(X – M(X))) =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771775" y="1412875"/>
            <a:ext cx="4017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= M(X – M(X)) =  D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9750" y="1916113"/>
            <a:ext cx="39957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908050" algn="l"/>
                <a:tab pos="7518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2) можно представить: 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19250" y="2492375"/>
            <a:ext cx="55911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XY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) –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M(X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300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39750" y="3141663"/>
            <a:ext cx="8337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3) Если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– не зависимы, то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= 0.</a:t>
            </a:r>
            <a:r>
              <a:rPr lang="ru-RU" sz="300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3850" y="3716338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    Определение 4. </a:t>
            </a:r>
            <a:r>
              <a:rPr lang="ru-RU" sz="3000" b="1">
                <a:solidFill>
                  <a:srgbClr val="FF0000"/>
                </a:solidFill>
                <a:latin typeface="Times New Roman" pitchFamily="18" charset="0"/>
              </a:rPr>
              <a:t>Коэффициентом корреляции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75184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называется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отношение</a:t>
            </a: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084763"/>
            <a:ext cx="2665412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195513" y="4868863"/>
            <a:ext cx="4741862" cy="15208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148263" y="13414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73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/>
      <p:bldP spid="24586" grpId="0"/>
      <p:bldP spid="24588" grpId="0" animBg="1"/>
      <p:bldP spid="24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" y="260350"/>
            <a:ext cx="83073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54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Если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 СВ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коррелированны,</a:t>
            </a:r>
            <a:endParaRPr lang="ru-RU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836613"/>
            <a:ext cx="7694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т. е. связаны корреляционной зависимостью.</a:t>
            </a:r>
            <a:endParaRPr lang="ru-RU" sz="300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Если же</a:t>
            </a:r>
            <a:r>
              <a:rPr lang="ru-RU" sz="1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ru-RU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1374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101975" y="1341438"/>
            <a:ext cx="6042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то СВ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не коррелированны.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916113"/>
            <a:ext cx="9164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   Из условия, что   СВ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коррелированны,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следует, что они зависимы, но из зависимости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</a:t>
            </a:r>
            <a:r>
              <a:rPr lang="ru-RU" sz="3000">
                <a:solidFill>
                  <a:srgbClr val="000000"/>
                </a:solidFill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50825" y="2852738"/>
            <a:ext cx="8566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54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не следует, что они коррелированны,так как кроме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54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корреляционной существуют еще и другие виды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54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зависимости.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68313" y="4292600"/>
            <a:ext cx="8289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544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Если                    то связь между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– тесная,</a:t>
            </a:r>
          </a:p>
        </p:txBody>
      </p:sp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21163"/>
            <a:ext cx="141128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95288" y="4941888"/>
            <a:ext cx="849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а если         	  т. е.         близок к 0, то связь между</a:t>
            </a:r>
            <a:r>
              <a:rPr lang="ru-RU" sz="300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868863"/>
            <a:ext cx="14827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868863"/>
            <a:ext cx="6889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763713" y="5445125"/>
            <a:ext cx="2957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97200" algn="l"/>
                <a:tab pos="4625975" algn="ctr"/>
              </a:tabLs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– слабая.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>
            <p:ph/>
          </p:nvPr>
        </p:nvGraphicFramePr>
        <p:xfrm>
          <a:off x="1258888" y="188913"/>
          <a:ext cx="13668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icrosoft Equation 3.0" r:id="rId7" imgW="444307" imgH="241195" progId="Equation.3">
                  <p:embed/>
                </p:oleObj>
              </mc:Choice>
              <mc:Fallback>
                <p:oleObj name="Microsoft Equation 3.0" r:id="rId7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913"/>
                        <a:ext cx="13668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  <p:bldP spid="26632" grpId="0"/>
      <p:bldP spid="26633" grpId="0"/>
      <p:bldP spid="26634" grpId="0"/>
      <p:bldP spid="26635" grpId="0"/>
      <p:bldP spid="26637" grpId="0"/>
      <p:bldP spid="266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5288" y="404813"/>
            <a:ext cx="83581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Вернемся к примеру о портфеле акций и дадим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экономический смысл начальным и центральным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моментам первого и второго порядков.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68313" y="1989138"/>
            <a:ext cx="8064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М(Х)  и М(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–  ожидаемые нормы прибыли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по двум типам акций.</a:t>
            </a:r>
          </a:p>
        </p:txBody>
      </p:sp>
    </p:spTree>
    <p:extLst>
      <p:ext uri="{BB962C8B-B14F-4D97-AF65-F5344CB8AC3E}">
        <p14:creationId xmlns:p14="http://schemas.microsoft.com/office/powerpoint/2010/main" val="26022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750" y="404813"/>
            <a:ext cx="18811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 или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4813"/>
            <a:ext cx="2641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076825" y="404813"/>
            <a:ext cx="4273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– степень разброса норм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52413" y="981075"/>
            <a:ext cx="8891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прибыли первого типа акций, следовательно, степень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риска инвестиционного проекта Х.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9750" y="1916113"/>
            <a:ext cx="18811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 или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23526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646613" y="1989138"/>
            <a:ext cx="44973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показывает степень риска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23850" y="2565400"/>
            <a:ext cx="48561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инвестиционного проекта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39750" y="3068638"/>
            <a:ext cx="39735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4625975" algn="ctr"/>
              </a:tabLs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показывает: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852488" y="3573463"/>
            <a:ext cx="8291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1358900" algn="l"/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1) вариацию норм прибыли по двум типам акций;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827088" y="4076700"/>
            <a:ext cx="7027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2) тенденцию движения двух типов акций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5000" algn="l"/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вверх  и вниз.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5013325"/>
            <a:ext cx="934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 Если 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0  и  достаточно большая, то обе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группы акций двигаются одинаково: обе вверх или обе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79388" y="5949950"/>
            <a:ext cx="84407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вниз, следовательно, при покупке этих акций есть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7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4" grpId="0"/>
      <p:bldP spid="22535" grpId="0"/>
      <p:bldP spid="22536" grpId="0"/>
      <p:bldP spid="22538" grpId="0"/>
      <p:bldP spid="22539" grpId="0"/>
      <p:bldP spid="22540" grpId="0"/>
      <p:bldP spid="22541" grpId="0"/>
      <p:bldP spid="22542" grpId="0"/>
      <p:bldP spid="22543" grpId="0"/>
      <p:bldP spid="225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8313" y="260350"/>
            <a:ext cx="4151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25975" algn="ctr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риск разориться.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2550" y="765175"/>
            <a:ext cx="9061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   Если 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0  и  достаточно большая, то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одни акции идут вверх, а другие вниз, или, наоборот</a:t>
            </a:r>
            <a:r>
              <a:rPr lang="ru-RU" sz="3000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79388" y="1700213"/>
            <a:ext cx="826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следовательно, такой портфель акций достаточно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стабилен.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50825" y="2636838"/>
            <a:ext cx="87137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    Пример (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продолжение). Вычислим начальные 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центральные моменты: </a:t>
            </a:r>
          </a:p>
        </p:txBody>
      </p:sp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44900"/>
            <a:ext cx="40544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500563" y="3644900"/>
            <a:ext cx="385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21163"/>
            <a:ext cx="383698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284663" y="4221163"/>
            <a:ext cx="27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,</a:t>
            </a:r>
          </a:p>
        </p:txBody>
      </p:sp>
      <p:pic>
        <p:nvPicPr>
          <p:cNvPr id="2357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97425"/>
            <a:ext cx="5175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580063" y="4797425"/>
            <a:ext cx="27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,</a:t>
            </a:r>
          </a:p>
        </p:txBody>
      </p:sp>
      <p:pic>
        <p:nvPicPr>
          <p:cNvPr id="23576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73688"/>
            <a:ext cx="5175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580063" y="5445125"/>
            <a:ext cx="27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,</a:t>
            </a:r>
          </a:p>
        </p:txBody>
      </p:sp>
      <p:pic>
        <p:nvPicPr>
          <p:cNvPr id="2357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021388"/>
            <a:ext cx="5645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084888" y="6021388"/>
            <a:ext cx="25288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=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,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8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  <p:bldP spid="23569" grpId="0"/>
      <p:bldP spid="23571" grpId="0"/>
      <p:bldP spid="23573" grpId="0"/>
      <p:bldP spid="23575" grpId="0"/>
      <p:bldP spid="23577" grpId="0"/>
      <p:bldP spid="235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8313" y="260350"/>
            <a:ext cx="4471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коэффициент корреляции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88913"/>
            <a:ext cx="6000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64163" y="333375"/>
            <a:ext cx="27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10144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547813" y="981075"/>
            <a:ext cx="69786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М(Х) = 0,1*0,3 + 0,2*0,3 + 0,4*0,4 = 0,25;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10493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619250" y="1557338"/>
            <a:ext cx="6692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M(Y) = 0*0,2 + 0,2*0,6 + 0,5*0,2 = 0,22;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10477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403350" y="2205038"/>
            <a:ext cx="1368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D(X) =</a:t>
            </a:r>
            <a:r>
              <a:rPr lang="en-US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6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05038"/>
            <a:ext cx="684053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268538" y="2781300"/>
            <a:ext cx="1754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= 0,0165;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57880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825"/>
            <a:ext cx="9380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908175" y="4508500"/>
            <a:ext cx="17573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0,0256;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229225"/>
            <a:ext cx="54737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8" grpId="0"/>
      <p:bldP spid="28680" grpId="0"/>
      <p:bldP spid="28682" grpId="0"/>
      <p:bldP spid="28684" grpId="0"/>
      <p:bldP spid="28686" grpId="0"/>
      <p:bldP spid="286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350"/>
            <a:ext cx="81438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95288" y="1412875"/>
            <a:ext cx="80216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0.1*0*0.1+ 0.1*0.2*0 + 0.1*0.5*0.2 + 0.2*0*0 +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8788" y="1916113"/>
            <a:ext cx="86852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+ 0.2*0.2*0.3 + 0.2*0.5*0 + 0.4*0*0.1 + 0.4*0.2*0.3 +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8313" y="2492375"/>
            <a:ext cx="55768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+ 0.4*0.5*0 – 0.25*0.22 = – 0.009;</a:t>
            </a: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13100"/>
            <a:ext cx="64071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4221163"/>
            <a:ext cx="889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  Так как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0, то одни акции идут вверх,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а другие вниз, но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cov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) мала, кроме того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581525"/>
            <a:ext cx="148431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9388" y="5157788"/>
            <a:ext cx="896461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5405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поэтому СВ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коррелированны, но связь между  ними слабая. Такой портфель акций не слишком стабилен</a:t>
            </a:r>
            <a:r>
              <a:rPr lang="ru-RU" sz="30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/>
      <p:bldP spid="30729" grpId="0"/>
      <p:bldP spid="307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3850" y="260350"/>
            <a:ext cx="8353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Определение. </a:t>
            </a:r>
            <a:r>
              <a:rPr lang="ru-RU" sz="3000">
                <a:solidFill>
                  <a:srgbClr val="FF0000"/>
                </a:solidFill>
                <a:latin typeface="Times New Roman" pitchFamily="18" charset="0"/>
              </a:rPr>
              <a:t>Условным законом распределения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50825" y="692150"/>
            <a:ext cx="87010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одной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  СВ, входящих в систему (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называ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23850" y="1210002"/>
            <a:ext cx="5616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ется</a:t>
            </a: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ЗР  СВ 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при условии, что  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25538"/>
            <a:ext cx="1374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95288" y="1628775"/>
            <a:ext cx="55451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или  ЗР  СВ  Х  при условии,</a:t>
            </a:r>
            <a:r>
              <a:rPr lang="ru-RU" sz="3000">
                <a:solidFill>
                  <a:srgbClr val="000000"/>
                </a:solidFill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что</a:t>
            </a: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628775"/>
            <a:ext cx="13398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235825" y="1628775"/>
            <a:ext cx="27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-1" y="2205038"/>
            <a:ext cx="896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ru-RU" sz="3000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ru-RU" sz="3000" dirty="0">
                <a:solidFill>
                  <a:srgbClr val="000000"/>
                </a:solidFill>
                <a:latin typeface="Times New Roman" pitchFamily="18" charset="0"/>
              </a:rPr>
              <a:t>По теореме умножения вероятностей зависимых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 smtClean="0">
                <a:solidFill>
                  <a:srgbClr val="000000"/>
                </a:solidFill>
                <a:latin typeface="Times New Roman" pitchFamily="18" charset="0"/>
              </a:rPr>
              <a:t>   событий</a:t>
            </a:r>
            <a:endParaRPr lang="ru-RU" sz="3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827088" y="3068638"/>
            <a:ext cx="58594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000">
                <a:solidFill>
                  <a:srgbClr val="000000"/>
                </a:solidFill>
              </a:rPr>
              <a:t>              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P(AB) = P(A)*P(B</a:t>
            </a: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A).</a:t>
            </a:r>
          </a:p>
        </p:txBody>
      </p:sp>
      <p:sp>
        <p:nvSpPr>
          <p:cNvPr id="379915" name="Rectangle 14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89363"/>
            <a:ext cx="278765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23850" y="3571102"/>
            <a:ext cx="14409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Отсюда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918" name="Rectangle 17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pic>
        <p:nvPicPr>
          <p:cNvPr id="2971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00663"/>
            <a:ext cx="6189662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0825" y="4579164"/>
            <a:ext cx="2287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Аналогично: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195513" y="5013325"/>
            <a:ext cx="6226175" cy="170021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4" grpId="0"/>
      <p:bldP spid="29706" grpId="0"/>
      <p:bldP spid="29707" grpId="0"/>
      <p:bldP spid="29708" grpId="0"/>
      <p:bldP spid="29711" grpId="0"/>
      <p:bldP spid="29714" grpId="0"/>
      <p:bldP spid="297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6250"/>
            <a:ext cx="658653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619250" y="260350"/>
            <a:ext cx="6840538" cy="170021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95288" y="1989138"/>
            <a:ext cx="20288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Например,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76475"/>
            <a:ext cx="557371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57563"/>
            <a:ext cx="600868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-74613" y="4652963"/>
            <a:ext cx="9218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 smtClean="0">
                <a:solidFill>
                  <a:srgbClr val="000000"/>
                </a:solidFill>
                <a:latin typeface="Times New Roman" pitchFamily="18" charset="0"/>
              </a:rPr>
              <a:t>  Найдем </a:t>
            </a:r>
            <a:r>
              <a:rPr lang="ru-RU" sz="3000" dirty="0">
                <a:solidFill>
                  <a:srgbClr val="000000"/>
                </a:solidFill>
                <a:latin typeface="Times New Roman" pitchFamily="18" charset="0"/>
              </a:rPr>
              <a:t>условные законы распределения и условные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 smtClean="0">
                <a:solidFill>
                  <a:srgbClr val="000000"/>
                </a:solidFill>
                <a:latin typeface="Times New Roman" pitchFamily="18" charset="0"/>
              </a:rPr>
              <a:t> математические </a:t>
            </a:r>
            <a:r>
              <a:rPr lang="ru-RU" sz="3000" dirty="0">
                <a:solidFill>
                  <a:srgbClr val="000000"/>
                </a:solidFill>
                <a:latin typeface="Times New Roman" pitchFamily="18" charset="0"/>
              </a:rPr>
              <a:t>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875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/>
      <p:bldP spid="317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3850" y="260350"/>
            <a:ext cx="882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–мерной 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СВ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или </a:t>
            </a:r>
            <a:r>
              <a:rPr lang="ru-RU" sz="3200" b="1">
                <a:solidFill>
                  <a:srgbClr val="FF0000"/>
                </a:solidFill>
                <a:latin typeface="Times New Roman" pitchFamily="18" charset="0"/>
              </a:rPr>
              <a:t>системой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ru-RU" sz="3200" b="1">
                <a:solidFill>
                  <a:srgbClr val="FF0000"/>
                </a:solidFill>
                <a:latin typeface="Times New Roman" pitchFamily="18" charset="0"/>
              </a:rPr>
              <a:t> случайных величин</a:t>
            </a:r>
            <a:r>
              <a:rPr lang="ru-RU" sz="3200">
                <a:solidFill>
                  <a:srgbClr val="FF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196975"/>
            <a:ext cx="882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      Например, положение точки на плоскости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 определяется двумя числами – </a:t>
            </a:r>
            <a:r>
              <a:rPr lang="ru-RU" sz="3200" b="1" i="1">
                <a:solidFill>
                  <a:srgbClr val="000000"/>
                </a:solidFill>
                <a:latin typeface="Times New Roman" pitchFamily="18" charset="0"/>
              </a:rPr>
              <a:t>х 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и 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21336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   Двумерная 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СВ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обозначается  (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- мерная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  СВ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обозначается (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,…,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141663"/>
            <a:ext cx="8893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Рассмотрим систему двух дискретных СВ (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). 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79388" y="3644900"/>
            <a:ext cx="8650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Пусть СВ  Х  принимает 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значений </a:t>
            </a:r>
            <a:r>
              <a:rPr lang="ru-RU" sz="3200" b="1" i="1">
                <a:solidFill>
                  <a:srgbClr val="000000"/>
                </a:solidFill>
                <a:latin typeface="Times New Roman" pitchFamily="18" charset="0"/>
              </a:rPr>
              <a:t>х</a:t>
            </a:r>
            <a:r>
              <a:rPr lang="ru-RU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ru-RU" sz="3200" b="1" i="1">
                <a:solidFill>
                  <a:srgbClr val="000000"/>
                </a:solidFill>
                <a:latin typeface="Times New Roman" pitchFamily="18" charset="0"/>
              </a:rPr>
              <a:t>х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,…,</a:t>
            </a:r>
            <a:r>
              <a:rPr lang="ru-RU" sz="3200" b="1" i="1">
                <a:solidFill>
                  <a:srgbClr val="000000"/>
                </a:solidFill>
                <a:latin typeface="Times New Roman" pitchFamily="18" charset="0"/>
              </a:rPr>
              <a:t> х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а СВ 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принимает 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значений 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,…,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19075" y="4581525"/>
            <a:ext cx="88757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     Через 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ij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обозначим вероятность того,  что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СВ  Х примет значение 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 а СВ 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примет значе-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ние 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b="1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563938" y="5661025"/>
            <a:ext cx="687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268538" y="5661025"/>
            <a:ext cx="687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1547813" y="5589588"/>
            <a:ext cx="2987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1,n;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1,m)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3" grpId="0"/>
      <p:bldP spid="4104" grpId="0"/>
      <p:bldP spid="4105" grpId="0"/>
      <p:bldP spid="4107" grpId="0" animBg="1"/>
      <p:bldP spid="4106" grpId="0" animBg="1"/>
      <p:bldP spid="4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95288" y="260350"/>
            <a:ext cx="1638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При Х =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3375"/>
            <a:ext cx="1085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620713"/>
            <a:ext cx="4668837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95288" y="1700213"/>
            <a:ext cx="83518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Тогда условный закон распределения  СВ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при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1085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331913" y="2205038"/>
            <a:ext cx="12049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будет:</a:t>
            </a:r>
          </a:p>
        </p:txBody>
      </p:sp>
      <p:graphicFrame>
        <p:nvGraphicFramePr>
          <p:cNvPr id="32839" name="Group 71"/>
          <p:cNvGraphicFramePr>
            <a:graphicFrameLocks noGrp="1"/>
          </p:cNvGraphicFramePr>
          <p:nvPr>
            <p:ph/>
          </p:nvPr>
        </p:nvGraphicFramePr>
        <p:xfrm>
          <a:off x="971550" y="2997200"/>
          <a:ext cx="6697663" cy="1943100"/>
        </p:xfrm>
        <a:graphic>
          <a:graphicData uri="http://schemas.openxmlformats.org/drawingml/2006/table">
            <a:tbl>
              <a:tblPr/>
              <a:tblGrid>
                <a:gridCol w="3240088"/>
                <a:gridCol w="1152525"/>
                <a:gridCol w="1152525"/>
                <a:gridCol w="1152525"/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2339975" y="3141663"/>
            <a:ext cx="565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2842" name="Rectangle 74"/>
          <p:cNvSpPr>
            <a:spLocks noChangeArrowheads="1"/>
          </p:cNvSpPr>
          <p:nvPr/>
        </p:nvSpPr>
        <p:spPr bwMode="auto">
          <a:xfrm>
            <a:off x="4572000" y="3141663"/>
            <a:ext cx="469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5580063" y="3141663"/>
            <a:ext cx="766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0,2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6732588" y="3141663"/>
            <a:ext cx="766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0,5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2845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76700"/>
            <a:ext cx="32194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46" name="Picture 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860800"/>
            <a:ext cx="59213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47" name="Picture 7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860800"/>
            <a:ext cx="6127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48" name="Picture 8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60800"/>
            <a:ext cx="6159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49" name="Rectangle 81"/>
          <p:cNvSpPr>
            <a:spLocks noChangeArrowheads="1"/>
          </p:cNvSpPr>
          <p:nvPr/>
        </p:nvSpPr>
        <p:spPr bwMode="auto">
          <a:xfrm>
            <a:off x="323850" y="5013325"/>
            <a:ext cx="4686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Математическое ожидание:</a:t>
            </a:r>
          </a:p>
        </p:txBody>
      </p:sp>
      <p:pic>
        <p:nvPicPr>
          <p:cNvPr id="32850" name="Picture 8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516563"/>
            <a:ext cx="6911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10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5" grpId="0"/>
      <p:bldP spid="32777" grpId="0"/>
      <p:bldP spid="32840" grpId="0"/>
      <p:bldP spid="32842" grpId="0"/>
      <p:bldP spid="32843" grpId="0"/>
      <p:bldP spid="32844" grpId="0"/>
      <p:bldP spid="328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9750" y="260350"/>
            <a:ext cx="958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При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0350"/>
            <a:ext cx="23526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692150"/>
            <a:ext cx="481488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81" name="Group 65"/>
          <p:cNvGraphicFramePr>
            <a:graphicFrameLocks noGrp="1"/>
          </p:cNvGraphicFramePr>
          <p:nvPr>
            <p:ph/>
          </p:nvPr>
        </p:nvGraphicFramePr>
        <p:xfrm>
          <a:off x="1116013" y="2133600"/>
          <a:ext cx="7127875" cy="2319338"/>
        </p:xfrm>
        <a:graphic>
          <a:graphicData uri="http://schemas.openxmlformats.org/drawingml/2006/table">
            <a:tbl>
              <a:tblPr/>
              <a:tblGrid>
                <a:gridCol w="3413125"/>
                <a:gridCol w="1266825"/>
                <a:gridCol w="1296987"/>
                <a:gridCol w="1150938"/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2555875" y="2205038"/>
            <a:ext cx="5540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4883" name="Rectangle 67"/>
          <p:cNvSpPr>
            <a:spLocks noChangeArrowheads="1"/>
          </p:cNvSpPr>
          <p:nvPr/>
        </p:nvSpPr>
        <p:spPr bwMode="auto">
          <a:xfrm>
            <a:off x="4932363" y="2205038"/>
            <a:ext cx="4810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84" name="Rectangle 68"/>
          <p:cNvSpPr>
            <a:spLocks noChangeArrowheads="1"/>
          </p:cNvSpPr>
          <p:nvPr/>
        </p:nvSpPr>
        <p:spPr bwMode="auto">
          <a:xfrm>
            <a:off x="6084888" y="2205038"/>
            <a:ext cx="766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85" name="Rectangle 69"/>
          <p:cNvSpPr>
            <a:spLocks noChangeArrowheads="1"/>
          </p:cNvSpPr>
          <p:nvPr/>
        </p:nvSpPr>
        <p:spPr bwMode="auto">
          <a:xfrm>
            <a:off x="7308850" y="2205038"/>
            <a:ext cx="766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0,5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4886" name="Picture 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31829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7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141663"/>
            <a:ext cx="61436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8" name="Picture 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213100"/>
            <a:ext cx="6111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89" name="Picture 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141663"/>
            <a:ext cx="61436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90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772025"/>
            <a:ext cx="7200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2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82" grpId="0"/>
      <p:bldP spid="34883" grpId="0"/>
      <p:bldP spid="34884" grpId="0"/>
      <p:bldP spid="348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60350"/>
            <a:ext cx="22812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39750" y="260350"/>
            <a:ext cx="10652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При</a:t>
            </a:r>
            <a:r>
              <a:rPr lang="en-US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36613"/>
            <a:ext cx="48498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921" name="Group 57"/>
          <p:cNvGraphicFramePr>
            <a:graphicFrameLocks noGrp="1"/>
          </p:cNvGraphicFramePr>
          <p:nvPr>
            <p:ph/>
          </p:nvPr>
        </p:nvGraphicFramePr>
        <p:xfrm>
          <a:off x="1042988" y="2133600"/>
          <a:ext cx="7129462" cy="2016125"/>
        </p:xfrm>
        <a:graphic>
          <a:graphicData uri="http://schemas.openxmlformats.org/drawingml/2006/table">
            <a:tbl>
              <a:tblPr/>
              <a:tblGrid>
                <a:gridCol w="4084637"/>
                <a:gridCol w="1023938"/>
                <a:gridCol w="957262"/>
                <a:gridCol w="1063625"/>
              </a:tblGrid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2916238" y="2205038"/>
            <a:ext cx="565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5435600" y="2205038"/>
            <a:ext cx="4810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6300788" y="2205038"/>
            <a:ext cx="766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7235825" y="2205038"/>
            <a:ext cx="766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0,5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6927" name="Picture 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33131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28" name="Picture 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997200"/>
            <a:ext cx="6842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29" name="Picture 6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997200"/>
            <a:ext cx="685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30" name="Picture 6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2997200"/>
            <a:ext cx="6873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3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72009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4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923" grpId="0"/>
      <p:bldP spid="36924" grpId="0"/>
      <p:bldP spid="36925" grpId="0"/>
      <p:bldP spid="369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4813"/>
            <a:ext cx="17367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9750" y="404813"/>
            <a:ext cx="958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При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908050"/>
            <a:ext cx="4487862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81" name="Group 69"/>
          <p:cNvGraphicFramePr>
            <a:graphicFrameLocks noGrp="1"/>
          </p:cNvGraphicFramePr>
          <p:nvPr>
            <p:ph/>
          </p:nvPr>
        </p:nvGraphicFramePr>
        <p:xfrm>
          <a:off x="1042988" y="2133600"/>
          <a:ext cx="6996112" cy="2176463"/>
        </p:xfrm>
        <a:graphic>
          <a:graphicData uri="http://schemas.openxmlformats.org/drawingml/2006/table">
            <a:tbl>
              <a:tblPr/>
              <a:tblGrid>
                <a:gridCol w="3508375"/>
                <a:gridCol w="1160462"/>
                <a:gridCol w="1158875"/>
                <a:gridCol w="11684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2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2700338" y="2349500"/>
            <a:ext cx="565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4787900" y="2349500"/>
            <a:ext cx="766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0,1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5867400" y="2349500"/>
            <a:ext cx="766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0,2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7019925" y="2349500"/>
            <a:ext cx="766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0,4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8980" name="Picture 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33845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82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141663"/>
            <a:ext cx="62071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83" name="Picture 7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141663"/>
            <a:ext cx="6413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84" name="Picture 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213100"/>
            <a:ext cx="59848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5" name="Rectangle 73"/>
          <p:cNvSpPr>
            <a:spLocks noChangeArrowheads="1"/>
          </p:cNvSpPr>
          <p:nvPr/>
        </p:nvSpPr>
        <p:spPr bwMode="auto">
          <a:xfrm>
            <a:off x="468313" y="4652963"/>
            <a:ext cx="2252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36600" algn="l"/>
              </a:tabLst>
            </a:pP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M(X/Y=0) =</a:t>
            </a:r>
            <a:r>
              <a:rPr lang="en-US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8986" name="Picture 7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508500"/>
            <a:ext cx="46323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7" name="Rectangle 75"/>
          <p:cNvSpPr>
            <a:spLocks noChangeArrowheads="1"/>
          </p:cNvSpPr>
          <p:nvPr/>
        </p:nvSpPr>
        <p:spPr bwMode="auto">
          <a:xfrm>
            <a:off x="6227763" y="5516563"/>
            <a:ext cx="1330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и  т. д.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1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76" grpId="0"/>
      <p:bldP spid="38977" grpId="0"/>
      <p:bldP spid="38978" grpId="0"/>
      <p:bldP spid="38979" grpId="0"/>
      <p:bldP spid="38985" grpId="0"/>
      <p:bldP spid="389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0825" y="260350"/>
            <a:ext cx="8724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         Определение.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Случайные величины Х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образующие систему, называются </a:t>
            </a:r>
            <a:r>
              <a:rPr lang="ru-RU" sz="3000" b="1">
                <a:solidFill>
                  <a:srgbClr val="FF0000"/>
                </a:solidFill>
                <a:latin typeface="Times New Roman" pitchFamily="18" charset="0"/>
              </a:rPr>
              <a:t>независимыми</a:t>
            </a:r>
            <a:r>
              <a:rPr lang="ru-RU" sz="3000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23850" y="1196975"/>
            <a:ext cx="882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366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если З.Р.  одной из них не зависит от того,  какое значение приняла другая  С. В.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79388" y="2133600"/>
            <a:ext cx="858361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366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           Необходимым и достаточным условием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366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независимости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дискретных С.В.  Х  и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 Y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является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366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равенство: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357563"/>
            <a:ext cx="2460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2700338" y="3213100"/>
            <a:ext cx="3040062" cy="10128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39750" y="4292600"/>
            <a:ext cx="4340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0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 = 1, … , n; </a:t>
            </a:r>
            <a:r>
              <a:rPr lang="en-US" sz="3000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 = 1, … , m).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23850" y="4941888"/>
            <a:ext cx="3181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В нашем примере</a:t>
            </a:r>
            <a:r>
              <a:rPr lang="ru-RU" sz="30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941888"/>
            <a:ext cx="148431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941888"/>
            <a:ext cx="148431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941888"/>
            <a:ext cx="152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250825" y="5445125"/>
            <a:ext cx="8486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Проверим, выполняется ли условие независимости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для С. В.  Х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и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Y.</a:t>
            </a:r>
          </a:p>
        </p:txBody>
      </p:sp>
    </p:spTree>
    <p:extLst>
      <p:ext uri="{BB962C8B-B14F-4D97-AF65-F5344CB8AC3E}">
        <p14:creationId xmlns:p14="http://schemas.microsoft.com/office/powerpoint/2010/main" val="97310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  <p:bldP spid="40966" grpId="0"/>
      <p:bldP spid="40968" grpId="0" animBg="1"/>
      <p:bldP spid="40969" grpId="0"/>
      <p:bldP spid="40970" grpId="0"/>
      <p:bldP spid="409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4813"/>
            <a:ext cx="50323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1188" y="1052513"/>
            <a:ext cx="67929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Следовательно, С. В.  Х  и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зависимы.</a:t>
            </a:r>
          </a:p>
        </p:txBody>
      </p:sp>
    </p:spTree>
    <p:extLst>
      <p:ext uri="{BB962C8B-B14F-4D97-AF65-F5344CB8AC3E}">
        <p14:creationId xmlns:p14="http://schemas.microsoft.com/office/powerpoint/2010/main" val="39894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0825" y="188913"/>
            <a:ext cx="87122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      Тогда закон распределения системы двух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случайных величин (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) задается матрицей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распределения, представленной в виде таблицы:</a:t>
            </a:r>
          </a:p>
        </p:txBody>
      </p:sp>
      <p:graphicFrame>
        <p:nvGraphicFramePr>
          <p:cNvPr id="5446" name="Group 326"/>
          <p:cNvGraphicFramePr>
            <a:graphicFrameLocks noGrp="1"/>
          </p:cNvGraphicFramePr>
          <p:nvPr>
            <p:ph/>
          </p:nvPr>
        </p:nvGraphicFramePr>
        <p:xfrm>
          <a:off x="457200" y="1844675"/>
          <a:ext cx="8002588" cy="428149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4588"/>
                <a:gridCol w="1143000"/>
                <a:gridCol w="1143000"/>
                <a:gridCol w="1143000"/>
              </a:tblGrid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8" name="Line 328"/>
          <p:cNvSpPr>
            <a:spLocks noChangeShapeType="1"/>
          </p:cNvSpPr>
          <p:nvPr/>
        </p:nvSpPr>
        <p:spPr bwMode="auto">
          <a:xfrm>
            <a:off x="539750" y="1844675"/>
            <a:ext cx="107950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51" name="Text Box 331"/>
          <p:cNvSpPr txBox="1">
            <a:spLocks noChangeArrowheads="1"/>
          </p:cNvSpPr>
          <p:nvPr/>
        </p:nvSpPr>
        <p:spPr bwMode="auto">
          <a:xfrm>
            <a:off x="1187450" y="1844675"/>
            <a:ext cx="4699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Y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52" name="Text Box 332"/>
          <p:cNvSpPr txBox="1">
            <a:spLocks noChangeArrowheads="1"/>
          </p:cNvSpPr>
          <p:nvPr/>
        </p:nvSpPr>
        <p:spPr bwMode="auto">
          <a:xfrm>
            <a:off x="468313" y="1989138"/>
            <a:ext cx="4714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X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0" name="Text Box 370"/>
          <p:cNvSpPr txBox="1">
            <a:spLocks noChangeArrowheads="1"/>
          </p:cNvSpPr>
          <p:nvPr/>
        </p:nvSpPr>
        <p:spPr bwMode="auto">
          <a:xfrm>
            <a:off x="1908175" y="1844675"/>
            <a:ext cx="593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y</a:t>
            </a:r>
            <a:r>
              <a:rPr lang="en-US" sz="3000" baseline="-25000">
                <a:solidFill>
                  <a:srgbClr val="000000"/>
                </a:solidFill>
              </a:rPr>
              <a:t>1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1" name="Text Box 371"/>
          <p:cNvSpPr txBox="1">
            <a:spLocks noChangeArrowheads="1"/>
          </p:cNvSpPr>
          <p:nvPr/>
        </p:nvSpPr>
        <p:spPr bwMode="auto">
          <a:xfrm>
            <a:off x="3059113" y="1844675"/>
            <a:ext cx="579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y</a:t>
            </a:r>
            <a:r>
              <a:rPr lang="en-US" sz="3000" baseline="-25000">
                <a:solidFill>
                  <a:srgbClr val="000000"/>
                </a:solidFill>
              </a:rPr>
              <a:t>2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2" name="Text Box 372"/>
          <p:cNvSpPr txBox="1">
            <a:spLocks noChangeArrowheads="1"/>
          </p:cNvSpPr>
          <p:nvPr/>
        </p:nvSpPr>
        <p:spPr bwMode="auto">
          <a:xfrm>
            <a:off x="5292725" y="1844675"/>
            <a:ext cx="574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y</a:t>
            </a:r>
            <a:r>
              <a:rPr lang="en-US" sz="3000" baseline="-25000">
                <a:solidFill>
                  <a:srgbClr val="000000"/>
                </a:solidFill>
              </a:rPr>
              <a:t>j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3" name="Text Box 373"/>
          <p:cNvSpPr txBox="1">
            <a:spLocks noChangeArrowheads="1"/>
          </p:cNvSpPr>
          <p:nvPr/>
        </p:nvSpPr>
        <p:spPr bwMode="auto">
          <a:xfrm>
            <a:off x="4211638" y="184467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94" name="Text Box 374"/>
          <p:cNvSpPr txBox="1">
            <a:spLocks noChangeArrowheads="1"/>
          </p:cNvSpPr>
          <p:nvPr/>
        </p:nvSpPr>
        <p:spPr bwMode="auto">
          <a:xfrm>
            <a:off x="6516688" y="184467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95" name="Text Box 375"/>
          <p:cNvSpPr txBox="1">
            <a:spLocks noChangeArrowheads="1"/>
          </p:cNvSpPr>
          <p:nvPr/>
        </p:nvSpPr>
        <p:spPr bwMode="auto">
          <a:xfrm>
            <a:off x="7667625" y="1844675"/>
            <a:ext cx="6492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</a:rPr>
              <a:t>y</a:t>
            </a:r>
            <a:r>
              <a:rPr lang="en-US" sz="3000" baseline="-25000">
                <a:solidFill>
                  <a:srgbClr val="000000"/>
                </a:solidFill>
              </a:rPr>
              <a:t>m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6" name="Text Box 376"/>
          <p:cNvSpPr txBox="1">
            <a:spLocks noChangeArrowheads="1"/>
          </p:cNvSpPr>
          <p:nvPr/>
        </p:nvSpPr>
        <p:spPr bwMode="auto">
          <a:xfrm>
            <a:off x="755650" y="2492375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 b="1" i="1">
                <a:solidFill>
                  <a:srgbClr val="000000"/>
                </a:solidFill>
              </a:rPr>
              <a:t>x</a:t>
            </a:r>
            <a:r>
              <a:rPr lang="en-US" sz="3000" baseline="-25000">
                <a:solidFill>
                  <a:srgbClr val="000000"/>
                </a:solidFill>
              </a:rPr>
              <a:t>1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7" name="Text Box 377"/>
          <p:cNvSpPr txBox="1">
            <a:spLocks noChangeArrowheads="1"/>
          </p:cNvSpPr>
          <p:nvPr/>
        </p:nvSpPr>
        <p:spPr bwMode="auto">
          <a:xfrm>
            <a:off x="755650" y="3068638"/>
            <a:ext cx="579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 b="1" i="1">
                <a:solidFill>
                  <a:srgbClr val="000000"/>
                </a:solidFill>
              </a:rPr>
              <a:t>x</a:t>
            </a:r>
            <a:r>
              <a:rPr lang="en-US" sz="3000" baseline="-25000">
                <a:solidFill>
                  <a:srgbClr val="000000"/>
                </a:solidFill>
              </a:rPr>
              <a:t>2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498" name="Text Box 378"/>
          <p:cNvSpPr txBox="1">
            <a:spLocks noChangeArrowheads="1"/>
          </p:cNvSpPr>
          <p:nvPr/>
        </p:nvSpPr>
        <p:spPr bwMode="auto">
          <a:xfrm>
            <a:off x="684213" y="3644900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99" name="Text Box 379"/>
          <p:cNvSpPr txBox="1">
            <a:spLocks noChangeArrowheads="1"/>
          </p:cNvSpPr>
          <p:nvPr/>
        </p:nvSpPr>
        <p:spPr bwMode="auto">
          <a:xfrm>
            <a:off x="755650" y="429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 b="1" i="1">
                <a:solidFill>
                  <a:srgbClr val="000000"/>
                </a:solidFill>
              </a:rPr>
              <a:t>x</a:t>
            </a:r>
            <a:r>
              <a:rPr lang="en-US" sz="3000" baseline="-25000">
                <a:solidFill>
                  <a:srgbClr val="000000"/>
                </a:solidFill>
              </a:rPr>
              <a:t>i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00" name="Text Box 380"/>
          <p:cNvSpPr txBox="1">
            <a:spLocks noChangeArrowheads="1"/>
          </p:cNvSpPr>
          <p:nvPr/>
        </p:nvSpPr>
        <p:spPr bwMode="auto">
          <a:xfrm>
            <a:off x="684213" y="48688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01" name="Text Box 381"/>
          <p:cNvSpPr txBox="1">
            <a:spLocks noChangeArrowheads="1"/>
          </p:cNvSpPr>
          <p:nvPr/>
        </p:nvSpPr>
        <p:spPr bwMode="auto">
          <a:xfrm>
            <a:off x="755650" y="5445125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 b="1" i="1">
                <a:solidFill>
                  <a:srgbClr val="000000"/>
                </a:solidFill>
              </a:rPr>
              <a:t>x</a:t>
            </a:r>
            <a:r>
              <a:rPr lang="en-US" sz="3000" baseline="-25000">
                <a:solidFill>
                  <a:srgbClr val="000000"/>
                </a:solidFill>
              </a:rPr>
              <a:t>n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03" name="Text Box 383"/>
          <p:cNvSpPr txBox="1">
            <a:spLocks noChangeArrowheads="1"/>
          </p:cNvSpPr>
          <p:nvPr/>
        </p:nvSpPr>
        <p:spPr bwMode="auto">
          <a:xfrm>
            <a:off x="1835150" y="2420938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11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04" name="Text Box 384"/>
          <p:cNvSpPr txBox="1">
            <a:spLocks noChangeArrowheads="1"/>
          </p:cNvSpPr>
          <p:nvPr/>
        </p:nvSpPr>
        <p:spPr bwMode="auto">
          <a:xfrm>
            <a:off x="2987675" y="2420938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12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05" name="Text Box 385"/>
          <p:cNvSpPr txBox="1">
            <a:spLocks noChangeArrowheads="1"/>
          </p:cNvSpPr>
          <p:nvPr/>
        </p:nvSpPr>
        <p:spPr bwMode="auto">
          <a:xfrm>
            <a:off x="4211638" y="24209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06" name="Text Box 386"/>
          <p:cNvSpPr txBox="1">
            <a:spLocks noChangeArrowheads="1"/>
          </p:cNvSpPr>
          <p:nvPr/>
        </p:nvSpPr>
        <p:spPr bwMode="auto">
          <a:xfrm>
            <a:off x="5292725" y="2420938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r>
              <a:rPr lang="en-US" sz="2800" baseline="-25000">
                <a:solidFill>
                  <a:srgbClr val="000000"/>
                </a:solidFill>
              </a:rPr>
              <a:t>j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07" name="Text Box 387"/>
          <p:cNvSpPr txBox="1">
            <a:spLocks noChangeArrowheads="1"/>
          </p:cNvSpPr>
          <p:nvPr/>
        </p:nvSpPr>
        <p:spPr bwMode="auto">
          <a:xfrm>
            <a:off x="6443663" y="24209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08" name="Text Box 388"/>
          <p:cNvSpPr txBox="1">
            <a:spLocks noChangeArrowheads="1"/>
          </p:cNvSpPr>
          <p:nvPr/>
        </p:nvSpPr>
        <p:spPr bwMode="auto">
          <a:xfrm>
            <a:off x="7596188" y="2420938"/>
            <a:ext cx="8112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r>
              <a:rPr lang="en-US" sz="2800" baseline="-25000">
                <a:solidFill>
                  <a:srgbClr val="000000"/>
                </a:solidFill>
              </a:rPr>
              <a:t>m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09" name="Text Box 389"/>
          <p:cNvSpPr txBox="1">
            <a:spLocks noChangeArrowheads="1"/>
          </p:cNvSpPr>
          <p:nvPr/>
        </p:nvSpPr>
        <p:spPr bwMode="auto">
          <a:xfrm>
            <a:off x="1835150" y="2997200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21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10" name="Text Box 390"/>
          <p:cNvSpPr txBox="1">
            <a:spLocks noChangeArrowheads="1"/>
          </p:cNvSpPr>
          <p:nvPr/>
        </p:nvSpPr>
        <p:spPr bwMode="auto">
          <a:xfrm>
            <a:off x="2987675" y="2997200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22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11" name="Text Box 391"/>
          <p:cNvSpPr txBox="1">
            <a:spLocks noChangeArrowheads="1"/>
          </p:cNvSpPr>
          <p:nvPr/>
        </p:nvSpPr>
        <p:spPr bwMode="auto">
          <a:xfrm>
            <a:off x="4211638" y="2997200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12" name="Text Box 392"/>
          <p:cNvSpPr txBox="1">
            <a:spLocks noChangeArrowheads="1"/>
          </p:cNvSpPr>
          <p:nvPr/>
        </p:nvSpPr>
        <p:spPr bwMode="auto">
          <a:xfrm>
            <a:off x="5292725" y="2997200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r>
              <a:rPr lang="en-US" sz="2800" baseline="-25000">
                <a:solidFill>
                  <a:srgbClr val="000000"/>
                </a:solidFill>
              </a:rPr>
              <a:t>j</a:t>
            </a:r>
            <a:endParaRPr lang="ru-RU" sz="2800">
              <a:solidFill>
                <a:srgbClr val="000000"/>
              </a:solidFill>
            </a:endParaRPr>
          </a:p>
        </p:txBody>
      </p:sp>
      <p:sp>
        <p:nvSpPr>
          <p:cNvPr id="5513" name="Text Box 393"/>
          <p:cNvSpPr txBox="1">
            <a:spLocks noChangeArrowheads="1"/>
          </p:cNvSpPr>
          <p:nvPr/>
        </p:nvSpPr>
        <p:spPr bwMode="auto">
          <a:xfrm>
            <a:off x="6443663" y="2997200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14" name="Text Box 394"/>
          <p:cNvSpPr txBox="1">
            <a:spLocks noChangeArrowheads="1"/>
          </p:cNvSpPr>
          <p:nvPr/>
        </p:nvSpPr>
        <p:spPr bwMode="auto">
          <a:xfrm>
            <a:off x="7596188" y="2997200"/>
            <a:ext cx="7397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r>
              <a:rPr lang="en-US" sz="2800" baseline="-25000">
                <a:solidFill>
                  <a:srgbClr val="000000"/>
                </a:solidFill>
              </a:rPr>
              <a:t>m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15" name="Text Box 395"/>
          <p:cNvSpPr txBox="1">
            <a:spLocks noChangeArrowheads="1"/>
          </p:cNvSpPr>
          <p:nvPr/>
        </p:nvSpPr>
        <p:spPr bwMode="auto">
          <a:xfrm>
            <a:off x="1835150" y="35734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16" name="Text Box 396"/>
          <p:cNvSpPr txBox="1">
            <a:spLocks noChangeArrowheads="1"/>
          </p:cNvSpPr>
          <p:nvPr/>
        </p:nvSpPr>
        <p:spPr bwMode="auto">
          <a:xfrm>
            <a:off x="3132138" y="35734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17" name="Text Box 397"/>
          <p:cNvSpPr txBox="1">
            <a:spLocks noChangeArrowheads="1"/>
          </p:cNvSpPr>
          <p:nvPr/>
        </p:nvSpPr>
        <p:spPr bwMode="auto">
          <a:xfrm>
            <a:off x="4140200" y="35734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18" name="Text Box 398"/>
          <p:cNvSpPr txBox="1">
            <a:spLocks noChangeArrowheads="1"/>
          </p:cNvSpPr>
          <p:nvPr/>
        </p:nvSpPr>
        <p:spPr bwMode="auto">
          <a:xfrm>
            <a:off x="5219700" y="35734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19" name="Text Box 399"/>
          <p:cNvSpPr txBox="1">
            <a:spLocks noChangeArrowheads="1"/>
          </p:cNvSpPr>
          <p:nvPr/>
        </p:nvSpPr>
        <p:spPr bwMode="auto">
          <a:xfrm>
            <a:off x="6443663" y="35734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0" name="Text Box 400"/>
          <p:cNvSpPr txBox="1">
            <a:spLocks noChangeArrowheads="1"/>
          </p:cNvSpPr>
          <p:nvPr/>
        </p:nvSpPr>
        <p:spPr bwMode="auto">
          <a:xfrm>
            <a:off x="7667625" y="35734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1" name="Text Box 401"/>
          <p:cNvSpPr txBox="1">
            <a:spLocks noChangeArrowheads="1"/>
          </p:cNvSpPr>
          <p:nvPr/>
        </p:nvSpPr>
        <p:spPr bwMode="auto">
          <a:xfrm>
            <a:off x="1835150" y="4221163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i1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22" name="Text Box 402"/>
          <p:cNvSpPr txBox="1">
            <a:spLocks noChangeArrowheads="1"/>
          </p:cNvSpPr>
          <p:nvPr/>
        </p:nvSpPr>
        <p:spPr bwMode="auto">
          <a:xfrm>
            <a:off x="2987675" y="4221163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400" baseline="-25000">
                <a:solidFill>
                  <a:srgbClr val="000000"/>
                </a:solidFill>
              </a:rPr>
              <a:t>i2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23" name="Text Box 403"/>
          <p:cNvSpPr txBox="1">
            <a:spLocks noChangeArrowheads="1"/>
          </p:cNvSpPr>
          <p:nvPr/>
        </p:nvSpPr>
        <p:spPr bwMode="auto">
          <a:xfrm>
            <a:off x="4140200" y="42211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4" name="Text Box 404"/>
          <p:cNvSpPr txBox="1">
            <a:spLocks noChangeArrowheads="1"/>
          </p:cNvSpPr>
          <p:nvPr/>
        </p:nvSpPr>
        <p:spPr bwMode="auto">
          <a:xfrm>
            <a:off x="5292725" y="4221163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800" baseline="-25000">
                <a:solidFill>
                  <a:srgbClr val="000000"/>
                </a:solidFill>
              </a:rPr>
              <a:t>ij</a:t>
            </a:r>
            <a:endParaRPr lang="ru-RU" sz="2800">
              <a:solidFill>
                <a:srgbClr val="000000"/>
              </a:solidFill>
            </a:endParaRPr>
          </a:p>
        </p:txBody>
      </p:sp>
      <p:sp>
        <p:nvSpPr>
          <p:cNvPr id="5525" name="Text Box 405"/>
          <p:cNvSpPr txBox="1">
            <a:spLocks noChangeArrowheads="1"/>
          </p:cNvSpPr>
          <p:nvPr/>
        </p:nvSpPr>
        <p:spPr bwMode="auto">
          <a:xfrm>
            <a:off x="6443663" y="42211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6" name="Text Box 406"/>
          <p:cNvSpPr txBox="1">
            <a:spLocks noChangeArrowheads="1"/>
          </p:cNvSpPr>
          <p:nvPr/>
        </p:nvSpPr>
        <p:spPr bwMode="auto">
          <a:xfrm>
            <a:off x="7596188" y="4221163"/>
            <a:ext cx="687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800" baseline="-25000">
                <a:solidFill>
                  <a:srgbClr val="000000"/>
                </a:solidFill>
              </a:rPr>
              <a:t>im</a:t>
            </a:r>
            <a:endParaRPr lang="ru-RU" sz="2800">
              <a:solidFill>
                <a:srgbClr val="000000"/>
              </a:solidFill>
            </a:endParaRPr>
          </a:p>
        </p:txBody>
      </p:sp>
      <p:sp>
        <p:nvSpPr>
          <p:cNvPr id="5527" name="Text Box 407"/>
          <p:cNvSpPr txBox="1">
            <a:spLocks noChangeArrowheads="1"/>
          </p:cNvSpPr>
          <p:nvPr/>
        </p:nvSpPr>
        <p:spPr bwMode="auto">
          <a:xfrm>
            <a:off x="1835150" y="4868863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8" name="Text Box 408"/>
          <p:cNvSpPr txBox="1">
            <a:spLocks noChangeArrowheads="1"/>
          </p:cNvSpPr>
          <p:nvPr/>
        </p:nvSpPr>
        <p:spPr bwMode="auto">
          <a:xfrm>
            <a:off x="2987675" y="47974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9" name="Text Box 409"/>
          <p:cNvSpPr txBox="1">
            <a:spLocks noChangeArrowheads="1"/>
          </p:cNvSpPr>
          <p:nvPr/>
        </p:nvSpPr>
        <p:spPr bwMode="auto">
          <a:xfrm>
            <a:off x="4140200" y="47974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0" name="Text Box 410"/>
          <p:cNvSpPr txBox="1">
            <a:spLocks noChangeArrowheads="1"/>
          </p:cNvSpPr>
          <p:nvPr/>
        </p:nvSpPr>
        <p:spPr bwMode="auto">
          <a:xfrm>
            <a:off x="5292725" y="47974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1" name="Text Box 411"/>
          <p:cNvSpPr txBox="1">
            <a:spLocks noChangeArrowheads="1"/>
          </p:cNvSpPr>
          <p:nvPr/>
        </p:nvSpPr>
        <p:spPr bwMode="auto">
          <a:xfrm>
            <a:off x="6443663" y="47974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2" name="Text Box 412"/>
          <p:cNvSpPr txBox="1">
            <a:spLocks noChangeArrowheads="1"/>
          </p:cNvSpPr>
          <p:nvPr/>
        </p:nvSpPr>
        <p:spPr bwMode="auto">
          <a:xfrm>
            <a:off x="7596188" y="47974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3" name="Text Box 413"/>
          <p:cNvSpPr txBox="1">
            <a:spLocks noChangeArrowheads="1"/>
          </p:cNvSpPr>
          <p:nvPr/>
        </p:nvSpPr>
        <p:spPr bwMode="auto">
          <a:xfrm>
            <a:off x="1835150" y="5445125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800" baseline="-25000">
                <a:solidFill>
                  <a:srgbClr val="000000"/>
                </a:solidFill>
              </a:rPr>
              <a:t>n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34" name="Text Box 414"/>
          <p:cNvSpPr txBox="1">
            <a:spLocks noChangeArrowheads="1"/>
          </p:cNvSpPr>
          <p:nvPr/>
        </p:nvSpPr>
        <p:spPr bwMode="auto">
          <a:xfrm>
            <a:off x="3059113" y="5445125"/>
            <a:ext cx="687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800" baseline="-25000">
                <a:solidFill>
                  <a:srgbClr val="000000"/>
                </a:solidFill>
              </a:rPr>
              <a:t>n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35" name="Text Box 415"/>
          <p:cNvSpPr txBox="1">
            <a:spLocks noChangeArrowheads="1"/>
          </p:cNvSpPr>
          <p:nvPr/>
        </p:nvSpPr>
        <p:spPr bwMode="auto">
          <a:xfrm>
            <a:off x="4140200" y="54451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6" name="Text Box 416"/>
          <p:cNvSpPr txBox="1">
            <a:spLocks noChangeArrowheads="1"/>
          </p:cNvSpPr>
          <p:nvPr/>
        </p:nvSpPr>
        <p:spPr bwMode="auto">
          <a:xfrm>
            <a:off x="5219700" y="5445125"/>
            <a:ext cx="687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800" baseline="-25000">
                <a:solidFill>
                  <a:srgbClr val="000000"/>
                </a:solidFill>
              </a:rPr>
              <a:t>nj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5537" name="Text Box 417"/>
          <p:cNvSpPr txBox="1">
            <a:spLocks noChangeArrowheads="1"/>
          </p:cNvSpPr>
          <p:nvPr/>
        </p:nvSpPr>
        <p:spPr bwMode="auto">
          <a:xfrm>
            <a:off x="6443663" y="5445125"/>
            <a:ext cx="6159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Arial" charset="0"/>
              </a:rPr>
              <a:t>…</a:t>
            </a: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8" name="Text Box 418"/>
          <p:cNvSpPr txBox="1">
            <a:spLocks noChangeArrowheads="1"/>
          </p:cNvSpPr>
          <p:nvPr/>
        </p:nvSpPr>
        <p:spPr bwMode="auto">
          <a:xfrm>
            <a:off x="7596188" y="5445125"/>
            <a:ext cx="811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</a:t>
            </a:r>
            <a:r>
              <a:rPr lang="en-US" sz="2800" baseline="-25000">
                <a:solidFill>
                  <a:srgbClr val="000000"/>
                </a:solidFill>
              </a:rPr>
              <a:t>nm</a:t>
            </a:r>
            <a:endParaRPr lang="ru-RU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8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5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5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5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5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5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5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5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5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5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5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5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5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5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5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448" grpId="0" animBg="1"/>
      <p:bldP spid="5451" grpId="0"/>
      <p:bldP spid="5452" grpId="0"/>
      <p:bldP spid="5490" grpId="0"/>
      <p:bldP spid="5491" grpId="0"/>
      <p:bldP spid="5492" grpId="0"/>
      <p:bldP spid="5493" grpId="0"/>
      <p:bldP spid="5494" grpId="0"/>
      <p:bldP spid="5495" grpId="0"/>
      <p:bldP spid="5496" grpId="0"/>
      <p:bldP spid="5497" grpId="0"/>
      <p:bldP spid="5498" grpId="0"/>
      <p:bldP spid="5499" grpId="0"/>
      <p:bldP spid="5500" grpId="0"/>
      <p:bldP spid="5501" grpId="0"/>
      <p:bldP spid="5503" grpId="0"/>
      <p:bldP spid="5504" grpId="0"/>
      <p:bldP spid="5505" grpId="0"/>
      <p:bldP spid="5506" grpId="0"/>
      <p:bldP spid="5507" grpId="0"/>
      <p:bldP spid="5508" grpId="0"/>
      <p:bldP spid="5509" grpId="0"/>
      <p:bldP spid="5510" grpId="0"/>
      <p:bldP spid="5511" grpId="0"/>
      <p:bldP spid="5512" grpId="0"/>
      <p:bldP spid="5513" grpId="0"/>
      <p:bldP spid="5514" grpId="0"/>
      <p:bldP spid="5515" grpId="0"/>
      <p:bldP spid="5516" grpId="0"/>
      <p:bldP spid="5517" grpId="0"/>
      <p:bldP spid="5518" grpId="0"/>
      <p:bldP spid="5519" grpId="0"/>
      <p:bldP spid="5520" grpId="0"/>
      <p:bldP spid="5521" grpId="0"/>
      <p:bldP spid="5522" grpId="0"/>
      <p:bldP spid="5523" grpId="0"/>
      <p:bldP spid="5524" grpId="0"/>
      <p:bldP spid="5525" grpId="0"/>
      <p:bldP spid="5526" grpId="0"/>
      <p:bldP spid="5527" grpId="0"/>
      <p:bldP spid="5528" grpId="0"/>
      <p:bldP spid="5529" grpId="0"/>
      <p:bldP spid="5530" grpId="0"/>
      <p:bldP spid="5531" grpId="0"/>
      <p:bldP spid="5532" grpId="0"/>
      <p:bldP spid="5533" grpId="0"/>
      <p:bldP spid="5534" grpId="0"/>
      <p:bldP spid="5535" grpId="0"/>
      <p:bldP spid="5536" grpId="0"/>
      <p:bldP spid="5537" grpId="0"/>
      <p:bldP spid="55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5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365571" name="Text Box 4"/>
          <p:cNvSpPr txBox="1">
            <a:spLocks noChangeArrowheads="1"/>
          </p:cNvSpPr>
          <p:nvPr/>
        </p:nvSpPr>
        <p:spPr bwMode="auto">
          <a:xfrm>
            <a:off x="3979863" y="3649663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3850" y="36671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Здесь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p</a:t>
            </a:r>
            <a:r>
              <a:rPr lang="en-US" sz="2800" baseline="-30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= P(X =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3200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, Y =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3200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1913" y="981075"/>
            <a:ext cx="898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Так как все возможные комбинации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2268538" y="1557338"/>
            <a:ext cx="687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900113" y="1557338"/>
            <a:ext cx="687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5576" name="Rectangle 10"/>
          <p:cNvSpPr>
            <a:spLocks noChangeArrowheads="1"/>
          </p:cNvSpPr>
          <p:nvPr/>
        </p:nvSpPr>
        <p:spPr bwMode="auto">
          <a:xfrm>
            <a:off x="-32385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79388" y="1484313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60400" algn="l"/>
              </a:tabLs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1,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1,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образуют полную группу собы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тий</a:t>
            </a:r>
            <a:r>
              <a:rPr lang="ru-RU" sz="3200">
                <a:solidFill>
                  <a:srgbClr val="000000"/>
                </a:solidFill>
                <a:cs typeface="Times New Roman" pitchFamily="18" charset="0"/>
              </a:rPr>
              <a:t>, то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916238" y="2852738"/>
            <a:ext cx="484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2843213" y="2565400"/>
            <a:ext cx="579437" cy="1009650"/>
            <a:chOff x="1791" y="1616"/>
            <a:chExt cx="365" cy="636"/>
          </a:xfrm>
        </p:grpSpPr>
        <p:sp>
          <p:nvSpPr>
            <p:cNvPr id="365589" name="Text Box 14"/>
            <p:cNvSpPr txBox="1">
              <a:spLocks noChangeArrowheads="1"/>
            </p:cNvSpPr>
            <p:nvPr/>
          </p:nvSpPr>
          <p:spPr bwMode="auto">
            <a:xfrm>
              <a:off x="1791" y="2024"/>
              <a:ext cx="36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i=1</a:t>
              </a:r>
              <a:endParaRPr lang="ru-RU" sz="1800">
                <a:solidFill>
                  <a:srgbClr val="000000"/>
                </a:solidFill>
              </a:endParaRPr>
            </a:p>
          </p:txBody>
        </p:sp>
        <p:sp>
          <p:nvSpPr>
            <p:cNvPr id="365590" name="Text Box 15"/>
            <p:cNvSpPr txBox="1">
              <a:spLocks noChangeArrowheads="1"/>
            </p:cNvSpPr>
            <p:nvPr/>
          </p:nvSpPr>
          <p:spPr bwMode="auto">
            <a:xfrm>
              <a:off x="1837" y="1616"/>
              <a:ext cx="2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n</a:t>
              </a:r>
              <a:endParaRPr 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203575" y="2852738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Σ </a:t>
            </a: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3203575" y="2565400"/>
            <a:ext cx="615950" cy="1119188"/>
            <a:chOff x="2018" y="1616"/>
            <a:chExt cx="388" cy="705"/>
          </a:xfrm>
        </p:grpSpPr>
        <p:sp>
          <p:nvSpPr>
            <p:cNvPr id="365587" name="Text Box 20"/>
            <p:cNvSpPr txBox="1">
              <a:spLocks noChangeArrowheads="1"/>
            </p:cNvSpPr>
            <p:nvPr/>
          </p:nvSpPr>
          <p:spPr bwMode="auto">
            <a:xfrm>
              <a:off x="2018" y="1616"/>
              <a:ext cx="27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ru-RU" sz="1800">
                <a:solidFill>
                  <a:srgbClr val="000000"/>
                </a:solidFill>
              </a:endParaRPr>
            </a:p>
          </p:txBody>
        </p:sp>
        <p:sp>
          <p:nvSpPr>
            <p:cNvPr id="365588" name="Text Box 21"/>
            <p:cNvSpPr txBox="1">
              <a:spLocks noChangeArrowheads="1"/>
            </p:cNvSpPr>
            <p:nvPr/>
          </p:nvSpPr>
          <p:spPr bwMode="auto">
            <a:xfrm>
              <a:off x="2018" y="2024"/>
              <a:ext cx="38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j=1</a:t>
              </a:r>
              <a:endParaRPr 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3492500" y="2781300"/>
            <a:ext cx="136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= 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2484438" y="2636838"/>
            <a:ext cx="2424112" cy="1085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3933825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     Зная матрицу распределения системы двух СВ,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можно найти ЗР каждой из них в отдельности.</a:t>
            </a:r>
          </a:p>
        </p:txBody>
      </p:sp>
      <p:sp>
        <p:nvSpPr>
          <p:cNvPr id="365585" name="Rectangle 29"/>
          <p:cNvSpPr>
            <a:spLocks noChangeArrowheads="1"/>
          </p:cNvSpPr>
          <p:nvPr/>
        </p:nvSpPr>
        <p:spPr bwMode="auto">
          <a:xfrm>
            <a:off x="-76200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250825" y="4941888"/>
            <a:ext cx="81962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События {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baseline="-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 являются несовмест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ными, поэтому</a:t>
            </a:r>
            <a:endParaRPr lang="ru-RU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1" grpId="0" animBg="1"/>
      <p:bldP spid="8200" grpId="0" animBg="1"/>
      <p:bldP spid="8203" grpId="0"/>
      <p:bldP spid="8204" grpId="0"/>
      <p:bldP spid="8210" grpId="0"/>
      <p:bldP spid="8215" grpId="0"/>
      <p:bldP spid="8216" grpId="0" animBg="1"/>
      <p:bldP spid="8217" grpId="0"/>
      <p:bldP spid="82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0825" y="333375"/>
            <a:ext cx="6786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+ …+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+ …+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im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=</a:t>
            </a:r>
            <a:r>
              <a:rPr lang="ru-RU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019925" y="404813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Σ </a:t>
            </a:r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6948488" y="188913"/>
            <a:ext cx="615950" cy="1046162"/>
            <a:chOff x="4241" y="1207"/>
            <a:chExt cx="388" cy="659"/>
          </a:xfrm>
        </p:grpSpPr>
        <p:sp>
          <p:nvSpPr>
            <p:cNvPr id="366610" name="Text Box 7"/>
            <p:cNvSpPr txBox="1">
              <a:spLocks noChangeArrowheads="1"/>
            </p:cNvSpPr>
            <p:nvPr/>
          </p:nvSpPr>
          <p:spPr bwMode="auto">
            <a:xfrm>
              <a:off x="4286" y="1207"/>
              <a:ext cx="27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ru-RU" sz="1800">
                <a:solidFill>
                  <a:srgbClr val="000000"/>
                </a:solidFill>
              </a:endParaRPr>
            </a:p>
          </p:txBody>
        </p:sp>
        <p:sp>
          <p:nvSpPr>
            <p:cNvPr id="366611" name="Text Box 8"/>
            <p:cNvSpPr txBox="1">
              <a:spLocks noChangeArrowheads="1"/>
            </p:cNvSpPr>
            <p:nvPr/>
          </p:nvSpPr>
          <p:spPr bwMode="auto">
            <a:xfrm>
              <a:off x="4241" y="1570"/>
              <a:ext cx="38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j=1</a:t>
              </a:r>
              <a:endParaRPr 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380288" y="333375"/>
            <a:ext cx="627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ru-RU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956550" y="404813"/>
            <a:ext cx="45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23850" y="1052513"/>
            <a:ext cx="523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суммирование по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й строке .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79388" y="1773238"/>
            <a:ext cx="6627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ru-RU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ru-RU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+ …+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+ …+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= 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659563" y="1773238"/>
            <a:ext cx="52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Σ </a:t>
            </a:r>
          </a:p>
        </p:txBody>
      </p: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6588125" y="1484313"/>
            <a:ext cx="579438" cy="1060450"/>
            <a:chOff x="4150" y="935"/>
            <a:chExt cx="365" cy="668"/>
          </a:xfrm>
        </p:grpSpPr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4150" y="1344"/>
              <a:ext cx="3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>
                  <a:solidFill>
                    <a:srgbClr val="000000"/>
                  </a:solidFill>
                </a:rPr>
                <a:t>i</a:t>
              </a:r>
              <a:r>
                <a:rPr lang="en-US" sz="2000">
                  <a:solidFill>
                    <a:srgbClr val="000000"/>
                  </a:solidFill>
                </a:rPr>
                <a:t>=1</a:t>
              </a:r>
              <a:endParaRPr lang="ru-RU" sz="1800">
                <a:solidFill>
                  <a:srgbClr val="000000"/>
                </a:solidFill>
              </a:endParaRPr>
            </a:p>
          </p:txBody>
        </p:sp>
        <p:sp>
          <p:nvSpPr>
            <p:cNvPr id="366609" name="Text Box 17"/>
            <p:cNvSpPr txBox="1">
              <a:spLocks noChangeArrowheads="1"/>
            </p:cNvSpPr>
            <p:nvPr/>
          </p:nvSpPr>
          <p:spPr bwMode="auto">
            <a:xfrm>
              <a:off x="4195" y="935"/>
              <a:ext cx="2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n</a:t>
              </a:r>
              <a:endParaRPr 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019925" y="1700213"/>
            <a:ext cx="67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596188" y="1700213"/>
            <a:ext cx="45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50825" y="2420938"/>
            <a:ext cx="5622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суммирование по </a:t>
            </a: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му столбцу.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0" y="3141663"/>
            <a:ext cx="92503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>
                <a:solidFill>
                  <a:srgbClr val="000000"/>
                </a:solidFill>
                <a:latin typeface="Times New Roman" pitchFamily="18" charset="0"/>
              </a:rPr>
              <a:t>     Пример. 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Имеется портфель акций, состоящий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из двух типов акций, отличающихся по ожидаемым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4149725"/>
            <a:ext cx="853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нормам прибыли. Матрица распределения норм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прибыли имеет вид:</a:t>
            </a:r>
          </a:p>
        </p:txBody>
      </p:sp>
    </p:spTree>
    <p:extLst>
      <p:ext uri="{BB962C8B-B14F-4D97-AF65-F5344CB8AC3E}">
        <p14:creationId xmlns:p14="http://schemas.microsoft.com/office/powerpoint/2010/main" val="16384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50" grpId="0"/>
      <p:bldP spid="10251" grpId="0"/>
      <p:bldP spid="10252" grpId="0"/>
      <p:bldP spid="10253" grpId="0"/>
      <p:bldP spid="10254" grpId="0"/>
      <p:bldP spid="10259" grpId="0"/>
      <p:bldP spid="10261" grpId="0"/>
      <p:bldP spid="10262" grpId="0"/>
      <p:bldP spid="10263" grpId="0"/>
      <p:bldP spid="102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ph/>
          </p:nvPr>
        </p:nvGraphicFramePr>
        <p:xfrm>
          <a:off x="468313" y="404813"/>
          <a:ext cx="8229600" cy="5851527"/>
        </p:xfrm>
        <a:graphic>
          <a:graphicData uri="http://schemas.openxmlformats.org/drawingml/2006/table">
            <a:tbl>
              <a:tblPr/>
              <a:tblGrid>
                <a:gridCol w="1646237"/>
                <a:gridCol w="1646238"/>
                <a:gridCol w="1644650"/>
                <a:gridCol w="1646237"/>
                <a:gridCol w="1646238"/>
              </a:tblGrid>
              <a:tr h="1169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Глубокий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спад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Рост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Мощный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подъем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Глубокий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спад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Рост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Мощный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подъем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32" name="Line 168"/>
          <p:cNvSpPr>
            <a:spLocks noChangeShapeType="1"/>
          </p:cNvSpPr>
          <p:nvPr/>
        </p:nvSpPr>
        <p:spPr bwMode="auto">
          <a:xfrm>
            <a:off x="2124075" y="1557338"/>
            <a:ext cx="1657350" cy="1150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33" name="Text Box 169"/>
          <p:cNvSpPr txBox="1">
            <a:spLocks noChangeArrowheads="1"/>
          </p:cNvSpPr>
          <p:nvPr/>
        </p:nvSpPr>
        <p:spPr bwMode="auto">
          <a:xfrm>
            <a:off x="3132138" y="1700213"/>
            <a:ext cx="5429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Y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11434" name="Text Box 170"/>
          <p:cNvSpPr txBox="1">
            <a:spLocks noChangeArrowheads="1"/>
          </p:cNvSpPr>
          <p:nvPr/>
        </p:nvSpPr>
        <p:spPr bwMode="auto">
          <a:xfrm>
            <a:off x="2339975" y="2133600"/>
            <a:ext cx="5429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X</a:t>
            </a:r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11437" name="Rectangle 173"/>
          <p:cNvSpPr>
            <a:spLocks noChangeArrowheads="1"/>
          </p:cNvSpPr>
          <p:nvPr/>
        </p:nvSpPr>
        <p:spPr bwMode="auto">
          <a:xfrm>
            <a:off x="4356100" y="1916113"/>
            <a:ext cx="45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38" name="Rectangle 174"/>
          <p:cNvSpPr>
            <a:spLocks noChangeArrowheads="1"/>
          </p:cNvSpPr>
          <p:nvPr/>
        </p:nvSpPr>
        <p:spPr bwMode="auto">
          <a:xfrm>
            <a:off x="5867400" y="1916113"/>
            <a:ext cx="75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0,2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39" name="Rectangle 175"/>
          <p:cNvSpPr>
            <a:spLocks noChangeArrowheads="1"/>
          </p:cNvSpPr>
          <p:nvPr/>
        </p:nvSpPr>
        <p:spPr bwMode="auto">
          <a:xfrm>
            <a:off x="7451725" y="1916113"/>
            <a:ext cx="75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0,5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40" name="Rectangle 176"/>
          <p:cNvSpPr>
            <a:spLocks noChangeArrowheads="1"/>
          </p:cNvSpPr>
          <p:nvPr/>
        </p:nvSpPr>
        <p:spPr bwMode="auto">
          <a:xfrm>
            <a:off x="2555875" y="30686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441" name="Rectangle 177"/>
          <p:cNvSpPr>
            <a:spLocks noChangeArrowheads="1"/>
          </p:cNvSpPr>
          <p:nvPr/>
        </p:nvSpPr>
        <p:spPr bwMode="auto">
          <a:xfrm>
            <a:off x="2484438" y="4292600"/>
            <a:ext cx="75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0,2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42" name="Rectangle 178"/>
          <p:cNvSpPr>
            <a:spLocks noChangeArrowheads="1"/>
          </p:cNvSpPr>
          <p:nvPr/>
        </p:nvSpPr>
        <p:spPr bwMode="auto">
          <a:xfrm>
            <a:off x="2484438" y="537368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0,4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443" name="Rectangle 179"/>
          <p:cNvSpPr>
            <a:spLocks noChangeArrowheads="1"/>
          </p:cNvSpPr>
          <p:nvPr/>
        </p:nvSpPr>
        <p:spPr bwMode="auto">
          <a:xfrm>
            <a:off x="4211638" y="30686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0,1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444" name="Rectangle 180"/>
          <p:cNvSpPr>
            <a:spLocks noChangeArrowheads="1"/>
          </p:cNvSpPr>
          <p:nvPr/>
        </p:nvSpPr>
        <p:spPr bwMode="auto">
          <a:xfrm>
            <a:off x="5940425" y="3068638"/>
            <a:ext cx="45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45" name="Rectangle 181"/>
          <p:cNvSpPr>
            <a:spLocks noChangeArrowheads="1"/>
          </p:cNvSpPr>
          <p:nvPr/>
        </p:nvSpPr>
        <p:spPr bwMode="auto">
          <a:xfrm>
            <a:off x="7524750" y="2997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0,2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446" name="Rectangle 182"/>
          <p:cNvSpPr>
            <a:spLocks noChangeArrowheads="1"/>
          </p:cNvSpPr>
          <p:nvPr/>
        </p:nvSpPr>
        <p:spPr bwMode="auto">
          <a:xfrm>
            <a:off x="4284663" y="4292600"/>
            <a:ext cx="450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47" name="Rectangle 183"/>
          <p:cNvSpPr>
            <a:spLocks noChangeArrowheads="1"/>
          </p:cNvSpPr>
          <p:nvPr/>
        </p:nvSpPr>
        <p:spPr bwMode="auto">
          <a:xfrm>
            <a:off x="5867400" y="429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0,3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448" name="Rectangle 184"/>
          <p:cNvSpPr>
            <a:spLocks noChangeArrowheads="1"/>
          </p:cNvSpPr>
          <p:nvPr/>
        </p:nvSpPr>
        <p:spPr bwMode="auto">
          <a:xfrm>
            <a:off x="7667625" y="4259263"/>
            <a:ext cx="45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49" name="Rectangle 185"/>
          <p:cNvSpPr>
            <a:spLocks noChangeArrowheads="1"/>
          </p:cNvSpPr>
          <p:nvPr/>
        </p:nvSpPr>
        <p:spPr bwMode="auto">
          <a:xfrm>
            <a:off x="4284663" y="5410200"/>
            <a:ext cx="75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0,1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50" name="Rectangle 186"/>
          <p:cNvSpPr>
            <a:spLocks noChangeArrowheads="1"/>
          </p:cNvSpPr>
          <p:nvPr/>
        </p:nvSpPr>
        <p:spPr bwMode="auto">
          <a:xfrm>
            <a:off x="5940425" y="5410200"/>
            <a:ext cx="75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0,3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51" name="Rectangle 187"/>
          <p:cNvSpPr>
            <a:spLocks noChangeArrowheads="1"/>
          </p:cNvSpPr>
          <p:nvPr/>
        </p:nvSpPr>
        <p:spPr bwMode="auto">
          <a:xfrm>
            <a:off x="7667625" y="54102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2" grpId="0" animBg="1"/>
      <p:bldP spid="11433" grpId="0"/>
      <p:bldP spid="11434" grpId="0"/>
      <p:bldP spid="11437" grpId="0"/>
      <p:bldP spid="11438" grpId="0"/>
      <p:bldP spid="11439" grpId="0"/>
      <p:bldP spid="11440" grpId="0"/>
      <p:bldP spid="11441" grpId="0"/>
      <p:bldP spid="11442" grpId="0"/>
      <p:bldP spid="11443" grpId="0"/>
      <p:bldP spid="11444" grpId="0"/>
      <p:bldP spid="11445" grpId="0"/>
      <p:bldP spid="11446" grpId="0"/>
      <p:bldP spid="11447" grpId="0"/>
      <p:bldP spid="11448" grpId="0"/>
      <p:bldP spid="11449" grpId="0"/>
      <p:bldP spid="11450" grpId="0"/>
      <p:bldP spid="114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9750" y="260350"/>
            <a:ext cx="36988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Найти ЗР каждой СВ.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8313" y="762507"/>
            <a:ext cx="13115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i="1" dirty="0" smtClean="0">
                <a:solidFill>
                  <a:srgbClr val="000000"/>
                </a:solidFill>
                <a:latin typeface="Times New Roman" pitchFamily="18" charset="0"/>
              </a:rPr>
              <a:t>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ru-RU" sz="30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</a:rPr>
              <a:t>0,1: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64" y="704344"/>
            <a:ext cx="70945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1" y="1375857"/>
            <a:ext cx="155733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1347282"/>
            <a:ext cx="69500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5" y="1844675"/>
            <a:ext cx="15208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50825" y="2565400"/>
            <a:ext cx="20145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itchFamily="18" charset="0"/>
              </a:rPr>
              <a:t>ЗР   СВ  Х: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3374" name="Group 62"/>
          <p:cNvGraphicFramePr>
            <a:graphicFrameLocks noGrp="1"/>
          </p:cNvGraphicFramePr>
          <p:nvPr>
            <p:ph/>
          </p:nvPr>
        </p:nvGraphicFramePr>
        <p:xfrm>
          <a:off x="2771775" y="2565400"/>
          <a:ext cx="4392613" cy="1150938"/>
        </p:xfrm>
        <a:graphic>
          <a:graphicData uri="http://schemas.openxmlformats.org/drawingml/2006/table">
            <a:tbl>
              <a:tblPr/>
              <a:tblGrid>
                <a:gridCol w="1098550"/>
                <a:gridCol w="1098550"/>
                <a:gridCol w="1096963"/>
                <a:gridCol w="10985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67" name="Text Box 64"/>
          <p:cNvSpPr txBox="1">
            <a:spLocks noChangeArrowheads="1"/>
          </p:cNvSpPr>
          <p:nvPr/>
        </p:nvSpPr>
        <p:spPr bwMode="auto">
          <a:xfrm>
            <a:off x="2535238" y="5105400"/>
            <a:ext cx="59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8668" name="Text Box 65"/>
          <p:cNvSpPr txBox="1">
            <a:spLocks noChangeArrowheads="1"/>
          </p:cNvSpPr>
          <p:nvPr/>
        </p:nvSpPr>
        <p:spPr bwMode="auto">
          <a:xfrm>
            <a:off x="2824163" y="4797425"/>
            <a:ext cx="452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3059113" y="2636838"/>
            <a:ext cx="458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Х</a:t>
            </a:r>
          </a:p>
        </p:txBody>
      </p:sp>
      <p:sp>
        <p:nvSpPr>
          <p:cNvPr id="13379" name="Text Box 67"/>
          <p:cNvSpPr txBox="1">
            <a:spLocks noChangeArrowheads="1"/>
          </p:cNvSpPr>
          <p:nvPr/>
        </p:nvSpPr>
        <p:spPr bwMode="auto">
          <a:xfrm>
            <a:off x="4140200" y="2636838"/>
            <a:ext cx="66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5219700" y="2636838"/>
            <a:ext cx="66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0,2</a:t>
            </a:r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auto">
          <a:xfrm>
            <a:off x="6300788" y="2636838"/>
            <a:ext cx="66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0,4</a:t>
            </a:r>
          </a:p>
        </p:txBody>
      </p: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3132138" y="3213100"/>
            <a:ext cx="3952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Р</a:t>
            </a:r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4140200" y="3213100"/>
            <a:ext cx="66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0,3</a:t>
            </a:r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5219700" y="3213100"/>
            <a:ext cx="66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0,3</a:t>
            </a:r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6227763" y="3213100"/>
            <a:ext cx="66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0,4</a:t>
            </a:r>
          </a:p>
        </p:txBody>
      </p:sp>
      <p:pic>
        <p:nvPicPr>
          <p:cNvPr id="13386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825"/>
            <a:ext cx="11223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7" name="Picture 7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933825"/>
            <a:ext cx="63341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8" name="Picture 7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152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9" name="Picture 7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08500"/>
            <a:ext cx="66595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90" name="Picture 7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084763"/>
            <a:ext cx="14843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91" name="Picture 7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13325"/>
            <a:ext cx="62611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323850" y="5734050"/>
            <a:ext cx="20875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ЗР  СВ  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Y:</a:t>
            </a:r>
            <a:r>
              <a:rPr lang="en-US" sz="3000">
                <a:solidFill>
                  <a:srgbClr val="000000"/>
                </a:solidFill>
              </a:rPr>
              <a:t>   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8962" y="1364874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8583" y="184467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11627" y="393382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9597" y="4470261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67537" y="5084763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28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8" dur="10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0" dur="10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9" dur="10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8" dur="10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5" dur="10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24" grpId="0"/>
      <p:bldP spid="13378" grpId="0"/>
      <p:bldP spid="13379" grpId="0"/>
      <p:bldP spid="13380" grpId="0"/>
      <p:bldP spid="13381" grpId="0"/>
      <p:bldP spid="13382" grpId="0"/>
      <p:bldP spid="13383" grpId="0"/>
      <p:bldP spid="13384" grpId="0"/>
      <p:bldP spid="13385" grpId="0"/>
      <p:bldP spid="13392" grpId="0"/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62" name="Group 54"/>
          <p:cNvGraphicFramePr>
            <a:graphicFrameLocks noGrp="1"/>
          </p:cNvGraphicFramePr>
          <p:nvPr>
            <p:ph/>
          </p:nvPr>
        </p:nvGraphicFramePr>
        <p:xfrm>
          <a:off x="457200" y="274638"/>
          <a:ext cx="5986463" cy="1282700"/>
        </p:xfrm>
        <a:graphic>
          <a:graphicData uri="http://schemas.openxmlformats.org/drawingml/2006/table">
            <a:tbl>
              <a:tblPr/>
              <a:tblGrid>
                <a:gridCol w="1517650"/>
                <a:gridCol w="1517650"/>
                <a:gridCol w="1519238"/>
                <a:gridCol w="1431925"/>
              </a:tblGrid>
              <a:tr h="641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845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684213" y="1773238"/>
            <a:ext cx="78946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Числовые характеристики системы двух СВ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323850" y="2349500"/>
            <a:ext cx="84963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Числовыми характеристиками системы двух СВ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являются </a:t>
            </a:r>
            <a:r>
              <a:rPr lang="ru-RU" sz="3000" b="1">
                <a:solidFill>
                  <a:srgbClr val="FF0000"/>
                </a:solidFill>
                <a:latin typeface="Times New Roman" pitchFamily="18" charset="0"/>
              </a:rPr>
              <a:t>начальные и центральные моменты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различных порядков.</a:t>
            </a: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684213" y="3716338"/>
            <a:ext cx="8020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Определение 1.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Начальным моментом порядка</a:t>
            </a:r>
            <a:endParaRPr lang="ru-RU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466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81525"/>
            <a:ext cx="1230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323850" y="4149725"/>
            <a:ext cx="882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называется математическое ожидание произ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84500" algn="l"/>
              </a:tabLs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ведения  </a:t>
            </a:r>
            <a:endParaRPr lang="ru-RU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46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229225"/>
            <a:ext cx="47783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2124075" y="5229225"/>
            <a:ext cx="5356225" cy="11525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4" grpId="0"/>
      <p:bldP spid="17465" grpId="0"/>
      <p:bldP spid="17467" grpId="0"/>
      <p:bldP spid="17468" grpId="0"/>
      <p:bldP spid="174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9388" y="260350"/>
            <a:ext cx="8766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96900" algn="l"/>
                <a:tab pos="5524500" algn="l"/>
                <a:tab pos="6121400" algn="l"/>
              </a:tabLst>
            </a:pP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  Определение 2.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Центральным моментом порядка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96900" algn="l"/>
                <a:tab pos="5524500" algn="l"/>
                <a:tab pos="6121400" algn="l"/>
              </a:tabLst>
            </a:pP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называется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3341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979613" y="2492375"/>
            <a:ext cx="512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</a:rPr>
              <a:t>= 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05038"/>
            <a:ext cx="575468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042988" y="1268413"/>
            <a:ext cx="7273925" cy="22447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000">
              <a:solidFill>
                <a:srgbClr val="000000"/>
              </a:solidFill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3644900"/>
            <a:ext cx="909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       Рассмотрим начальные и центральные моменты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первого и второго порядков, где порядок – это  </a:t>
            </a: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ru-RU" sz="30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ru-RU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652963"/>
            <a:ext cx="40528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229225"/>
            <a:ext cx="3836987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76925"/>
            <a:ext cx="383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9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2" grpId="0"/>
      <p:bldP spid="19464" grpId="0" animBg="1"/>
      <p:bldP spid="19465" grpId="0"/>
    </p:bldLst>
  </p:timing>
</p:sld>
</file>

<file path=ppt/theme/theme1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1297</Words>
  <Application>Microsoft Office PowerPoint</Application>
  <PresentationFormat>Экран (4:3)</PresentationFormat>
  <Paragraphs>292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1_Оформление по умолчанию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2013-01-02T13:25:27Z</dcterms:created>
  <dcterms:modified xsi:type="dcterms:W3CDTF">2013-01-02T14:05:06Z</dcterms:modified>
</cp:coreProperties>
</file>