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4" r:id="rId5"/>
    <p:sldId id="271" r:id="rId6"/>
    <p:sldId id="265" r:id="rId7"/>
    <p:sldId id="266" r:id="rId8"/>
    <p:sldId id="267" r:id="rId9"/>
    <p:sldId id="268" r:id="rId10"/>
    <p:sldId id="270" r:id="rId11"/>
    <p:sldId id="272" r:id="rId12"/>
    <p:sldId id="273" r:id="rId13"/>
    <p:sldId id="274" r:id="rId14"/>
    <p:sldId id="275" r:id="rId15"/>
    <p:sldId id="277" r:id="rId16"/>
    <p:sldId id="278" r:id="rId17"/>
    <p:sldId id="281" r:id="rId18"/>
    <p:sldId id="280" r:id="rId19"/>
    <p:sldId id="279" r:id="rId20"/>
    <p:sldId id="282" r:id="rId21"/>
    <p:sldId id="292" r:id="rId22"/>
    <p:sldId id="283" r:id="rId23"/>
    <p:sldId id="293" r:id="rId24"/>
    <p:sldId id="284" r:id="rId25"/>
    <p:sldId id="285" r:id="rId26"/>
    <p:sldId id="286" r:id="rId27"/>
    <p:sldId id="287" r:id="rId28"/>
    <p:sldId id="288" r:id="rId29"/>
    <p:sldId id="289" r:id="rId30"/>
    <p:sldId id="294" r:id="rId31"/>
    <p:sldId id="290" r:id="rId32"/>
    <p:sldId id="29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EF9F04-2F08-4C71-A589-92DDF99A0189}" v="17" dt="2024-03-12T13:08:47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 nekrasov" userId="79cac26bfe58473a" providerId="Windows Live" clId="Web-{D2EF9F04-2F08-4C71-A589-92DDF99A0189}"/>
    <pc:docChg chg="modSld">
      <pc:chgData name="fred nekrasov" userId="79cac26bfe58473a" providerId="Windows Live" clId="Web-{D2EF9F04-2F08-4C71-A589-92DDF99A0189}" dt="2024-03-12T13:08:47.387" v="18" actId="1076"/>
      <pc:docMkLst>
        <pc:docMk/>
      </pc:docMkLst>
      <pc:sldChg chg="delSp modSp mod setBg">
        <pc:chgData name="fred nekrasov" userId="79cac26bfe58473a" providerId="Windows Live" clId="Web-{D2EF9F04-2F08-4C71-A589-92DDF99A0189}" dt="2024-03-12T13:08:47.387" v="18" actId="1076"/>
        <pc:sldMkLst>
          <pc:docMk/>
          <pc:sldMk cId="2775202403" sldId="294"/>
        </pc:sldMkLst>
        <pc:spChg chg="mod">
          <ac:chgData name="fred nekrasov" userId="79cac26bfe58473a" providerId="Windows Live" clId="Web-{D2EF9F04-2F08-4C71-A589-92DDF99A0189}" dt="2024-03-12T13:06:54.270" v="7"/>
          <ac:spMkLst>
            <pc:docMk/>
            <pc:sldMk cId="2775202403" sldId="294"/>
            <ac:spMk id="2" creationId="{00000000-0000-0000-0000-000000000000}"/>
          </ac:spMkLst>
        </pc:spChg>
        <pc:spChg chg="mod">
          <ac:chgData name="fred nekrasov" userId="79cac26bfe58473a" providerId="Windows Live" clId="Web-{D2EF9F04-2F08-4C71-A589-92DDF99A0189}" dt="2024-03-12T13:08:26.870" v="17" actId="1076"/>
          <ac:spMkLst>
            <pc:docMk/>
            <pc:sldMk cId="2775202403" sldId="294"/>
            <ac:spMk id="3" creationId="{00000000-0000-0000-0000-000000000000}"/>
          </ac:spMkLst>
        </pc:spChg>
        <pc:picChg chg="mod">
          <ac:chgData name="fred nekrasov" userId="79cac26bfe58473a" providerId="Windows Live" clId="Web-{D2EF9F04-2F08-4C71-A589-92DDF99A0189}" dt="2024-03-12T13:08:47.387" v="18" actId="1076"/>
          <ac:picMkLst>
            <pc:docMk/>
            <pc:sldMk cId="2775202403" sldId="294"/>
            <ac:picMk id="1026" creationId="{00000000-0000-0000-0000-000000000000}"/>
          </ac:picMkLst>
        </pc:picChg>
        <pc:picChg chg="del mod">
          <ac:chgData name="fred nekrasov" userId="79cac26bfe58473a" providerId="Windows Live" clId="Web-{D2EF9F04-2F08-4C71-A589-92DDF99A0189}" dt="2024-03-12T13:06:36.362" v="6"/>
          <ac:picMkLst>
            <pc:docMk/>
            <pc:sldMk cId="2775202403" sldId="294"/>
            <ac:picMk id="1028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30282" y="1253663"/>
            <a:ext cx="10318418" cy="4394988"/>
          </a:xfrm>
        </p:spPr>
        <p:txBody>
          <a:bodyPr/>
          <a:lstStyle/>
          <a:p>
            <a:r>
              <a:rPr lang="ru-RU" dirty="0"/>
              <a:t>КАЗАЧЕСТВО В ИСТОРИИ РОССИИ</a:t>
            </a:r>
          </a:p>
        </p:txBody>
      </p:sp>
    </p:spTree>
    <p:extLst>
      <p:ext uri="{BB962C8B-B14F-4D97-AF65-F5344CB8AC3E}">
        <p14:creationId xmlns:p14="http://schemas.microsoft.com/office/powerpoint/2010/main" val="237199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Казаки в царствование Михаила Фёдоровича (1-я пол. XVII века)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2737" y="1874517"/>
            <a:ext cx="10539663" cy="49834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После избрания на царство Михаила Федоровича (</a:t>
            </a:r>
            <a:r>
              <a:rPr lang="ru-RU" b="1" dirty="0"/>
              <a:t>1613–1645 годы) </a:t>
            </a:r>
            <a:r>
              <a:rPr lang="ru-RU" dirty="0"/>
              <a:t>разбушевавшиеся стихии внутренних и внешних сил продолжали еще долго потрясать Московское государство. Ввиду отсутствии средств, ополчении после освобождении Москвы от поляков и избрании царя разошлись по домам и донские казаки возвратились на Дон. В Коломенском дворце было оставлено </a:t>
            </a:r>
            <a:r>
              <a:rPr lang="ru-RU" b="1" dirty="0">
                <a:solidFill>
                  <a:schemeClr val="tx1"/>
                </a:solidFill>
              </a:rPr>
              <a:t>35</a:t>
            </a:r>
            <a:r>
              <a:rPr lang="ru-RU" dirty="0"/>
              <a:t> выборных казаков </a:t>
            </a:r>
            <a:r>
              <a:rPr lang="ru-RU" b="1" dirty="0"/>
              <a:t>для несении службы при царе</a:t>
            </a:r>
            <a:r>
              <a:rPr lang="ru-RU" dirty="0"/>
              <a:t>. При Михаиле Федоровиче Москвой велись переговоры с Турцией, с предложением вести войну против Польши. Также, </a:t>
            </a:r>
            <a:r>
              <a:rPr lang="ru-RU" b="1" dirty="0"/>
              <a:t>казаки приняли жалование</a:t>
            </a:r>
            <a:r>
              <a:rPr lang="ru-RU" dirty="0"/>
              <a:t>, и это было первым шагом на пути постепенного превращении их в служилое войско в отношении московской государственности.</a:t>
            </a:r>
          </a:p>
          <a:p>
            <a:pPr marL="0" indent="0">
              <a:buNone/>
            </a:pPr>
            <a:r>
              <a:rPr lang="ru-RU" dirty="0"/>
              <a:t>Несмотря на намечавшиеся пути сближения с Москвой, на характер казаков влияла местная обстановка, беспокойный характер соседей — крымских татар, ногайских и других орд кочевников, угроза Турции. Поэтому казаки прочно держались своей независимости во всех отношениях, часто бывали не только ослушниками Москвы и царских указов, но даже производили расправу с царскими послами. После Смутного времени казаки были поставлены в необходимость принимать участие в военных походах московских войск. Они, по договору с московским царем, обязывались нести службу и по требованию Москвы посылать наряды войск.</a:t>
            </a:r>
          </a:p>
        </p:txBody>
      </p:sp>
    </p:spTree>
    <p:extLst>
      <p:ext uri="{BB962C8B-B14F-4D97-AF65-F5344CB8AC3E}">
        <p14:creationId xmlns:p14="http://schemas.microsoft.com/office/powerpoint/2010/main" val="254823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historicus.media/assets/images/Surikov_Pokorenie_Sibiri_Ermako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4" y="261302"/>
            <a:ext cx="10662263" cy="509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71520" y="5527040"/>
            <a:ext cx="546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Покорение Сибири Ермаком (</a:t>
            </a:r>
            <a:r>
              <a:rPr lang="ru-RU" dirty="0" err="1"/>
              <a:t>Худ.Суриков</a:t>
            </a:r>
            <a:r>
              <a:rPr lang="ru-RU" dirty="0"/>
              <a:t>, 1895 г.)</a:t>
            </a:r>
          </a:p>
        </p:txBody>
      </p:sp>
    </p:spTree>
    <p:extLst>
      <p:ext uri="{BB962C8B-B14F-4D97-AF65-F5344CB8AC3E}">
        <p14:creationId xmlns:p14="http://schemas.microsoft.com/office/powerpoint/2010/main" val="3015295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Казаки в царствование Петра Великого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4527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Для казачества XVIII век начался со вступления в войну со шведами. Казачество в XVIII веке подверглось большим изменениям, пришедший к власти Петр I, сразу стал проводить ряд реформ, изменивших положение казаков.</a:t>
            </a:r>
          </a:p>
          <a:p>
            <a:r>
              <a:rPr lang="ru-RU" dirty="0"/>
              <a:t>В 1700 году отменён войсковой круг и введён наказной. В наказной круг входили станичные атаманы и два выбранных с каждого городка.</a:t>
            </a:r>
          </a:p>
          <a:p>
            <a:r>
              <a:rPr lang="ru-RU" dirty="0"/>
              <a:t>В 1703 году Петру присягнули калмыки Темир-</a:t>
            </a:r>
            <a:r>
              <a:rPr lang="ru-RU" dirty="0" err="1"/>
              <a:t>тайши</a:t>
            </a:r>
            <a:r>
              <a:rPr lang="ru-RU" dirty="0"/>
              <a:t> и Черкес-</a:t>
            </a:r>
            <a:r>
              <a:rPr lang="ru-RU" dirty="0" err="1"/>
              <a:t>тайши</a:t>
            </a:r>
            <a:r>
              <a:rPr lang="ru-RU" dirty="0"/>
              <a:t>. Им разрешили кочевать возле Дона.</a:t>
            </a:r>
          </a:p>
          <a:p>
            <a:r>
              <a:rPr lang="ru-RU" dirty="0"/>
              <a:t>В 1724 году произошло переселение на Кавказ казаков. Большей частью переселившихся были из городов, пострадавших больше всего от нашествия Булавина.</a:t>
            </a:r>
          </a:p>
          <a:p>
            <a:r>
              <a:rPr lang="ru-RU" dirty="0"/>
              <a:t>Пётр Первый не воспринимал казаков всерьёз. После смерти Петра, казачество получило передышку от повального реформаторства, масштабных проектов и войн. В 1727 году Петр II даже сделал уступку украинским казакам, удовлетворив их просьбу об избрании гетмана, которым стал Данило Апостол</a:t>
            </a:r>
          </a:p>
        </p:txBody>
      </p:sp>
    </p:spTree>
    <p:extLst>
      <p:ext uri="{BB962C8B-B14F-4D97-AF65-F5344CB8AC3E}">
        <p14:creationId xmlns:p14="http://schemas.microsoft.com/office/powerpoint/2010/main" val="56211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s://sun9-82.userapi.com/impg/hJnYjRZDPhQZ16_C13p06EYtzthEqaVpQe1Tew/Te1GOTOiT_k.jpg?size=1400x800&amp;quality=96&amp;sign=4f575f57b1371f9220a4fd607649afad&amp;c_uniq_tag=TzKBSZb5QqyzFUuACVEeA0E3O-lT1m-kECN6nZsgD1k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35" y="71120"/>
            <a:ext cx="6116320" cy="349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sun9-4.userapi.com/impg/4x7ZFgHS61bjTAKFYVE3HSDGJh3mvUuDAep5oQ/43DVebkI2Kk.jpg?size=453x582&amp;quality=95&amp;sign=872783fe869593e3a50acf76de3f0686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855" y="236537"/>
            <a:ext cx="4314825" cy="554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s://mtdata.ru/u1/photoD7AD/20174234622-0/origin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390" y="3595688"/>
            <a:ext cx="4101465" cy="297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539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ru-RU" sz="4400" dirty="0"/>
              <a:t>Казаки в царствование Елизаветы Петровны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2108197"/>
            <a:ext cx="10178322" cy="4005075"/>
          </a:xfrm>
        </p:spPr>
        <p:txBody>
          <a:bodyPr/>
          <a:lstStyle/>
          <a:p>
            <a:r>
              <a:rPr lang="ru-RU" dirty="0"/>
              <a:t>Елизавета Петровна 1741-1769</a:t>
            </a:r>
          </a:p>
          <a:p>
            <a:pPr marL="0" indent="0">
              <a:buNone/>
            </a:pPr>
            <a:r>
              <a:rPr lang="ru-RU" dirty="0"/>
              <a:t>Указом от 30 апреля 1746 г были разграничены территории донских и запорожских казачьих поселений.</a:t>
            </a:r>
          </a:p>
          <a:p>
            <a:pPr marL="0" indent="0">
              <a:buNone/>
            </a:pPr>
            <a:r>
              <a:rPr lang="ru-RU" dirty="0"/>
              <a:t>Посетив в 1744 г Киев Елизавета Петровна приняла решение о восстановлении гетманства Запорожской сечи. </a:t>
            </a:r>
            <a:r>
              <a:rPr lang="ru-RU" b="1" dirty="0"/>
              <a:t>В 1750 г </a:t>
            </a:r>
            <a:r>
              <a:rPr lang="ru-RU" dirty="0"/>
              <a:t>гетманом был назначен </a:t>
            </a:r>
            <a:r>
              <a:rPr lang="ru-RU" b="1" dirty="0" err="1"/>
              <a:t>К.Г.Разумовский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 1725-1762 </a:t>
            </a:r>
            <a:r>
              <a:rPr lang="ru-RU" dirty="0" err="1"/>
              <a:t>гг</a:t>
            </a:r>
            <a:r>
              <a:rPr lang="ru-RU" dirty="0"/>
              <a:t> по инициативе правительства были образованы </a:t>
            </a:r>
            <a:r>
              <a:rPr lang="ru-RU" dirty="0" err="1"/>
              <a:t>Агроханское,Астраханское,Терско</a:t>
            </a:r>
            <a:r>
              <a:rPr lang="ru-RU" dirty="0"/>
              <a:t>-</a:t>
            </a:r>
            <a:r>
              <a:rPr lang="ru-RU" dirty="0" err="1"/>
              <a:t>Кизлярское,Терско</a:t>
            </a:r>
            <a:r>
              <a:rPr lang="ru-RU" dirty="0"/>
              <a:t>-Семейное казачьи </a:t>
            </a:r>
            <a:r>
              <a:rPr lang="ru-RU" dirty="0" err="1"/>
              <a:t>войска.При</a:t>
            </a:r>
            <a:r>
              <a:rPr lang="ru-RU" dirty="0"/>
              <a:t> их создании учитывалась специфика </a:t>
            </a:r>
            <a:r>
              <a:rPr lang="ru-RU" dirty="0" err="1"/>
              <a:t>осваимовой</a:t>
            </a:r>
            <a:r>
              <a:rPr lang="ru-RU" dirty="0"/>
              <a:t> </a:t>
            </a:r>
            <a:r>
              <a:rPr lang="ru-RU" dirty="0" err="1"/>
              <a:t>территории,отношения</a:t>
            </a:r>
            <a:r>
              <a:rPr lang="ru-RU" dirty="0"/>
              <a:t> с соседними гос. и народами.</a:t>
            </a:r>
          </a:p>
        </p:txBody>
      </p:sp>
    </p:spTree>
    <p:extLst>
      <p:ext uri="{BB962C8B-B14F-4D97-AF65-F5344CB8AC3E}">
        <p14:creationId xmlns:p14="http://schemas.microsoft.com/office/powerpoint/2010/main" val="3900680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К.Г. Разумовский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503681"/>
            <a:ext cx="5220242" cy="50698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3" descr="К. Г. Разумовский с гетманской булавой. Художник Луи Токке, 17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427" y="1128451"/>
            <a:ext cx="3949065" cy="514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684423"/>
              </p:ext>
            </p:extLst>
          </p:nvPr>
        </p:nvGraphicFramePr>
        <p:xfrm>
          <a:off x="1214212" y="1503681"/>
          <a:ext cx="5427220" cy="5069838"/>
        </p:xfrm>
        <a:graphic>
          <a:graphicData uri="http://schemas.openxmlformats.org/drawingml/2006/table">
            <a:tbl>
              <a:tblPr/>
              <a:tblGrid>
                <a:gridCol w="2713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737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18 июля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1750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 — 10 </a:t>
                      </a: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(21) ноября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1764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9852" marR="89852" marT="44926" marB="44926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73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Гетман Войска Запорожского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9852" marR="89852" marT="44926" marB="44926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579">
                <a:tc>
                  <a:txBody>
                    <a:bodyPr/>
                    <a:lstStyle/>
                    <a:p>
                      <a:pPr fontAlgn="t"/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Рождение</a:t>
                      </a:r>
                    </a:p>
                  </a:txBody>
                  <a:tcPr marL="89852" marR="89852" marT="44926" marB="44926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None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18 </a:t>
                      </a: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(29) марта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1728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Лемеши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Украина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9852" marR="89852" marT="44926" marB="44926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785"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Смерть</a:t>
                      </a:r>
                    </a:p>
                  </a:txBody>
                  <a:tcPr marL="89852" marR="89852" marT="44926" marB="44926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9 </a:t>
                      </a: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(21) января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1803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 (74 года)</a:t>
                      </a:r>
                      <a:b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Батурин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Батуринская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 волость, </a:t>
                      </a:r>
                      <a:r>
                        <a:rPr lang="ru-RU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Конотопский</a:t>
                      </a: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уезд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Черниговская губерния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Российская империя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9852" marR="89852" marT="44926" marB="44926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233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Казаки в царствование </a:t>
            </a:r>
            <a:r>
              <a:rPr lang="ru-RU" dirty="0" err="1"/>
              <a:t>екатерины</a:t>
            </a:r>
            <a:r>
              <a:rPr lang="ru-RU" dirty="0"/>
              <a:t> великой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7678" y="1767840"/>
            <a:ext cx="10686322" cy="4907279"/>
          </a:xfrm>
        </p:spPr>
        <p:txBody>
          <a:bodyPr>
            <a:normAutofit fontScale="92500"/>
          </a:bodyPr>
          <a:lstStyle/>
          <a:p>
            <a:r>
              <a:rPr lang="ru-RU" dirty="0"/>
              <a:t>Во время царствования Екатерины II (1762 – 1796 годы) русская армия вела продолжительные и, в то же время, победоносные войны, в которых проявились таланты целой плеяды полководцев и, в первую очередь, А.В. Суворова. Казачество принимало участие во всех войнах, и в большинстве случаев вмешательство казаков влияло на исход важнейших сражений.</a:t>
            </a:r>
          </a:p>
          <a:p>
            <a:r>
              <a:rPr lang="ru-RU" dirty="0"/>
              <a:t>В годы царствования Екатерины II в казачьих войсках прошел ряд реформ. В 1764 году было вновь отменено гетманство на Украине, и малороссийские казаки поступили под управление Малороссийской коллегии. На Дону происходило дальнейшее снижение роли Войскового Круга. 19 марта 1766 года вышел указ о размежевании земель Войска Донского от всех соседних. Излишки земель, принадлежавших атаману и старшинам, было решено изъять, для чего была создана Межевая комиссия.</a:t>
            </a:r>
          </a:p>
          <a:p>
            <a:r>
              <a:rPr lang="ru-RU" dirty="0"/>
              <a:t>В 1769 году впервые введена единая форма для ряда казачьих частей, которую первыми получили донские казаки.</a:t>
            </a:r>
          </a:p>
          <a:p>
            <a:r>
              <a:rPr lang="ru-RU" dirty="0"/>
              <a:t>В 1768 году вновь начались широкомасштабные военные действия против Турции. В составе русской армии как всегда были казачьи полки. </a:t>
            </a:r>
          </a:p>
        </p:txBody>
      </p:sp>
    </p:spTree>
    <p:extLst>
      <p:ext uri="{BB962C8B-B14F-4D97-AF65-F5344CB8AC3E}">
        <p14:creationId xmlns:p14="http://schemas.microsoft.com/office/powerpoint/2010/main" val="656027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47264"/>
              </p:ext>
            </p:extLst>
          </p:nvPr>
        </p:nvGraphicFramePr>
        <p:xfrm>
          <a:off x="1248728" y="1010613"/>
          <a:ext cx="5679998" cy="4918191"/>
        </p:xfrm>
        <a:graphic>
          <a:graphicData uri="http://schemas.openxmlformats.org/drawingml/2006/table">
            <a:tbl>
              <a:tblPr/>
              <a:tblGrid>
                <a:gridCol w="283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9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821"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Род войск</a:t>
                      </a:r>
                    </a:p>
                  </a:txBody>
                  <a:tcPr marL="43830" marR="43830" marT="21915" marB="21915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пехота, кавалерия</a:t>
                      </a:r>
                    </a:p>
                  </a:txBody>
                  <a:tcPr marL="43830" marR="43830" marT="21915" marB="21915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028"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Годы службы</a:t>
                      </a:r>
                    </a:p>
                  </a:txBody>
                  <a:tcPr marL="43830" marR="43830" marT="21915" marB="21915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1748—1800</a:t>
                      </a:r>
                    </a:p>
                  </a:txBody>
                  <a:tcPr marL="43830" marR="43830" marT="21915" marB="21915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028"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Звание</a:t>
                      </a:r>
                    </a:p>
                  </a:txBody>
                  <a:tcPr marL="43830" marR="43830" marT="21915" marB="21915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Генералиссимус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3830" marR="43830" marT="21915" marB="21915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8404"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Командовал</a:t>
                      </a:r>
                    </a:p>
                  </a:txBody>
                  <a:tcPr marL="43830" marR="43830" marT="21915" marB="21915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Астраханский 12-й гренадерский полк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b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Суздальский 62-й пехотный полк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b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Московская дивизия,</a:t>
                      </a:r>
                      <a:b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Санкт-Петербургская дивизия,</a:t>
                      </a:r>
                      <a:b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Малороссийская дивизия,</a:t>
                      </a:r>
                      <a:b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Владимирская дивизия,</a:t>
                      </a:r>
                      <a:b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Кубанский корпус,</a:t>
                      </a:r>
                      <a:b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Кременчугская дивизия,</a:t>
                      </a:r>
                      <a:b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</a:rPr>
                        <a:t>Кинбурнский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 корпус,</a:t>
                      </a:r>
                      <a:b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Войска Финляндии,</a:t>
                      </a:r>
                      <a:b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Войска Юга России,</a:t>
                      </a:r>
                      <a:b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Войска Польши,</a:t>
                      </a:r>
                      <a:b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Русская императорская армия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b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Имперская армия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3830" marR="43830" marT="21915" marB="21915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672"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Сражения/войны</a:t>
                      </a:r>
                    </a:p>
                  </a:txBody>
                  <a:tcPr marL="43830" marR="43830" marT="21915" marB="21915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Козлуджа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Кинбурн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Фокшаны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Рымник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Измаил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Прага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Адда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Треббия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Нови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3830" marR="43830" marT="21915" marB="21915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340" name="Picture 4" descr="Портрет фельдмаршала графа А. В. Суворова. Й. Крейцингер. 1799 го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706" y="1010613"/>
            <a:ext cx="4284345" cy="558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04478" y="18719"/>
            <a:ext cx="3860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А. В. Суворов</a:t>
            </a:r>
            <a:r>
              <a:rPr lang="ru-RU" sz="2800" dirty="0"/>
              <a:t> (13.11.1730 – 06.05.1800)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583072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kapellan.ru/wp-content/uploads/2012/05/kazaki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815" y="152717"/>
            <a:ext cx="9286875" cy="578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32558" y="6035040"/>
            <a:ext cx="472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Суворов и казаки </a:t>
            </a:r>
          </a:p>
        </p:txBody>
      </p:sp>
    </p:spTree>
    <p:extLst>
      <p:ext uri="{BB962C8B-B14F-4D97-AF65-F5344CB8AC3E}">
        <p14:creationId xmlns:p14="http://schemas.microsoft.com/office/powerpoint/2010/main" val="2988344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Казаки в войсках А. В. Суворова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7600" y="1148081"/>
            <a:ext cx="10769600" cy="6552130"/>
          </a:xfrm>
        </p:spPr>
        <p:txBody>
          <a:bodyPr>
            <a:noAutofit/>
          </a:bodyPr>
          <a:lstStyle/>
          <a:p>
            <a:r>
              <a:rPr lang="ru-RU" sz="2200" b="1" dirty="0"/>
              <a:t>Суворов стал первым военачальником, сумевшим сделать казачью тактику частью общеармейской</a:t>
            </a:r>
            <a:r>
              <a:rPr lang="ru-RU" sz="2200" dirty="0"/>
              <a:t>, включить ее во взаимодействие с регулярными войсками.</a:t>
            </a:r>
          </a:p>
          <a:p>
            <a:r>
              <a:rPr lang="ru-RU" sz="2200" b="1" dirty="0"/>
              <a:t>В 1772 г. к России отошли Белоруссия и Правобережная Украина.</a:t>
            </a:r>
            <a:r>
              <a:rPr lang="ru-RU" sz="2200" dirty="0"/>
              <a:t> Туда отправился и Суворов. Он и на Дунае грамотно использовал казаков. Организовывал с их помощью разведку, рейды по неприятельским тылам.</a:t>
            </a:r>
          </a:p>
          <a:p>
            <a:r>
              <a:rPr lang="ru-RU" sz="2200" dirty="0"/>
              <a:t>Одним из итогов войны стало продвижение границ России до Буга и Кубани. </a:t>
            </a:r>
            <a:r>
              <a:rPr lang="ru-RU" sz="2200" b="1" dirty="0"/>
              <a:t>В 1778 г</a:t>
            </a:r>
            <a:r>
              <a:rPr lang="ru-RU" sz="2200" dirty="0"/>
              <a:t>. </a:t>
            </a:r>
            <a:r>
              <a:rPr lang="ru-RU" sz="2200" b="1" dirty="0"/>
              <a:t>Суворов был назначен командовать Кубанским корпусом, строить укрепленную линию от Черного до Каспийского морей</a:t>
            </a:r>
            <a:r>
              <a:rPr lang="ru-RU" sz="2200" dirty="0"/>
              <a:t>. Здесь Александр Васильевич еще ближе сошелся с казаками, здесь без них вообще было как без рук. Но он всегда заботился и о том, как повысить качество своих войск. Обобщал и закреплял лучший опыт в военной науке. В том числе, обратил внимание на казачьи пики. В приказе по корпусу писал</a:t>
            </a:r>
            <a:r>
              <a:rPr lang="ru-RU" sz="2200" i="1" dirty="0"/>
              <a:t>: “Казаков обучать сильному употреблению дротика, по донскому его размеру, в атаке, сшибке и погоне… Казакам непременно быть всегда дротиком вооруженным, яко наисильнейшим их оружием для поражения всякого противника”.</a:t>
            </a:r>
          </a:p>
        </p:txBody>
      </p:sp>
    </p:spTree>
    <p:extLst>
      <p:ext uri="{BB962C8B-B14F-4D97-AF65-F5344CB8AC3E}">
        <p14:creationId xmlns:p14="http://schemas.microsoft.com/office/powerpoint/2010/main" val="223887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Исторические корни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900" y="1104901"/>
            <a:ext cx="11087100" cy="5581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/>
              <a:t> </a:t>
            </a:r>
            <a:r>
              <a:rPr lang="ru-RU" sz="2200" dirty="0"/>
              <a:t>Слово «казак» до революции </a:t>
            </a:r>
            <a:r>
              <a:rPr lang="ru-RU" sz="2200" b="1" i="1" dirty="0"/>
              <a:t>1917</a:t>
            </a:r>
            <a:r>
              <a:rPr lang="ru-RU" sz="2200" dirty="0"/>
              <a:t> года означало </a:t>
            </a:r>
            <a:r>
              <a:rPr lang="ru-RU" sz="2200" b="1" dirty="0"/>
              <a:t>принадлежность к казачьему военному сословию</a:t>
            </a:r>
            <a:r>
              <a:rPr lang="ru-RU" sz="2200" dirty="0"/>
              <a:t> - одному из пяти главных сословий Российской империи.  Наряду с духовенством и дворянством казаки относились к так называемым </a:t>
            </a:r>
            <a:r>
              <a:rPr lang="ru-RU" sz="2200" b="1" dirty="0"/>
              <a:t>неподатным сословиям</a:t>
            </a:r>
            <a:r>
              <a:rPr lang="ru-RU" sz="2200" dirty="0"/>
              <a:t>, то есть освобождённым от уплаты податей (налогов). Подати платили крестьяне и мещане. А казаки обязаны были нести военную службу на границах страны и выставлять снаряжённых воинов в действующую армию в случае войны. При этом правительство наделяло их большими земельными наделами, которые они возделывали своими силами.</a:t>
            </a:r>
          </a:p>
          <a:p>
            <a:pPr marL="0" indent="0">
              <a:buNone/>
            </a:pPr>
            <a:r>
              <a:rPr lang="ru-RU" sz="2200" b="1" dirty="0"/>
              <a:t>Казачье общество</a:t>
            </a:r>
            <a:r>
              <a:rPr lang="ru-RU" sz="2200" dirty="0"/>
              <a:t> — форма самоорганизации граждан Российской Федерации, объединившихся на основе общности интересов в целях возрождения российского казачества, защиты его прав, сохранения традиционных образа жизни, хозяйствования и культуры российского казачества в соответствии с федеральным законодательством. Является одним из видов некоммерческих организаций, создаваемых в Российской Федерации.</a:t>
            </a:r>
          </a:p>
        </p:txBody>
      </p:sp>
    </p:spTree>
    <p:extLst>
      <p:ext uri="{BB962C8B-B14F-4D97-AF65-F5344CB8AC3E}">
        <p14:creationId xmlns:p14="http://schemas.microsoft.com/office/powerpoint/2010/main" val="3354507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131" y="125711"/>
            <a:ext cx="10178322" cy="1492132"/>
          </a:xfrm>
        </p:spPr>
        <p:txBody>
          <a:bodyPr/>
          <a:lstStyle/>
          <a:p>
            <a:r>
              <a:rPr lang="ru-RU" dirty="0"/>
              <a:t>Казаки в Отечественной войне 1812 года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0443" y="1617842"/>
            <a:ext cx="11004884" cy="57775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В победу над французами в войне 1812 года казаки внесли немалый вклад. Они встретили армию Наполеона на рубежах России, участвовали в генеральном сражении при Бородине, а также гнали из страны отступающего неприятеля.</a:t>
            </a:r>
            <a:br>
              <a:rPr lang="ru-RU" sz="1800" dirty="0"/>
            </a:br>
            <a:r>
              <a:rPr lang="ru-RU" sz="1800" b="1" dirty="0"/>
              <a:t>В 1810 году </a:t>
            </a:r>
            <a:r>
              <a:rPr lang="ru-RU" sz="1800" dirty="0"/>
              <a:t>начали распространяться сведения, что французская армия готовиться совершить нападение на Россию. Реакцией на эту информацию стало то, что</a:t>
            </a:r>
            <a:r>
              <a:rPr lang="ru-RU" sz="1800" b="1" dirty="0"/>
              <a:t> 8 донских и 3 бугских казачьих полка</a:t>
            </a:r>
            <a:r>
              <a:rPr lang="ru-RU" sz="1800" dirty="0"/>
              <a:t> были придвинуты к западным рубежам и начали нести пограничную службу.</a:t>
            </a:r>
            <a:br>
              <a:rPr lang="ru-RU" sz="1800" dirty="0"/>
            </a:br>
            <a:r>
              <a:rPr lang="ru-RU" sz="1800" b="1" dirty="0"/>
              <a:t>Когда нападение французов произошло, именно казаки первыми встретили неприятеля.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Натиск оппонентов был достаточно сильным, и русской армии пришлось отступать вглубь страны. Казакам было поручено прикрывать войска и максимально сдерживать французов.</a:t>
            </a:r>
            <a:br>
              <a:rPr lang="ru-RU" sz="1800" dirty="0"/>
            </a:br>
            <a:r>
              <a:rPr lang="ru-RU" sz="1800" dirty="0"/>
              <a:t>Одним из первых крупных боев между казаками и наполеоновской армией, да и вообще первым серьезным арьергардным боем Отечественной войны стало сражение при деревне Мир (бой под Миром).</a:t>
            </a:r>
            <a:br>
              <a:rPr lang="ru-RU" sz="1800" dirty="0"/>
            </a:br>
            <a:r>
              <a:rPr lang="ru-RU" sz="1800" dirty="0"/>
              <a:t>Атаман Матвей Платов со своим войском дважды разбил силы прикрытия французов. Причем второй бой длился целый день, и каждая из сторон упорно проводила атаки. В итоге потери неприятеля составили более тысячи человек. Потери казаков, по донесению Матвея Платова, были незначительными. Эти два сражения серьезно затормозили продвижение главных сил французов и дали русским войскам время для маневра.</a:t>
            </a:r>
          </a:p>
        </p:txBody>
      </p:sp>
    </p:spTree>
    <p:extLst>
      <p:ext uri="{BB962C8B-B14F-4D97-AF65-F5344CB8AC3E}">
        <p14:creationId xmlns:p14="http://schemas.microsoft.com/office/powerpoint/2010/main" val="2285892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Казаки в Отечественной войне 1812 года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7" y="1874517"/>
            <a:ext cx="10507185" cy="5232136"/>
          </a:xfrm>
        </p:spPr>
        <p:txBody>
          <a:bodyPr>
            <a:noAutofit/>
          </a:bodyPr>
          <a:lstStyle/>
          <a:p>
            <a:r>
              <a:rPr lang="ru-RU" dirty="0"/>
              <a:t>Всего с Дона на войну с Наполеоном ушло </a:t>
            </a:r>
            <a:r>
              <a:rPr lang="ru-RU" b="1" dirty="0"/>
              <a:t>26 казачьих полков</a:t>
            </a:r>
            <a:r>
              <a:rPr lang="ru-RU" dirty="0"/>
              <a:t>. В резерве остались до особого вызова правительством снаряженные донским дворянством из своих крестьян ополчение более 3 </a:t>
            </a:r>
            <a:r>
              <a:rPr lang="ru-RU" dirty="0" err="1"/>
              <a:t>тыс.человек</a:t>
            </a:r>
            <a:r>
              <a:rPr lang="ru-RU" dirty="0"/>
              <a:t>, обеспеченных всем необходимым.</a:t>
            </a:r>
            <a:br>
              <a:rPr lang="ru-RU" dirty="0"/>
            </a:br>
            <a:r>
              <a:rPr lang="ru-RU" dirty="0"/>
              <a:t>Первые победы донских казаков над французами отмечены 13 октябрем 1812 года, когда казачий отряд под командованием генерала Алексея Иловайского под Малоярославцем разбил неприятеля "с жестоким поражением" и отбил у него 11 пушек.</a:t>
            </a:r>
            <a:br>
              <a:rPr lang="ru-RU" dirty="0"/>
            </a:br>
            <a:r>
              <a:rPr lang="ru-RU" dirty="0"/>
              <a:t>И таких примеров героизма донских казаков можно привести сотни.</a:t>
            </a:r>
          </a:p>
          <a:p>
            <a:r>
              <a:rPr lang="ru-RU" dirty="0"/>
              <a:t>14 декабря 1812 г. войска Императора Наполеона с позором и большими потерями были выброшены из пределов России за реку Неман. Наполеон потерял в России более 550 тыс. солдат и офицеров. Центральную роль в этом сыграли казачьи полки с Дона под руководством Войскового Атамана </a:t>
            </a:r>
            <a:r>
              <a:rPr lang="ru-RU" b="1" dirty="0"/>
              <a:t>М. И. Платова</a:t>
            </a:r>
            <a:r>
              <a:rPr lang="ru-RU" dirty="0"/>
              <a:t>. "Велики были заслуги донцов за эти полгода. Они истребили более 18.000 врагов, взяли в плен 10 генералов, 1.047 штаб и обер-офицеров и около 40.000 нижних чинов.</a:t>
            </a:r>
          </a:p>
        </p:txBody>
      </p:sp>
    </p:spTree>
    <p:extLst>
      <p:ext uri="{BB962C8B-B14F-4D97-AF65-F5344CB8AC3E}">
        <p14:creationId xmlns:p14="http://schemas.microsoft.com/office/powerpoint/2010/main" val="3677643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https://avatars.dzeninfra.ru/get-zen_doc/4079787/pub_605afbb2470ac07db72b22b9_605afc05581fe66bc346e99f/scale_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095" y="154940"/>
            <a:ext cx="7698105" cy="574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 flipH="1">
            <a:off x="4617719" y="5900157"/>
            <a:ext cx="453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Донские казаки в войне 1812 год</a:t>
            </a:r>
          </a:p>
        </p:txBody>
      </p:sp>
    </p:spTree>
    <p:extLst>
      <p:ext uri="{BB962C8B-B14F-4D97-AF65-F5344CB8AC3E}">
        <p14:creationId xmlns:p14="http://schemas.microsoft.com/office/powerpoint/2010/main" val="1797531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006872" cy="1027315"/>
          </a:xfrm>
        </p:spPr>
        <p:txBody>
          <a:bodyPr>
            <a:normAutofit fontScale="90000"/>
          </a:bodyPr>
          <a:lstStyle/>
          <a:p>
            <a:r>
              <a:rPr lang="ru-RU" dirty="0"/>
              <a:t>Матвей Иванович Платов (1753-1818)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7684" y="1676400"/>
            <a:ext cx="6675665" cy="5448299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Матвей Иванович Платов входит в число самых знаменитых и легендарных фигур в истории казачества. Он принял участие </a:t>
            </a:r>
            <a:r>
              <a:rPr lang="ru-RU" sz="2400" b="1" dirty="0"/>
              <a:t>во всех войнах</a:t>
            </a:r>
            <a:r>
              <a:rPr lang="ru-RU" sz="2400" dirty="0"/>
              <a:t>, которые проводила Российская империя с конца XVIII по начало XIX века. Также Матвей Платов основал Новочеркасск, куда перенес столицу Донского казачьего войска.</a:t>
            </a:r>
          </a:p>
          <a:p>
            <a:r>
              <a:rPr lang="ru-RU" sz="2400" dirty="0"/>
              <a:t>Годы службы </a:t>
            </a:r>
            <a:r>
              <a:rPr lang="ru-RU" sz="2400" b="1" dirty="0"/>
              <a:t>1769—1818.</a:t>
            </a:r>
          </a:p>
          <a:p>
            <a:r>
              <a:rPr lang="ru-RU" sz="2400" dirty="0"/>
              <a:t>Во время Отечественной войны 1812 года командовал сначала </a:t>
            </a:r>
            <a:r>
              <a:rPr lang="ru-RU" sz="2400" b="1" dirty="0"/>
              <a:t>всеми казачьими полками</a:t>
            </a:r>
            <a:r>
              <a:rPr lang="ru-RU" sz="2400" dirty="0"/>
              <a:t> на границе, а потом, прикрывая отступление армии, имел успешные дела с неприятелем под местечком Мир и Романово.</a:t>
            </a:r>
          </a:p>
        </p:txBody>
      </p:sp>
      <p:pic>
        <p:nvPicPr>
          <p:cNvPr id="1026" name="Picture 2" descr="Матвей Иванович Платов - Российское казачество, 25.12.2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706" y="2476879"/>
            <a:ext cx="4114294" cy="308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868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Покорение Кавказа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280161"/>
            <a:ext cx="5850162" cy="6054089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Кавказская линия и Кавказское линейное войско. С перенесением границ России к предгорьям Кавказа русские вошли в соприкосновение с многочисленными народами и племенами, живущими в горах и на предгорьях, отличающимися Друг от друга языком, культурой, верой, уровнем социального развития. С одними (кабардинцами) Русские имели давние дружеские дипломатические и культурные связи, другие сразу же стали беспокоить новых соседей набегами и грабежами. Одним из промыслов народов, находящихся на стадии родового строя, являлось наездничество, т.е. те самые походы «за зипунами», присущие </a:t>
            </a:r>
            <a:r>
              <a:rPr lang="ru-RU" b="1" dirty="0"/>
              <a:t>казакам в XVI—XVII вв</a:t>
            </a:r>
            <a:r>
              <a:rPr lang="ru-RU" dirty="0"/>
              <a:t>., и горская молодежь постоянно совершала набеги на соседние территории с целью обыкновенного грабежа. </a:t>
            </a:r>
          </a:p>
          <a:p>
            <a:r>
              <a:rPr lang="ru-RU" b="1" dirty="0"/>
              <a:t>Кавказская война продолжалась с 1817 по 1864 годы</a:t>
            </a:r>
            <a:r>
              <a:rPr lang="ru-RU" dirty="0"/>
              <a:t>. Основные районы военных действий — Северо-Западный (</a:t>
            </a:r>
            <a:r>
              <a:rPr lang="ru-RU" dirty="0" err="1"/>
              <a:t>Черкесия</a:t>
            </a:r>
            <a:r>
              <a:rPr lang="ru-RU" dirty="0"/>
              <a:t>) и Северо-Восточный (Дагестан, Чечня) Кавказ. Периодически вооружённые столкновения между горцами и русскими войсками происходили на территории Закавказья, </a:t>
            </a:r>
            <a:r>
              <a:rPr lang="ru-RU" dirty="0" err="1"/>
              <a:t>Кабарды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16386" name="Picture 2" descr="https://i.pinimg.com/originals/f9/ff/e2/f9ffe206f4ea4e8a1b8685bf587f83d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40" y="2556436"/>
            <a:ext cx="4664539" cy="302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323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153785"/>
            <a:ext cx="10940322" cy="1492132"/>
          </a:xfrm>
        </p:spPr>
        <p:txBody>
          <a:bodyPr>
            <a:noAutofit/>
          </a:bodyPr>
          <a:lstStyle/>
          <a:p>
            <a:r>
              <a:rPr lang="ru-RU" sz="3600" dirty="0"/>
              <a:t>Проникновение России в Среднюю Азию. Казаки в Русско-турецкой войне 1877-1878 </a:t>
            </a:r>
            <a:r>
              <a:rPr lang="ru-RU" sz="3600" dirty="0" err="1"/>
              <a:t>гг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5350" y="1295400"/>
            <a:ext cx="11068050" cy="573404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После покорения Кавказа началось проникновение России в Среднюю Азию. Крайними пунктами в сторону Средней Азии со стороны России были крепость Верная – со стороны Сибири, и форт Перовский – со стороны Оренбурга.</a:t>
            </a:r>
          </a:p>
          <a:p>
            <a:r>
              <a:rPr lang="ru-RU" dirty="0"/>
              <a:t>В 1871 году вспыхнуло восстание в Западном Китае. Русскими войсками была занята </a:t>
            </a:r>
            <a:r>
              <a:rPr lang="ru-RU" dirty="0" err="1"/>
              <a:t>Кульджа</a:t>
            </a:r>
            <a:r>
              <a:rPr lang="ru-RU" dirty="0"/>
              <a:t>. После чего среди среднеазиатских владений оставалась не занятой Хива, обеспеченная от наступления русских недоступностью хивинского оазиса, окруженного со всех сторон песчаными и безводными пустынями.</a:t>
            </a:r>
          </a:p>
          <a:p>
            <a:r>
              <a:rPr lang="ru-RU" dirty="0"/>
              <a:t>1873 году русскими была предпринята экспедиция на Хиву. Кауфман двинул войска с трех сторон – отряд со стороны Туркестана, из Мангышлака и Красноводска. Три отряда в составе 13 000 человек, 4600 лошадей, 20 000 верблюдов, при 66 орудиях и 20 ракетных станках, преодолевая трудности, заняли Хиву. С ханом был подписан договор, по которому весь правый берег </a:t>
            </a:r>
            <a:r>
              <a:rPr lang="ru-RU" dirty="0" err="1"/>
              <a:t>Аму</a:t>
            </a:r>
            <a:r>
              <a:rPr lang="ru-RU" dirty="0"/>
              <a:t>-Дарьи и прилегающая к нему местность уступались России.</a:t>
            </a:r>
          </a:p>
          <a:p>
            <a:r>
              <a:rPr lang="ru-RU" dirty="0"/>
              <a:t>Летом 1875 года вспыхнуло восстание в нескольких округах Герцеговины. Главной причиной восстания были непомерные сборы налогов с населения. Турки стали применять вооруженные силы, все мужское население восставших ушло в горы. Усилие турок подавить восстание не удалось. Император Александр предложил трем императорам найти соглашение с целью остановить беспорядки, предложение нашло отклик, затем было предложено присоединиться другим державам, на что последовало согласие. С согласия Турции в Герцеговину была отправлена международная комиссия, чтобы войти в соглашение с повстанцами. Мера эта успеха не имела, и восстание росло.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3344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Казаки в Первой мировой войне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5350" y="1047751"/>
            <a:ext cx="6438899" cy="607695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В</a:t>
            </a:r>
            <a:r>
              <a:rPr lang="ru-RU" dirty="0"/>
              <a:t> </a:t>
            </a:r>
            <a:r>
              <a:rPr lang="ru-RU" b="1" dirty="0"/>
              <a:t>Первой</a:t>
            </a:r>
            <a:r>
              <a:rPr lang="ru-RU" dirty="0"/>
              <a:t> </a:t>
            </a:r>
            <a:r>
              <a:rPr lang="ru-RU" b="1" dirty="0"/>
              <a:t>мировой</a:t>
            </a:r>
            <a:r>
              <a:rPr lang="ru-RU" dirty="0"/>
              <a:t> </a:t>
            </a:r>
            <a:r>
              <a:rPr lang="ru-RU" b="1" dirty="0"/>
              <a:t>войне</a:t>
            </a:r>
            <a:r>
              <a:rPr lang="ru-RU" dirty="0"/>
              <a:t> (1914-1918 гг.) участвовали </a:t>
            </a:r>
            <a:r>
              <a:rPr lang="ru-RU" b="1" dirty="0"/>
              <a:t>казаки</a:t>
            </a:r>
            <a:r>
              <a:rPr lang="ru-RU" dirty="0"/>
              <a:t> всех казачьих войск России, из них — 106 тысяч кубанских </a:t>
            </a:r>
            <a:r>
              <a:rPr lang="ru-RU" b="1" dirty="0"/>
              <a:t>казаков</a:t>
            </a:r>
            <a:r>
              <a:rPr lang="ru-RU" dirty="0"/>
              <a:t>. По сохранившимся свидетельствам, более 26 тысяч из них погибли в боях, отстаивая интересы и рубежи своей Родины. Они навсегда остались лежать на полях Галиции и Польши, в ущельях Карпат и горах Турции. Каждого третьего кубанского </a:t>
            </a:r>
            <a:r>
              <a:rPr lang="ru-RU" b="1" dirty="0"/>
              <a:t>казака</a:t>
            </a:r>
            <a:r>
              <a:rPr lang="ru-RU" dirty="0"/>
              <a:t> удостоили высочайших боевых наград Российской империи — Георгиевских. </a:t>
            </a:r>
          </a:p>
          <a:p>
            <a:r>
              <a:rPr lang="ru-RU" dirty="0"/>
              <a:t>Ко времени начала Великой войны Россия обладала самой многочисленной конницей в мире. В случае военных действий Россия могла выставить против неприятеля до 1500 эскадронов и сотен. Более двух третей всей русской кавалерии составляла казачья конница. К началу Первой мировой войны общая численность казачьих войск составляла 4,4 млн казаков.</a:t>
            </a:r>
          </a:p>
          <a:p>
            <a:r>
              <a:rPr lang="ru-RU" dirty="0"/>
              <a:t>Казаки показывали индивидуальный и массовый героизм в Великой войне, совершали многочисленные подвиги.</a:t>
            </a:r>
          </a:p>
        </p:txBody>
      </p:sp>
      <p:pic>
        <p:nvPicPr>
          <p:cNvPr id="18434" name="Picture 2" descr="https://avatars.dzeninfra.ru/get-zen_doc/271828/pub_652ba05cedb6884e61424e8e_652ba348816f970013d0e455/scale_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49" y="2367098"/>
            <a:ext cx="4857750" cy="343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105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Казаки в Первой мировой войне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353" y="396816"/>
            <a:ext cx="9048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516" y="5287992"/>
            <a:ext cx="433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Казаки в Первой мировой войне</a:t>
            </a:r>
          </a:p>
        </p:txBody>
      </p:sp>
    </p:spTree>
    <p:extLst>
      <p:ext uri="{BB962C8B-B14F-4D97-AF65-F5344CB8AC3E}">
        <p14:creationId xmlns:p14="http://schemas.microsoft.com/office/powerpoint/2010/main" val="2792367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Казаки на стороне советской власти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7390" y="1859848"/>
            <a:ext cx="6475435" cy="51016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Казачьи части </a:t>
            </a:r>
            <a:r>
              <a:rPr lang="ru-RU" dirty="0"/>
              <a:t> — военные части Сухопутных вооружённых сил РСФСР (1918—1922 годы) и СССР (1922—1955 годы), сформированные из казаков. Сторонники советской власти из числа казаков или инородцев по тем или иным причинам принявшим это название известны в том числе как «красные казаки», «червонные казаки», «казаки-червонцы» и т. д. Также интересно, что украинские казаки-червонцы (состоявшие в том числе из так называемых бедных или «убогих казаков», представителей казачьего сословия малороссийских или украинских то есть Полтавской, Черниговской, Екатеринославской и других губерний, составивших Украинское государство-республику) в 1920х гг. ещё до включения этих подразделений в состав общесоюзной РККА упоминаются в документах в том числе под названием Украинская Красная Армия (УКА, </a:t>
            </a:r>
            <a:r>
              <a:rPr lang="ru-RU" dirty="0" err="1"/>
              <a:t>укр</a:t>
            </a:r>
            <a:r>
              <a:rPr lang="ru-RU" dirty="0"/>
              <a:t>. УЧА), Украинская Советская Армия (УСА, </a:t>
            </a:r>
            <a:r>
              <a:rPr lang="ru-RU" dirty="0" err="1"/>
              <a:t>укр</a:t>
            </a:r>
            <a:r>
              <a:rPr lang="ru-RU" dirty="0"/>
              <a:t>. УРА), Украинская Повстанческая Армия (УПА, </a:t>
            </a:r>
            <a:r>
              <a:rPr lang="ru-RU" dirty="0" err="1"/>
              <a:t>укр</a:t>
            </a:r>
            <a:r>
              <a:rPr lang="ru-RU" dirty="0"/>
              <a:t>. УПА), связывая таким образом историю РККА и УПА 1930х-1950х гг.</a:t>
            </a:r>
          </a:p>
        </p:txBody>
      </p:sp>
      <p:pic>
        <p:nvPicPr>
          <p:cNvPr id="19458" name="Picture 2" descr="https://i01.fotocdn.net/s132/ff71e4e04112e479/public_pin_l/29698339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825" y="2729942"/>
            <a:ext cx="4404699" cy="336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309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Казачество в современной России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5248" y="1874516"/>
            <a:ext cx="6822646" cy="498348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После распада СССР в декабре 1991 года многие территории с исконно русским населением оказались вне пределов Российской Федерации. Некоторые из них превратились в «горячие точки», где начались вооруженные конфликты. Огромную роль в защите интересов русского и русскоязычного населения этих территорий и России сыграло казачество.</a:t>
            </a:r>
          </a:p>
          <a:p>
            <a:r>
              <a:rPr lang="ru-RU" dirty="0"/>
              <a:t>1992-1993 годах на помощь народам Абхазии и Южной Осетии, которые вышли из состава Грузии, прибыли около пяти тысяч казаков со всей России, главным образом с Кубани. Около 500 из них погибли. Для помощи Абхазии был учрежден Сухумский особый казачий отдел Кубанского войскового казачьего общества.</a:t>
            </a:r>
          </a:p>
          <a:p>
            <a:r>
              <a:rPr lang="ru-RU" dirty="0"/>
              <a:t>В 1996 году в Чечне воевал добровольческий казачий батальон имени генерала Ермолова, сформированный из терских и кубанских казаков. Казаки понесли серьезные потери (27 человек погибшими), воюя в Грозном, Шали, Ачхой-Мартане, Ведено. Во время активной фазы второй чеченской кампании (1999-2000) из казаков формировали комендантские взводы.</a:t>
            </a:r>
          </a:p>
        </p:txBody>
      </p:sp>
      <p:pic>
        <p:nvPicPr>
          <p:cNvPr id="20482" name="Picture 2" descr="https://kartinki.pics/uploads/posts/2021-03/thumbs/1616114125_20-p-kazaki-krasivie-foto-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21" y="1751106"/>
            <a:ext cx="3511251" cy="234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https://u.9111s.ru/uploads/202006/19/62f887a2c17ae146a70ea4e3e4f5d8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726" y="4290991"/>
            <a:ext cx="3512440" cy="233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7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433185"/>
            <a:ext cx="10178322" cy="1492132"/>
          </a:xfrm>
        </p:spPr>
        <p:txBody>
          <a:bodyPr>
            <a:normAutofit/>
          </a:bodyPr>
          <a:lstStyle/>
          <a:p>
            <a:r>
              <a:rPr lang="ru-RU" sz="4000" dirty="0"/>
              <a:t>Основные этапы истории казачества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179251"/>
            <a:ext cx="10462802" cy="5252719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ru-RU" dirty="0"/>
              <a:t>В  истории казачества можно выделить пять основных этапов:</a:t>
            </a:r>
          </a:p>
          <a:p>
            <a:pPr marL="0" indent="0" algn="l">
              <a:buNone/>
            </a:pPr>
            <a:r>
              <a:rPr lang="ru-RU" dirty="0"/>
              <a:t>1) XIV-XVI вв. - казачья вольница и начало формирования служилого казачества.</a:t>
            </a:r>
          </a:p>
          <a:p>
            <a:pPr marL="0" indent="0">
              <a:buNone/>
            </a:pPr>
            <a:r>
              <a:rPr lang="ru-RU" dirty="0"/>
              <a:t>С конца XIV в. появились наблюдательные посты (разъезды) по рекам </a:t>
            </a:r>
            <a:r>
              <a:rPr lang="ru-RU" dirty="0" err="1"/>
              <a:t>Хопёр</a:t>
            </a:r>
            <a:r>
              <a:rPr lang="ru-RU" dirty="0"/>
              <a:t>, Дон, Быстрая Сосна, Тихая Сосна и др.; по южной и юго-восточной границе Московского государства образовалась линия с населением из служилых казаков. K 1444 г. относится первое упоминание о казаках в русских летописях.</a:t>
            </a:r>
          </a:p>
          <a:p>
            <a:pPr marL="0" indent="0">
              <a:buNone/>
            </a:pPr>
            <a:r>
              <a:rPr lang="ru-RU" dirty="0"/>
              <a:t>2) XVI век - переход вольных казаков на государеву службу, образование первых казачьих войск.</a:t>
            </a:r>
          </a:p>
          <a:p>
            <a:pPr marL="0" indent="0">
              <a:buNone/>
            </a:pPr>
            <a:r>
              <a:rPr lang="ru-RU" dirty="0"/>
              <a:t>3) XVII - середина XIX века - огосударствление казачества, формирование казачьего сословия.</a:t>
            </a:r>
          </a:p>
          <a:p>
            <a:pPr marL="0" indent="0">
              <a:buNone/>
            </a:pPr>
            <a:r>
              <a:rPr lang="ru-RU" dirty="0"/>
              <a:t>4) XIX век - 1917 год - государственная служба казаков Российской империи.</a:t>
            </a:r>
          </a:p>
          <a:p>
            <a:pPr marL="0" indent="0">
              <a:buNone/>
            </a:pPr>
            <a:r>
              <a:rPr lang="ru-RU" dirty="0"/>
              <a:t>5) После 1918 года - период выживания казаков и борьбы за сохранение своих традиций обычаев.</a:t>
            </a:r>
          </a:p>
          <a:p>
            <a:pPr marL="0" indent="0">
              <a:buNone/>
            </a:pPr>
            <a:r>
              <a:rPr lang="ru-RU" dirty="0"/>
              <a:t>До переворота 1917 г. каждое казачье войско делилось на </a:t>
            </a:r>
            <a:r>
              <a:rPr lang="ru-RU" b="1" dirty="0"/>
              <a:t>станицы</a:t>
            </a:r>
            <a:r>
              <a:rPr lang="ru-RU" dirty="0"/>
              <a:t>, состоявшие из одного или нескольких казачьих поселений, именуемых </a:t>
            </a:r>
            <a:r>
              <a:rPr lang="ru-RU" b="1" dirty="0"/>
              <a:t>хуторами</a:t>
            </a:r>
            <a:r>
              <a:rPr lang="ru-RU" dirty="0"/>
              <a:t>, или посёлками. Площадь владений каждой станицы составлял её станичный юрт.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9461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7" y="645105"/>
            <a:ext cx="5170144" cy="1320855"/>
          </a:xfrm>
        </p:spPr>
        <p:txBody>
          <a:bodyPr>
            <a:noAutofit/>
          </a:bodyPr>
          <a:lstStyle/>
          <a:p>
            <a:r>
              <a:rPr lang="ru-RU" sz="3600" dirty="0"/>
              <a:t>Казачество в современной России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4776" y="2667001"/>
            <a:ext cx="9447562" cy="388094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700" dirty="0">
                <a:solidFill>
                  <a:schemeClr val="tx1"/>
                </a:solidFill>
              </a:rPr>
              <a:t>Около двух тысяч казаков из Кубанского и других войсковых казачьих обществ в конце февраля - начале марта 2014 года, после того, как в Киеве произошел государственный переворот, не признанный подавляющим большинством жителей Крымского полуострова, встали на позиции в Крыму для отображения возможной агрессии украинских националистов. Казаки активно участвовали также в обеспечении порядка на референдуме 16 марта 2014 года о воссоединении Крыма с Россией.</a:t>
            </a:r>
          </a:p>
          <a:p>
            <a:pPr>
              <a:lnSpc>
                <a:spcPct val="100000"/>
              </a:lnSpc>
            </a:pPr>
            <a:r>
              <a:rPr lang="ru-RU" sz="1700" dirty="0">
                <a:solidFill>
                  <a:schemeClr val="tx1"/>
                </a:solidFill>
              </a:rPr>
              <a:t>Массовое участие приняло казачество в отражении агрессии киевского режима против провозгласивших свою независимость Донецкой и Луганской народных республик (ДНР и ЛНР), значительная часть территорий которых исторически была заселена донскими казаками. Здесь же казаки понесли самые многочисленные потери за всю постсоветскую историю. По данным Союза добровольцев Донбасса, в ЛНР и ДНР сражались около 50 тысяч российских добровольцев, из них 19 тысяч – казаки со всех уголков России. Около тысячи из них погибли. Сейчас в Донбассе казачество вновь возрождается, войдя в структуры министерств обороны ДНР и ЛНР.</a:t>
            </a:r>
            <a:endParaRPr lang="en-US" sz="1700" dirty="0">
              <a:solidFill>
                <a:schemeClr val="tx1"/>
              </a:solidFill>
            </a:endParaRPr>
          </a:p>
        </p:txBody>
      </p:sp>
      <p:pic>
        <p:nvPicPr>
          <p:cNvPr id="1026" name="Picture 2" descr="Как казаки закрепили свои позиции в современной Росс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0313" y="455077"/>
            <a:ext cx="3590831" cy="21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202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казачьего мироустройства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6878" y="1874517"/>
            <a:ext cx="10899682" cy="498348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Изначально ранние казачьи сообщества складывались как бунтарские, самостийные вольницы. Они игнорировали внешнюю власть, были подчинены исключительно внутреннему – «казачьему» управлению и имели слабые связи с государством, – Московией.</a:t>
            </a:r>
          </a:p>
          <a:p>
            <a:r>
              <a:rPr lang="ru-RU" dirty="0"/>
              <a:t>Военная служба наложила мощный отпечаток на сознание и ментальность казачества. Принципы демократического обустройства жизни казачьей общности все более и более стали сочетаться с принципами жесткого военного единоначалия. Это было вполне оправданно, особенно в периоды неспокойного военного времени, периоды тотальных мобилизаций.</a:t>
            </a:r>
          </a:p>
          <a:p>
            <a:r>
              <a:rPr lang="ru-RU" dirty="0"/>
              <a:t>Вместе с тем централизация шла и по вектору государственного территориально-административного управления. Все большее число прав казачества, – «казачьих вольностей» уходило в прошлое, власть вела на них вполне упорное наступление. При всей жесткости и приверженности идеям централизации со стороны царя Петра I, его политика в отношении казаков отличалась исключительной дальновидностью и гибкостью. Не давая поблажек иным социальным группам (боярам, крестьянам-раскольникам и др.), Петр охотно шел на компромиссы и прислушивался к мнению казацкой элиты. Хотя его отношения с ней были далеки от идеальных. Историк </a:t>
            </a:r>
            <a:r>
              <a:rPr lang="ru-RU" dirty="0" err="1"/>
              <a:t>Е.А.Букановский</a:t>
            </a:r>
            <a:r>
              <a:rPr lang="ru-RU" dirty="0"/>
              <a:t> пишет: «Властная рука Петра Великого сделала попытку сдвинуть казачество с его традиционного пути. Не без протеста казачество внешне подчинилось требованиям Петербурга…»</a:t>
            </a:r>
          </a:p>
        </p:txBody>
      </p:sp>
    </p:spTree>
    <p:extLst>
      <p:ext uri="{BB962C8B-B14F-4D97-AF65-F5344CB8AC3E}">
        <p14:creationId xmlns:p14="http://schemas.microsoft.com/office/powerpoint/2010/main" val="3097805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Долг казака — Родине служить!</a:t>
            </a:r>
            <a:endParaRPr lang="ru-RU" dirty="0"/>
          </a:p>
        </p:txBody>
      </p:sp>
      <p:pic>
        <p:nvPicPr>
          <p:cNvPr id="21506" name="Picture 2" descr="Долг  казака — Родине служить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874517"/>
            <a:ext cx="4314825" cy="349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https://kazachestvo.ru/img/07e7/0b/0f/829123_0:279:3000:1967_1920x0_80_0_0_b5833625f2e50bb92c0365e5ef0c0c7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021" y="1399100"/>
            <a:ext cx="4713111" cy="265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https://gas-kvas.com/grafic/uploads/posts/2023-10/1696554935_gas-kvas-com-p-kartinki-kazaka-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5" y="4251801"/>
            <a:ext cx="3288665" cy="246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14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Казаки во времена Ивана Грозного (XVI ВEК)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874517"/>
            <a:ext cx="6512701" cy="4750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годы своего правления царь Иван IV Грозный (1533- 1584) продолжил политику объединения Русских земель под властью Москвы. Были присоединены Казанское (в 1552 г.) и Астраханское ханства (в 1556 г.) на Волге. Также велись войны c Ливонией за выход к Балтике.</a:t>
            </a:r>
          </a:p>
          <a:p>
            <a:pPr marL="0" indent="0">
              <a:buNone/>
            </a:pPr>
            <a:r>
              <a:rPr lang="ru-RU" b="1" dirty="0"/>
              <a:t>3 января 1570 года </a:t>
            </a:r>
            <a:r>
              <a:rPr lang="ru-RU" dirty="0"/>
              <a:t>принято считать официальной датой создания Донского казачьего войска, по подписи царя, но Донское казачье войско существовало и ранее.</a:t>
            </a:r>
          </a:p>
          <a:p>
            <a:pPr marL="0" indent="0">
              <a:buNone/>
            </a:pPr>
            <a:r>
              <a:rPr lang="ru-RU" dirty="0"/>
              <a:t>Значительную роль в казачьей среде играли </a:t>
            </a:r>
            <a:r>
              <a:rPr lang="ru-RU" b="1" dirty="0"/>
              <a:t>атаманы</a:t>
            </a:r>
            <a:r>
              <a:rPr lang="ru-RU" dirty="0"/>
              <a:t>, они избирались казачьим кругом из самых заслуженных и опытных казаков и пользовались большим авторитетом.  (Атаман -  командир, то есть - отец, военачальник)</a:t>
            </a:r>
          </a:p>
        </p:txBody>
      </p:sp>
      <p:pic>
        <p:nvPicPr>
          <p:cNvPr id="4100" name="Picture 4" descr="https://otechestvo-vera.ru/wp-content/uploads/1578328015_5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480" y="2087880"/>
            <a:ext cx="2841891" cy="3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61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роль казаков в освоении </a:t>
            </a:r>
            <a:r>
              <a:rPr lang="ru-RU" dirty="0" err="1"/>
              <a:t>сибири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6718" y="1874517"/>
            <a:ext cx="11174002" cy="476503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Одним из первых, кто открыл эти земли для освоения, были казаки. Они пришли в Сибирь из своих донских и уральских казачьих станиц в начале XVII века.</a:t>
            </a:r>
          </a:p>
          <a:p>
            <a:r>
              <a:rPr lang="ru-RU" b="1" dirty="0"/>
              <a:t>Главная цель </a:t>
            </a:r>
            <a:r>
              <a:rPr lang="ru-RU" dirty="0"/>
              <a:t>казаков в Сибири была </a:t>
            </a:r>
            <a:r>
              <a:rPr lang="ru-RU" b="1" dirty="0"/>
              <a:t>защита</a:t>
            </a:r>
            <a:r>
              <a:rPr lang="ru-RU" dirty="0"/>
              <a:t> русских земель и освоение новых территорий. Они выполняли различные военные и разведывательные задачи, а также устанавливали крепости, чтобы удерживать территорию от внешних врагов.</a:t>
            </a:r>
          </a:p>
          <a:p>
            <a:r>
              <a:rPr lang="ru-RU" dirty="0"/>
              <a:t>Сибирское казачье войско официально ведет свою историю </a:t>
            </a:r>
            <a:r>
              <a:rPr lang="ru-RU" b="1" dirty="0"/>
              <a:t>от 6 декабря 1582 года.</a:t>
            </a:r>
          </a:p>
          <a:p>
            <a:r>
              <a:rPr lang="ru-RU" dirty="0"/>
              <a:t>Покорение Сибири и освоение Дальнего Востока русскими землепроходцами началось во второй половине XVI века. В 1555 году сибирский хан </a:t>
            </a:r>
            <a:r>
              <a:rPr lang="ru-RU" dirty="0" err="1"/>
              <a:t>Едигер</a:t>
            </a:r>
            <a:r>
              <a:rPr lang="ru-RU" dirty="0"/>
              <a:t> признал вассальную зависимость от русского царя и платил Москве дань – ясак. В 1563 году власть в Сибирском ханстве захватил пришедший из Бухары </a:t>
            </a:r>
            <a:r>
              <a:rPr lang="ru-RU" dirty="0" err="1"/>
              <a:t>Кучум</a:t>
            </a:r>
            <a:endParaRPr lang="ru-RU" dirty="0"/>
          </a:p>
          <a:p>
            <a:r>
              <a:rPr lang="ru-RU" dirty="0"/>
              <a:t>1573 году отправил своего племянника </a:t>
            </a:r>
            <a:r>
              <a:rPr lang="ru-RU" dirty="0" err="1"/>
              <a:t>Махмут</a:t>
            </a:r>
            <a:r>
              <a:rPr lang="ru-RU" dirty="0"/>
              <a:t> Кули с дружиной за пределы ханства на разведку. Тот дошел до Перми, нарушив владения уральских купцов Строгановых.</a:t>
            </a:r>
          </a:p>
          <a:p>
            <a:r>
              <a:rPr lang="ru-RU" dirty="0"/>
              <a:t>В ответ Строгановы в 1579 году пригласили дружину казаков (больше 500 человек), под начальством атаманов Ермака Тимофеевича, Ивана Кольцо, Якова Михайлова, Никиты Пана и Матвея Мещеряка для защиты от сибирских кочевников.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0710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Жизнь и подвиги</a:t>
            </a:r>
            <a:br>
              <a:rPr lang="ru-RU" dirty="0"/>
            </a:br>
            <a:r>
              <a:rPr lang="ru-RU" dirty="0"/>
              <a:t>ДОНСКОГО КАЗАКА Ермака Тимофеевича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623485"/>
              </p:ext>
            </p:extLst>
          </p:nvPr>
        </p:nvGraphicFramePr>
        <p:xfrm>
          <a:off x="1251949" y="2523490"/>
          <a:ext cx="5088890" cy="3516942"/>
        </p:xfrm>
        <a:graphic>
          <a:graphicData uri="http://schemas.openxmlformats.org/drawingml/2006/table">
            <a:tbl>
              <a:tblPr/>
              <a:tblGrid>
                <a:gridCol w="2014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4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784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Дата рождения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предположительно 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1532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977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Место рождения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None/>
                      </a:pP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Великое княжество Московское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784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Дата смерти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6 (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) августа 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1585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475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Место смерти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устье реки 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Вагай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Сибирское ханство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 (ныне — </a:t>
                      </a:r>
                      <a:r>
                        <a:rPr lang="ru-RU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Вагайский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 район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Тюменской области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591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Страна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None/>
                      </a:pP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Русское царство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784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Род деятельности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казачий атаман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123" name="Picture 3" descr="https://upload.wikimedia.org/wikipedia/commons/thumb/6/6c/Yermak_Timofeyevich.jpg/274px-Yermak_Timofeyevi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454" y="2184676"/>
            <a:ext cx="3024505" cy="419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99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7" y="151344"/>
            <a:ext cx="10178322" cy="1492132"/>
          </a:xfrm>
        </p:spPr>
        <p:txBody>
          <a:bodyPr/>
          <a:lstStyle/>
          <a:p>
            <a:r>
              <a:rPr lang="ru-RU" dirty="0"/>
              <a:t>Подвиги </a:t>
            </a:r>
            <a:r>
              <a:rPr lang="ru-RU" dirty="0" err="1"/>
              <a:t>ермака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51677" y="897410"/>
            <a:ext cx="10491144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 сентября 1581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n-lt"/>
              </a:rPr>
              <a:t> года хорошо снаряжённая дружина казаков под командованием Ермака выступила в поход за Каменный Пояс</a:t>
            </a:r>
            <a:r>
              <a:rPr lang="ru-RU" altLang="ru-RU" sz="2400" dirty="0">
                <a:latin typeface="+mn-lt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Мир с Речью</a:t>
            </a:r>
            <a:r>
              <a:rPr kumimoji="0" lang="ru-RU" altLang="ru-RU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ru-RU" altLang="ru-RU" sz="2400" b="1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Посполитой</a:t>
            </a:r>
            <a:r>
              <a:rPr kumimoji="0" lang="ru-RU" altLang="ru-RU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был заключен в январе 1582 года</a:t>
            </a:r>
            <a:r>
              <a:rPr kumimoji="0" lang="ru-RU" altLang="ru-RU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В конце 1581 года Ермак воевал с литовцами.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ru-RU" sz="2400" dirty="0">
                <a:latin typeface="+mn-lt"/>
              </a:rPr>
              <a:t>(5 ноября) 1582 года Ермак вступил в покинутый татарами город Сибирь (</a:t>
            </a:r>
            <a:r>
              <a:rPr lang="ru-RU" sz="2400" dirty="0" err="1">
                <a:latin typeface="+mn-lt"/>
              </a:rPr>
              <a:t>Кашлык</a:t>
            </a:r>
            <a:r>
              <a:rPr lang="ru-RU" sz="2400" dirty="0">
                <a:latin typeface="+mn-lt"/>
              </a:rPr>
              <a:t>). Через четыре дня ханты с реки Демьянки, правого притока нижнего Иртыша, привезли в дар казакам пушнину и съестные припасы, главным образом рыбу. </a:t>
            </a:r>
          </a:p>
          <a:p>
            <a:pPr marL="0" lvl="0" indent="0">
              <a:lnSpc>
                <a:spcPct val="100000"/>
              </a:lnSpc>
              <a:buClrTx/>
              <a:buNone/>
            </a:pPr>
            <a:endParaRPr lang="ru-RU" sz="2400" dirty="0">
              <a:latin typeface="+mn-lt"/>
            </a:endParaRPr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ru-RU" sz="2400" dirty="0">
                <a:latin typeface="+mn-lt"/>
              </a:rPr>
              <a:t>Иван Грозный принял его очень ласково, богато одарил казаков и в подкрепление им отправил князя Семёна Болховского и Ивана Глухова, с 300 ратниками. Среди царских подарков, отправленных Ермаку в Сибирь, было сразу две кольчуги, в том числе и кольчуга, некогда принадлежавшая князю Петру Ивановичу Шуйскому.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740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Знамена </a:t>
            </a:r>
            <a:r>
              <a:rPr lang="ru-RU" dirty="0" err="1"/>
              <a:t>ермака</a:t>
            </a:r>
            <a:endParaRPr lang="ru-RU" dirty="0"/>
          </a:p>
        </p:txBody>
      </p:sp>
      <p:pic>
        <p:nvPicPr>
          <p:cNvPr id="7170" name="Picture 2" descr="Лев и единорог, готовые к бою (один из двух вариантов знамени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852" y="3779520"/>
            <a:ext cx="38195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Образ Св. Михаила (Зал 1. Витрина 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667" y="1128451"/>
            <a:ext cx="23050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Знамя дружины Ермака из Военной энциклопедии Сытин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202805"/>
            <a:ext cx="25146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17119" y="3410188"/>
            <a:ext cx="364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Лев и единорог готовые к бою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80439" y="3985951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Образ </a:t>
            </a:r>
            <a:r>
              <a:rPr lang="ru-RU" dirty="0" err="1"/>
              <a:t>Св.Михаила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178560" y="4060305"/>
            <a:ext cx="2885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Знамя дружины Ермака из Военной энциклопедии Сытина</a:t>
            </a:r>
          </a:p>
        </p:txBody>
      </p:sp>
    </p:spTree>
    <p:extLst>
      <p:ext uri="{BB962C8B-B14F-4D97-AF65-F5344CB8AC3E}">
        <p14:creationId xmlns:p14="http://schemas.microsoft.com/office/powerpoint/2010/main" val="258625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Казаки в период Смутного времени (начало XVII века)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начале </a:t>
            </a:r>
            <a:r>
              <a:rPr lang="ru-RU" b="1" dirty="0"/>
              <a:t>XVII века</a:t>
            </a:r>
            <a:r>
              <a:rPr lang="ru-RU" dirty="0"/>
              <a:t> в России произошли события, названные современниками Смутой. Такое название было дано не случайно. В стране в то время развернулась настоящая гражданская война, осложненная вмешательством польских и шведских феодалов. Началась Смута в царствование царя Бориса Годунова (1598 -1605 гг.), а приступила к завершению в 1613 г., когда на престол был избран Михаил Романов.</a:t>
            </a:r>
          </a:p>
          <a:p>
            <a:r>
              <a:rPr lang="ru-RU" dirty="0"/>
              <a:t>Казачий историк А.А. Гордеев насчитывал в этой смуте четыре периода.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1. Династическая борьба бояр с Годуновым 1598-1604 годы.</a:t>
            </a:r>
            <a:br>
              <a:rPr lang="ru-RU" dirty="0"/>
            </a:br>
            <a:r>
              <a:rPr lang="ru-RU" dirty="0"/>
              <a:t>2. Борьба Годунова с Димитрием, окончившаяся гибелью Годуновых и Димитрия 1604-1606 г.</a:t>
            </a:r>
            <a:br>
              <a:rPr lang="ru-RU" dirty="0"/>
            </a:br>
            <a:r>
              <a:rPr lang="ru-RU" dirty="0"/>
              <a:t>3. Борьба низов против боярского правления 1606-1609 г.</a:t>
            </a:r>
            <a:br>
              <a:rPr lang="ru-RU" dirty="0"/>
            </a:br>
            <a:r>
              <a:rPr lang="ru-RU" dirty="0"/>
              <a:t>4. Борьба против внешних сил, захвативших власть в Московской Руси.</a:t>
            </a:r>
          </a:p>
        </p:txBody>
      </p:sp>
    </p:spTree>
    <p:extLst>
      <p:ext uri="{BB962C8B-B14F-4D97-AF65-F5344CB8AC3E}">
        <p14:creationId xmlns:p14="http://schemas.microsoft.com/office/powerpoint/2010/main" val="421576943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420</TotalTime>
  <Words>2381</Words>
  <Application>Microsoft Office PowerPoint</Application>
  <PresentationFormat>Широкоэкранный</PresentationFormat>
  <Paragraphs>133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7" baseType="lpstr">
      <vt:lpstr>Arial</vt:lpstr>
      <vt:lpstr>Corbel</vt:lpstr>
      <vt:lpstr>Gill Sans MT</vt:lpstr>
      <vt:lpstr>Impact</vt:lpstr>
      <vt:lpstr>Badge</vt:lpstr>
      <vt:lpstr>КАЗАЧЕСТВО В ИСТОРИИ РОССИИ</vt:lpstr>
      <vt:lpstr>Исторические корни</vt:lpstr>
      <vt:lpstr>Основные этапы истории казачества</vt:lpstr>
      <vt:lpstr>Казаки во времена Ивана Грозного (XVI ВEК)</vt:lpstr>
      <vt:lpstr>роль казаков в освоении сибири</vt:lpstr>
      <vt:lpstr>Жизнь и подвиги ДОНСКОГО КАЗАКА Ермака Тимофеевича</vt:lpstr>
      <vt:lpstr>Подвиги ермака</vt:lpstr>
      <vt:lpstr>Знамена ермака</vt:lpstr>
      <vt:lpstr>Казаки в период Смутного времени (начало XVII века)</vt:lpstr>
      <vt:lpstr>Казаки в царствование Михаила Фёдоровича (1-я пол. XVII века)</vt:lpstr>
      <vt:lpstr>Презентация PowerPoint</vt:lpstr>
      <vt:lpstr>Казаки в царствование Петра Великого</vt:lpstr>
      <vt:lpstr>Презентация PowerPoint</vt:lpstr>
      <vt:lpstr>Казаки в царствование Елизаветы Петровны</vt:lpstr>
      <vt:lpstr>К.Г. Разумовский</vt:lpstr>
      <vt:lpstr>Казаки в царствование екатерины великой</vt:lpstr>
      <vt:lpstr>Презентация PowerPoint</vt:lpstr>
      <vt:lpstr>Презентация PowerPoint</vt:lpstr>
      <vt:lpstr>Казаки в войсках А. В. Суворова</vt:lpstr>
      <vt:lpstr>Казаки в Отечественной войне 1812 года</vt:lpstr>
      <vt:lpstr>Казаки в Отечественной войне 1812 года</vt:lpstr>
      <vt:lpstr>Презентация PowerPoint</vt:lpstr>
      <vt:lpstr>Матвей Иванович Платов (1753-1818)</vt:lpstr>
      <vt:lpstr>Покорение Кавказа</vt:lpstr>
      <vt:lpstr>Проникновение России в Среднюю Азию. Казаки в Русско-турецкой войне 1877-1878 гг</vt:lpstr>
      <vt:lpstr>Казаки в Первой мировой войне</vt:lpstr>
      <vt:lpstr>Презентация PowerPoint</vt:lpstr>
      <vt:lpstr>Казаки на стороне советской власти</vt:lpstr>
      <vt:lpstr>Казачество в современной России</vt:lpstr>
      <vt:lpstr>Казачество в современной России</vt:lpstr>
      <vt:lpstr>Принципы казачьего мироустройства</vt:lpstr>
      <vt:lpstr>Долг казака — Родине служить!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КАЗАЧЕСТВО В ИСТОРИИ РОССИИ</dc:title>
  <dc:creator>Учетная запись Майкрософт</dc:creator>
  <cp:lastModifiedBy>fred nekrasov</cp:lastModifiedBy>
  <cp:revision>49</cp:revision>
  <dcterms:created xsi:type="dcterms:W3CDTF">2024-01-09T06:07:16Z</dcterms:created>
  <dcterms:modified xsi:type="dcterms:W3CDTF">2024-03-12T13:10:33Z</dcterms:modified>
</cp:coreProperties>
</file>