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2" r:id="rId8"/>
    <p:sldId id="266" r:id="rId9"/>
    <p:sldId id="263" r:id="rId10"/>
    <p:sldId id="264" r:id="rId11"/>
    <p:sldId id="265"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1" r:id="rId26"/>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4" d="100"/>
          <a:sy n="64" d="100"/>
        </p:scale>
        <p:origin x="-108" y="-84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8" name="Прямоугольник 7"/>
          <p:cNvSpPr/>
          <p:nvPr/>
        </p:nvSpPr>
        <p:spPr>
          <a:xfrm flipH="1">
            <a:off x="2667000" y="0"/>
            <a:ext cx="6477000" cy="6858000"/>
          </a:xfrm>
          <a:prstGeom prst="rect">
            <a:avLst/>
          </a:prstGeom>
          <a:blipFill>
            <a:blip r:embed="rId2" cstate="print">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Прямая соединительная линия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Заголовок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ru-RU" smtClean="0"/>
              <a:t>Образец заголовка</a:t>
            </a:r>
            <a:endParaRPr kumimoji="0" lang="en-US"/>
          </a:p>
        </p:txBody>
      </p:sp>
      <p:sp>
        <p:nvSpPr>
          <p:cNvPr id="25" name="Подзаголовок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ru-RU" smtClean="0"/>
              <a:t>Образец подзаголовка</a:t>
            </a:r>
            <a:endParaRPr kumimoji="0" lang="en-US"/>
          </a:p>
        </p:txBody>
      </p:sp>
      <p:sp>
        <p:nvSpPr>
          <p:cNvPr id="31" name="Дата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2BA19F6D-8CD7-4BBF-98F8-915D46FEF651}" type="datetimeFigureOut">
              <a:rPr lang="ru-RU" smtClean="0"/>
              <a:pPr/>
              <a:t>14.01.2021</a:t>
            </a:fld>
            <a:endParaRPr lang="ru-RU"/>
          </a:p>
        </p:txBody>
      </p:sp>
      <p:sp>
        <p:nvSpPr>
          <p:cNvPr id="18" name="Нижний колонтитул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lang="ru-RU"/>
          </a:p>
        </p:txBody>
      </p:sp>
      <p:sp>
        <p:nvSpPr>
          <p:cNvPr id="29" name="Номер слайда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12F4D6C6-029B-40B1-9551-D93211791BCA}" type="slidenum">
              <a:rPr lang="ru-RU" smtClean="0"/>
              <a:pPr/>
              <a:t>‹#›</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extLst/>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p:txBody>
          <a:bodyPr vert="eaVert"/>
          <a:lstStyle>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extLst/>
          </a:lstStyle>
          <a:p>
            <a:fld id="{2BA19F6D-8CD7-4BBF-98F8-915D46FEF651}" type="datetimeFigureOut">
              <a:rPr lang="ru-RU" smtClean="0"/>
              <a:pPr/>
              <a:t>14.01.2021</a:t>
            </a:fld>
            <a:endParaRPr lang="ru-RU"/>
          </a:p>
        </p:txBody>
      </p:sp>
      <p:sp>
        <p:nvSpPr>
          <p:cNvPr id="5" name="Нижний колонтитул 4"/>
          <p:cNvSpPr>
            <a:spLocks noGrp="1"/>
          </p:cNvSpPr>
          <p:nvPr>
            <p:ph type="ftr" sz="quarter" idx="11"/>
          </p:nvPr>
        </p:nvSpPr>
        <p:spPr/>
        <p:txBody>
          <a:bodyPr/>
          <a:lstStyle>
            <a:extLst/>
          </a:lstStyle>
          <a:p>
            <a:endParaRPr lang="ru-RU"/>
          </a:p>
        </p:txBody>
      </p:sp>
      <p:sp>
        <p:nvSpPr>
          <p:cNvPr id="6" name="Номер слайда 5"/>
          <p:cNvSpPr>
            <a:spLocks noGrp="1"/>
          </p:cNvSpPr>
          <p:nvPr>
            <p:ph type="sldNum" sz="quarter" idx="12"/>
          </p:nvPr>
        </p:nvSpPr>
        <p:spPr/>
        <p:txBody>
          <a:bodyPr/>
          <a:lstStyle>
            <a:extLst/>
          </a:lstStyle>
          <a:p>
            <a:fld id="{12F4D6C6-029B-40B1-9551-D93211791BCA}" type="slidenum">
              <a:rPr lang="ru-RU" smtClean="0"/>
              <a:pPr/>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553200" y="274955"/>
            <a:ext cx="1524000" cy="5851525"/>
          </a:xfrm>
        </p:spPr>
        <p:txBody>
          <a:bodyPr vert="eaVert" anchor="t"/>
          <a:lstStyle>
            <a:extLst/>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a:xfrm>
            <a:off x="457200" y="274642"/>
            <a:ext cx="6019800" cy="5851525"/>
          </a:xfrm>
        </p:spPr>
        <p:txBody>
          <a:bodyPr vert="eaVert"/>
          <a:lstStyle>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a:xfrm>
            <a:off x="4242816" y="6557946"/>
            <a:ext cx="2002464" cy="226902"/>
          </a:xfrm>
        </p:spPr>
        <p:txBody>
          <a:bodyPr/>
          <a:lstStyle>
            <a:extLst/>
          </a:lstStyle>
          <a:p>
            <a:fld id="{2BA19F6D-8CD7-4BBF-98F8-915D46FEF651}" type="datetimeFigureOut">
              <a:rPr lang="ru-RU" smtClean="0"/>
              <a:pPr/>
              <a:t>14.01.2021</a:t>
            </a:fld>
            <a:endParaRPr lang="ru-RU"/>
          </a:p>
        </p:txBody>
      </p:sp>
      <p:sp>
        <p:nvSpPr>
          <p:cNvPr id="5" name="Нижний колонтитул 4"/>
          <p:cNvSpPr>
            <a:spLocks noGrp="1"/>
          </p:cNvSpPr>
          <p:nvPr>
            <p:ph type="ftr" sz="quarter" idx="11"/>
          </p:nvPr>
        </p:nvSpPr>
        <p:spPr>
          <a:xfrm>
            <a:off x="457200" y="6556248"/>
            <a:ext cx="3657600" cy="228600"/>
          </a:xfrm>
        </p:spPr>
        <p:txBody>
          <a:bodyPr/>
          <a:lstStyle>
            <a:extLst/>
          </a:lstStyle>
          <a:p>
            <a:endParaRPr lang="ru-RU"/>
          </a:p>
        </p:txBody>
      </p:sp>
      <p:sp>
        <p:nvSpPr>
          <p:cNvPr id="6" name="Номер слайда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12F4D6C6-029B-40B1-9551-D93211791BCA}" type="slidenum">
              <a:rPr lang="ru-RU" smtClean="0"/>
              <a:pPr/>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extLst/>
          </a:lstStyle>
          <a:p>
            <a:r>
              <a:rPr kumimoji="0" lang="ru-RU" smtClean="0"/>
              <a:t>Образец заголовка</a:t>
            </a:r>
            <a:endParaRPr kumimoji="0" lang="en-US"/>
          </a:p>
        </p:txBody>
      </p:sp>
      <p:sp>
        <p:nvSpPr>
          <p:cNvPr id="3" name="Содержимое 2"/>
          <p:cNvSpPr>
            <a:spLocks noGrp="1"/>
          </p:cNvSpPr>
          <p:nvPr>
            <p:ph idx="1"/>
          </p:nvPr>
        </p:nvSpPr>
        <p:spPr/>
        <p:txBody>
          <a:bodyPr/>
          <a:lstStyle>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extLst/>
          </a:lstStyle>
          <a:p>
            <a:fld id="{2BA19F6D-8CD7-4BBF-98F8-915D46FEF651}" type="datetimeFigureOut">
              <a:rPr lang="ru-RU" smtClean="0"/>
              <a:pPr/>
              <a:t>14.01.2021</a:t>
            </a:fld>
            <a:endParaRPr lang="ru-RU"/>
          </a:p>
        </p:txBody>
      </p:sp>
      <p:sp>
        <p:nvSpPr>
          <p:cNvPr id="5" name="Нижний колонтитул 4"/>
          <p:cNvSpPr>
            <a:spLocks noGrp="1"/>
          </p:cNvSpPr>
          <p:nvPr>
            <p:ph type="ftr" sz="quarter" idx="11"/>
          </p:nvPr>
        </p:nvSpPr>
        <p:spPr/>
        <p:txBody>
          <a:bodyPr/>
          <a:lstStyle>
            <a:extLst/>
          </a:lstStyle>
          <a:p>
            <a:endParaRPr lang="ru-RU"/>
          </a:p>
        </p:txBody>
      </p:sp>
      <p:sp>
        <p:nvSpPr>
          <p:cNvPr id="6" name="Номер слайда 5"/>
          <p:cNvSpPr>
            <a:spLocks noGrp="1"/>
          </p:cNvSpPr>
          <p:nvPr>
            <p:ph type="sldNum" sz="quarter" idx="12"/>
          </p:nvPr>
        </p:nvSpPr>
        <p:spPr/>
        <p:txBody>
          <a:bodyPr/>
          <a:lstStyle>
            <a:extLst/>
          </a:lstStyle>
          <a:p>
            <a:fld id="{12F4D6C6-029B-40B1-9551-D93211791BCA}" type="slidenum">
              <a:rPr lang="ru-RU" smtClean="0"/>
              <a:pPr/>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ru-RU" smtClean="0"/>
              <a:t>Образец заголовка</a:t>
            </a:r>
            <a:endParaRPr kumimoji="0" lang="en-US"/>
          </a:p>
        </p:txBody>
      </p:sp>
      <p:sp>
        <p:nvSpPr>
          <p:cNvPr id="3" name="Текст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ru-RU" smtClean="0"/>
              <a:t>Образец текста</a:t>
            </a:r>
          </a:p>
        </p:txBody>
      </p:sp>
      <p:sp>
        <p:nvSpPr>
          <p:cNvPr id="4" name="Дата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2BA19F6D-8CD7-4BBF-98F8-915D46FEF651}" type="datetimeFigureOut">
              <a:rPr lang="ru-RU" smtClean="0"/>
              <a:pPr/>
              <a:t>14.01.2021</a:t>
            </a:fld>
            <a:endParaRPr lang="ru-RU"/>
          </a:p>
        </p:txBody>
      </p:sp>
      <p:sp>
        <p:nvSpPr>
          <p:cNvPr id="5" name="Нижний колонтитул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lang="ru-RU"/>
          </a:p>
        </p:txBody>
      </p:sp>
      <p:sp>
        <p:nvSpPr>
          <p:cNvPr id="6" name="Номер слайда 5"/>
          <p:cNvSpPr>
            <a:spLocks noGrp="1"/>
          </p:cNvSpPr>
          <p:nvPr>
            <p:ph type="sldNum" sz="quarter" idx="12"/>
          </p:nvPr>
        </p:nvSpPr>
        <p:spPr>
          <a:xfrm>
            <a:off x="6733952" y="6555112"/>
            <a:ext cx="588336" cy="228600"/>
          </a:xfrm>
        </p:spPr>
        <p:txBody>
          <a:bodyPr/>
          <a:lstStyle>
            <a:extLst/>
          </a:lstStyle>
          <a:p>
            <a:fld id="{12F4D6C6-029B-40B1-9551-D93211791BCA}" type="slidenum">
              <a:rPr lang="ru-RU" smtClean="0"/>
              <a:pPr/>
              <a:t>‹#›</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320040"/>
            <a:ext cx="7242048" cy="1143000"/>
          </a:xfrm>
        </p:spPr>
        <p:txBody>
          <a:bodyPr/>
          <a:lstStyle>
            <a:extLst/>
          </a:lstStyle>
          <a:p>
            <a:r>
              <a:rPr kumimoji="0" lang="ru-RU" smtClean="0"/>
              <a:t>Образец заголовка</a:t>
            </a:r>
            <a:endParaRPr kumimoji="0" lang="en-US"/>
          </a:p>
        </p:txBody>
      </p:sp>
      <p:sp>
        <p:nvSpPr>
          <p:cNvPr id="3" name="Содержимое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Содержимое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5" name="Дата 4"/>
          <p:cNvSpPr>
            <a:spLocks noGrp="1"/>
          </p:cNvSpPr>
          <p:nvPr>
            <p:ph type="dt" sz="half" idx="10"/>
          </p:nvPr>
        </p:nvSpPr>
        <p:spPr/>
        <p:txBody>
          <a:bodyPr/>
          <a:lstStyle>
            <a:extLst/>
          </a:lstStyle>
          <a:p>
            <a:fld id="{2BA19F6D-8CD7-4BBF-98F8-915D46FEF651}" type="datetimeFigureOut">
              <a:rPr lang="ru-RU" smtClean="0"/>
              <a:pPr/>
              <a:t>14.01.2021</a:t>
            </a:fld>
            <a:endParaRPr lang="ru-RU"/>
          </a:p>
        </p:txBody>
      </p:sp>
      <p:sp>
        <p:nvSpPr>
          <p:cNvPr id="6" name="Нижний колонтитул 5"/>
          <p:cNvSpPr>
            <a:spLocks noGrp="1"/>
          </p:cNvSpPr>
          <p:nvPr>
            <p:ph type="ftr" sz="quarter" idx="11"/>
          </p:nvPr>
        </p:nvSpPr>
        <p:spPr/>
        <p:txBody>
          <a:bodyPr/>
          <a:lstStyle>
            <a:extLst/>
          </a:lstStyle>
          <a:p>
            <a:endParaRPr lang="ru-RU"/>
          </a:p>
        </p:txBody>
      </p:sp>
      <p:sp>
        <p:nvSpPr>
          <p:cNvPr id="7" name="Номер слайда 6"/>
          <p:cNvSpPr>
            <a:spLocks noGrp="1"/>
          </p:cNvSpPr>
          <p:nvPr>
            <p:ph type="sldNum" sz="quarter" idx="12"/>
          </p:nvPr>
        </p:nvSpPr>
        <p:spPr/>
        <p:txBody>
          <a:bodyPr/>
          <a:lstStyle>
            <a:extLst/>
          </a:lstStyle>
          <a:p>
            <a:fld id="{12F4D6C6-029B-40B1-9551-D93211791BCA}" type="slidenum">
              <a:rPr lang="ru-RU" smtClean="0"/>
              <a:pPr/>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320040"/>
            <a:ext cx="7242048" cy="1143000"/>
          </a:xfrm>
        </p:spPr>
        <p:txBody>
          <a:bodyPr anchor="b"/>
          <a:lstStyle>
            <a:lvl1pPr>
              <a:defRPr/>
            </a:lvl1pPr>
            <a:extLst/>
          </a:lstStyle>
          <a:p>
            <a:r>
              <a:rPr kumimoji="0" lang="ru-RU" smtClean="0"/>
              <a:t>Образец заголовка</a:t>
            </a:r>
            <a:endParaRPr kumimoji="0" lang="en-US"/>
          </a:p>
        </p:txBody>
      </p:sp>
      <p:sp>
        <p:nvSpPr>
          <p:cNvPr id="3" name="Текст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ru-RU" smtClean="0"/>
              <a:t>Образец текста</a:t>
            </a:r>
          </a:p>
        </p:txBody>
      </p:sp>
      <p:sp>
        <p:nvSpPr>
          <p:cNvPr id="4" name="Текст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ru-RU" smtClean="0"/>
              <a:t>Образец текста</a:t>
            </a:r>
          </a:p>
        </p:txBody>
      </p:sp>
      <p:sp>
        <p:nvSpPr>
          <p:cNvPr id="5" name="Содержимое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6" name="Содержимое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7" name="Дата 6"/>
          <p:cNvSpPr>
            <a:spLocks noGrp="1"/>
          </p:cNvSpPr>
          <p:nvPr>
            <p:ph type="dt" sz="half" idx="10"/>
          </p:nvPr>
        </p:nvSpPr>
        <p:spPr/>
        <p:txBody>
          <a:bodyPr/>
          <a:lstStyle>
            <a:extLst/>
          </a:lstStyle>
          <a:p>
            <a:fld id="{2BA19F6D-8CD7-4BBF-98F8-915D46FEF651}" type="datetimeFigureOut">
              <a:rPr lang="ru-RU" smtClean="0"/>
              <a:pPr/>
              <a:t>14.01.2021</a:t>
            </a:fld>
            <a:endParaRPr lang="ru-RU"/>
          </a:p>
        </p:txBody>
      </p:sp>
      <p:sp>
        <p:nvSpPr>
          <p:cNvPr id="8" name="Нижний колонтитул 7"/>
          <p:cNvSpPr>
            <a:spLocks noGrp="1"/>
          </p:cNvSpPr>
          <p:nvPr>
            <p:ph type="ftr" sz="quarter" idx="11"/>
          </p:nvPr>
        </p:nvSpPr>
        <p:spPr/>
        <p:txBody>
          <a:bodyPr/>
          <a:lstStyle>
            <a:extLst/>
          </a:lstStyle>
          <a:p>
            <a:endParaRPr lang="ru-RU"/>
          </a:p>
        </p:txBody>
      </p:sp>
      <p:sp>
        <p:nvSpPr>
          <p:cNvPr id="9" name="Номер слайда 8"/>
          <p:cNvSpPr>
            <a:spLocks noGrp="1"/>
          </p:cNvSpPr>
          <p:nvPr>
            <p:ph type="sldNum" sz="quarter" idx="12"/>
          </p:nvPr>
        </p:nvSpPr>
        <p:spPr/>
        <p:txBody>
          <a:bodyPr/>
          <a:lstStyle>
            <a:extLst/>
          </a:lstStyle>
          <a:p>
            <a:fld id="{12F4D6C6-029B-40B1-9551-D93211791BCA}" type="slidenum">
              <a:rPr lang="ru-RU" smtClean="0"/>
              <a:pPr/>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320040"/>
            <a:ext cx="7242048" cy="1143000"/>
          </a:xfrm>
        </p:spPr>
        <p:txBody>
          <a:bodyPr/>
          <a:lstStyle>
            <a:extLst/>
          </a:lstStyle>
          <a:p>
            <a:r>
              <a:rPr kumimoji="0" lang="ru-RU" smtClean="0"/>
              <a:t>Образец заголовка</a:t>
            </a:r>
            <a:endParaRPr kumimoji="0" lang="en-US"/>
          </a:p>
        </p:txBody>
      </p:sp>
      <p:sp>
        <p:nvSpPr>
          <p:cNvPr id="3" name="Дата 2"/>
          <p:cNvSpPr>
            <a:spLocks noGrp="1"/>
          </p:cNvSpPr>
          <p:nvPr>
            <p:ph type="dt" sz="half" idx="10"/>
          </p:nvPr>
        </p:nvSpPr>
        <p:spPr/>
        <p:txBody>
          <a:bodyPr/>
          <a:lstStyle>
            <a:extLst/>
          </a:lstStyle>
          <a:p>
            <a:fld id="{2BA19F6D-8CD7-4BBF-98F8-915D46FEF651}" type="datetimeFigureOut">
              <a:rPr lang="ru-RU" smtClean="0"/>
              <a:pPr/>
              <a:t>14.01.2021</a:t>
            </a:fld>
            <a:endParaRPr lang="ru-RU"/>
          </a:p>
        </p:txBody>
      </p:sp>
      <p:sp>
        <p:nvSpPr>
          <p:cNvPr id="4" name="Нижний колонтитул 3"/>
          <p:cNvSpPr>
            <a:spLocks noGrp="1"/>
          </p:cNvSpPr>
          <p:nvPr>
            <p:ph type="ftr" sz="quarter" idx="11"/>
          </p:nvPr>
        </p:nvSpPr>
        <p:spPr/>
        <p:txBody>
          <a:bodyPr/>
          <a:lstStyle>
            <a:extLst/>
          </a:lstStyle>
          <a:p>
            <a:endParaRPr lang="ru-RU"/>
          </a:p>
        </p:txBody>
      </p:sp>
      <p:sp>
        <p:nvSpPr>
          <p:cNvPr id="5" name="Номер слайда 4"/>
          <p:cNvSpPr>
            <a:spLocks noGrp="1"/>
          </p:cNvSpPr>
          <p:nvPr>
            <p:ph type="sldNum" sz="quarter" idx="12"/>
          </p:nvPr>
        </p:nvSpPr>
        <p:spPr/>
        <p:txBody>
          <a:bodyPr/>
          <a:lstStyle>
            <a:extLst/>
          </a:lstStyle>
          <a:p>
            <a:fld id="{12F4D6C6-029B-40B1-9551-D93211791BCA}" type="slidenum">
              <a:rPr lang="ru-RU" smtClean="0"/>
              <a:pPr/>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lvl1pPr>
              <a:defRPr>
                <a:solidFill>
                  <a:schemeClr val="tx2"/>
                </a:solidFill>
              </a:defRPr>
            </a:lvl1pPr>
            <a:extLst/>
          </a:lstStyle>
          <a:p>
            <a:fld id="{2BA19F6D-8CD7-4BBF-98F8-915D46FEF651}" type="datetimeFigureOut">
              <a:rPr lang="ru-RU" smtClean="0"/>
              <a:pPr/>
              <a:t>14.01.2021</a:t>
            </a:fld>
            <a:endParaRPr lang="ru-RU"/>
          </a:p>
        </p:txBody>
      </p:sp>
      <p:sp>
        <p:nvSpPr>
          <p:cNvPr id="3" name="Нижний колонтитул 2"/>
          <p:cNvSpPr>
            <a:spLocks noGrp="1"/>
          </p:cNvSpPr>
          <p:nvPr>
            <p:ph type="ftr" sz="quarter" idx="11"/>
          </p:nvPr>
        </p:nvSpPr>
        <p:spPr/>
        <p:txBody>
          <a:bodyPr/>
          <a:lstStyle>
            <a:lvl1pPr>
              <a:defRPr>
                <a:solidFill>
                  <a:schemeClr val="tx2"/>
                </a:solidFill>
              </a:defRPr>
            </a:lvl1pPr>
            <a:extLst/>
          </a:lstStyle>
          <a:p>
            <a:endParaRPr lang="ru-RU"/>
          </a:p>
        </p:txBody>
      </p:sp>
      <p:sp>
        <p:nvSpPr>
          <p:cNvPr id="4" name="Номер слайда 3"/>
          <p:cNvSpPr>
            <a:spLocks noGrp="1"/>
          </p:cNvSpPr>
          <p:nvPr>
            <p:ph type="sldNum" sz="quarter" idx="12"/>
          </p:nvPr>
        </p:nvSpPr>
        <p:spPr/>
        <p:txBody>
          <a:bodyPr/>
          <a:lstStyle>
            <a:extLst/>
          </a:lstStyle>
          <a:p>
            <a:fld id="{12F4D6C6-029B-40B1-9551-D93211791BCA}" type="slidenum">
              <a:rPr lang="ru-RU" smtClean="0"/>
              <a:pPr/>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ru-RU" smtClean="0"/>
              <a:t>Образец заголовка</a:t>
            </a:r>
            <a:endParaRPr kumimoji="0" lang="en-US"/>
          </a:p>
        </p:txBody>
      </p:sp>
      <p:sp>
        <p:nvSpPr>
          <p:cNvPr id="3" name="Текст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ru-RU" smtClean="0"/>
              <a:t>Образец текста</a:t>
            </a:r>
          </a:p>
        </p:txBody>
      </p:sp>
      <p:sp>
        <p:nvSpPr>
          <p:cNvPr id="4" name="Содержимое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5" name="Дата 4"/>
          <p:cNvSpPr>
            <a:spLocks noGrp="1"/>
          </p:cNvSpPr>
          <p:nvPr>
            <p:ph type="dt" sz="half" idx="10"/>
          </p:nvPr>
        </p:nvSpPr>
        <p:spPr/>
        <p:txBody>
          <a:bodyPr/>
          <a:lstStyle>
            <a:extLst/>
          </a:lstStyle>
          <a:p>
            <a:fld id="{2BA19F6D-8CD7-4BBF-98F8-915D46FEF651}" type="datetimeFigureOut">
              <a:rPr lang="ru-RU" smtClean="0"/>
              <a:pPr/>
              <a:t>14.01.2021</a:t>
            </a:fld>
            <a:endParaRPr lang="ru-RU"/>
          </a:p>
        </p:txBody>
      </p:sp>
      <p:sp>
        <p:nvSpPr>
          <p:cNvPr id="6" name="Нижний колонтитул 5"/>
          <p:cNvSpPr>
            <a:spLocks noGrp="1"/>
          </p:cNvSpPr>
          <p:nvPr>
            <p:ph type="ftr" sz="quarter" idx="11"/>
          </p:nvPr>
        </p:nvSpPr>
        <p:spPr/>
        <p:txBody>
          <a:bodyPr/>
          <a:lstStyle>
            <a:extLst/>
          </a:lstStyle>
          <a:p>
            <a:endParaRPr lang="ru-RU"/>
          </a:p>
        </p:txBody>
      </p:sp>
      <p:sp>
        <p:nvSpPr>
          <p:cNvPr id="7" name="Номер слайда 6"/>
          <p:cNvSpPr>
            <a:spLocks noGrp="1"/>
          </p:cNvSpPr>
          <p:nvPr>
            <p:ph type="sldNum" sz="quarter" idx="12"/>
          </p:nvPr>
        </p:nvSpPr>
        <p:spPr/>
        <p:txBody>
          <a:bodyPr/>
          <a:lstStyle>
            <a:extLst/>
          </a:lstStyle>
          <a:p>
            <a:fld id="{12F4D6C6-029B-40B1-9551-D93211791BCA}" type="slidenum">
              <a:rPr lang="ru-RU" smtClean="0"/>
              <a:pPr/>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8" name="Прямоугольник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Прямоугольник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Заголовок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ru-RU" smtClean="0"/>
              <a:t>Образец заголовка</a:t>
            </a:r>
            <a:endParaRPr kumimoji="0" lang="en-US" dirty="0"/>
          </a:p>
        </p:txBody>
      </p:sp>
      <p:sp>
        <p:nvSpPr>
          <p:cNvPr id="4" name="Текст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ru-RU" smtClean="0"/>
              <a:t>Образец текста</a:t>
            </a:r>
          </a:p>
        </p:txBody>
      </p:sp>
      <p:sp>
        <p:nvSpPr>
          <p:cNvPr id="5" name="Дата 4"/>
          <p:cNvSpPr>
            <a:spLocks noGrp="1"/>
          </p:cNvSpPr>
          <p:nvPr>
            <p:ph type="dt" sz="half" idx="10"/>
          </p:nvPr>
        </p:nvSpPr>
        <p:spPr/>
        <p:txBody>
          <a:bodyPr/>
          <a:lstStyle>
            <a:extLst/>
          </a:lstStyle>
          <a:p>
            <a:fld id="{2BA19F6D-8CD7-4BBF-98F8-915D46FEF651}" type="datetimeFigureOut">
              <a:rPr lang="ru-RU" smtClean="0"/>
              <a:pPr/>
              <a:t>14.01.2021</a:t>
            </a:fld>
            <a:endParaRPr lang="ru-RU"/>
          </a:p>
        </p:txBody>
      </p:sp>
      <p:sp>
        <p:nvSpPr>
          <p:cNvPr id="6" name="Нижний колонтитул 5"/>
          <p:cNvSpPr>
            <a:spLocks noGrp="1"/>
          </p:cNvSpPr>
          <p:nvPr>
            <p:ph type="ftr" sz="quarter" idx="11"/>
          </p:nvPr>
        </p:nvSpPr>
        <p:spPr/>
        <p:txBody>
          <a:bodyPr/>
          <a:lstStyle>
            <a:extLst/>
          </a:lstStyle>
          <a:p>
            <a:endParaRPr lang="ru-RU"/>
          </a:p>
        </p:txBody>
      </p:sp>
      <p:sp>
        <p:nvSpPr>
          <p:cNvPr id="7" name="Номер слайда 6"/>
          <p:cNvSpPr>
            <a:spLocks noGrp="1"/>
          </p:cNvSpPr>
          <p:nvPr>
            <p:ph type="sldNum" sz="quarter" idx="12"/>
          </p:nvPr>
        </p:nvSpPr>
        <p:spPr/>
        <p:txBody>
          <a:bodyPr/>
          <a:lstStyle>
            <a:extLst/>
          </a:lstStyle>
          <a:p>
            <a:fld id="{12F4D6C6-029B-40B1-9551-D93211791BCA}" type="slidenum">
              <a:rPr lang="ru-RU" smtClean="0"/>
              <a:pPr/>
              <a:t>‹#›</a:t>
            </a:fld>
            <a:endParaRPr lang="ru-RU"/>
          </a:p>
        </p:txBody>
      </p:sp>
      <p:sp>
        <p:nvSpPr>
          <p:cNvPr id="10" name="Рисунок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ru-RU" smtClean="0"/>
              <a:t>Вставка рисунка</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9" name="Прямоугольник 8"/>
          <p:cNvSpPr/>
          <p:nvPr/>
        </p:nvSpPr>
        <p:spPr>
          <a:xfrm flipH="1">
            <a:off x="8153400" y="0"/>
            <a:ext cx="990600" cy="6858000"/>
          </a:xfrm>
          <a:prstGeom prst="rect">
            <a:avLst/>
          </a:prstGeom>
          <a:blipFill>
            <a:blip r:embed="rId13" cstate="print">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Заголовок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extLst/>
          </a:lstStyle>
          <a:p>
            <a:r>
              <a:rPr kumimoji="0" lang="ru-RU" smtClean="0"/>
              <a:t>Образец заголовка</a:t>
            </a:r>
            <a:endParaRPr kumimoji="0" lang="en-US"/>
          </a:p>
        </p:txBody>
      </p:sp>
      <p:sp>
        <p:nvSpPr>
          <p:cNvPr id="31" name="Текст 30"/>
          <p:cNvSpPr>
            <a:spLocks noGrp="1"/>
          </p:cNvSpPr>
          <p:nvPr>
            <p:ph type="body" idx="1"/>
          </p:nvPr>
        </p:nvSpPr>
        <p:spPr>
          <a:xfrm>
            <a:off x="457200" y="1609416"/>
            <a:ext cx="7239000" cy="4846320"/>
          </a:xfrm>
          <a:prstGeom prst="rect">
            <a:avLst/>
          </a:prstGeom>
        </p:spPr>
        <p:txBody>
          <a:bodyPr vert="horz">
            <a:normAutofit/>
          </a:bodyPr>
          <a:lstStyle>
            <a:extLst/>
          </a:lstStyle>
          <a:p>
            <a:pPr lvl="0" eaLnBrk="1" latinLnBrk="0" hangingPunct="1"/>
            <a:r>
              <a:rPr kumimoji="0" lang="ru-RU" smtClean="0"/>
              <a:t>Образец текста</a:t>
            </a:r>
          </a:p>
          <a:p>
            <a:pPr lvl="1" eaLnBrk="1" latinLnBrk="0" hangingPunct="1"/>
            <a:r>
              <a:rPr kumimoji="0" lang="ru-RU" smtClean="0"/>
              <a:t>Второй уровень</a:t>
            </a:r>
          </a:p>
          <a:p>
            <a:pPr lvl="2" eaLnBrk="1" latinLnBrk="0" hangingPunct="1"/>
            <a:r>
              <a:rPr kumimoji="0" lang="ru-RU" smtClean="0"/>
              <a:t>Третий уровень</a:t>
            </a:r>
          </a:p>
          <a:p>
            <a:pPr lvl="3" eaLnBrk="1" latinLnBrk="0" hangingPunct="1"/>
            <a:r>
              <a:rPr kumimoji="0" lang="ru-RU" smtClean="0"/>
              <a:t>Четвертый уровень</a:t>
            </a:r>
          </a:p>
          <a:p>
            <a:pPr lvl="4" eaLnBrk="1" latinLnBrk="0" hangingPunct="1"/>
            <a:r>
              <a:rPr kumimoji="0" lang="ru-RU" smtClean="0"/>
              <a:t>Пятый уровень</a:t>
            </a:r>
            <a:endParaRPr kumimoji="0" lang="en-US"/>
          </a:p>
        </p:txBody>
      </p:sp>
      <p:sp>
        <p:nvSpPr>
          <p:cNvPr id="27" name="Дата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2BA19F6D-8CD7-4BBF-98F8-915D46FEF651}" type="datetimeFigureOut">
              <a:rPr lang="ru-RU" smtClean="0"/>
              <a:pPr/>
              <a:t>14.01.2021</a:t>
            </a:fld>
            <a:endParaRPr lang="ru-RU"/>
          </a:p>
        </p:txBody>
      </p:sp>
      <p:sp>
        <p:nvSpPr>
          <p:cNvPr id="4" name="Нижний колонтитул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ru-RU"/>
          </a:p>
        </p:txBody>
      </p:sp>
      <p:sp>
        <p:nvSpPr>
          <p:cNvPr id="16" name="Номер слайда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12F4D6C6-029B-40B1-9551-D93211791BCA}" type="slidenum">
              <a:rPr lang="ru-RU" smtClean="0"/>
              <a:pPr/>
              <a:t>‹#›</a:t>
            </a:fld>
            <a:endParaRPr lang="ru-RU"/>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2843808" y="836712"/>
            <a:ext cx="6048672" cy="3399656"/>
          </a:xfrm>
        </p:spPr>
        <p:txBody>
          <a:bodyPr>
            <a:noAutofit/>
          </a:bodyPr>
          <a:lstStyle/>
          <a:p>
            <a:pPr algn="ctr"/>
            <a:r>
              <a:rPr lang="ru-RU" sz="4800" dirty="0" smtClean="0">
                <a:latin typeface="Gungsuh" pitchFamily="18" charset="-127"/>
                <a:ea typeface="Gungsuh" pitchFamily="18" charset="-127"/>
              </a:rPr>
              <a:t>Изучение уровня общительности</a:t>
            </a:r>
            <a:endParaRPr lang="ru-RU" sz="4800" dirty="0">
              <a:latin typeface="Gungsuh" pitchFamily="18" charset="-127"/>
              <a:ea typeface="Gungsuh" pitchFamily="18" charset="-127"/>
            </a:endParaRPr>
          </a:p>
        </p:txBody>
      </p:sp>
      <p:sp>
        <p:nvSpPr>
          <p:cNvPr id="3" name="Прямоугольник 2"/>
          <p:cNvSpPr/>
          <p:nvPr/>
        </p:nvSpPr>
        <p:spPr>
          <a:xfrm>
            <a:off x="179512" y="188640"/>
            <a:ext cx="4573496" cy="584775"/>
          </a:xfrm>
          <a:prstGeom prst="rect">
            <a:avLst/>
          </a:prstGeom>
        </p:spPr>
        <p:txBody>
          <a:bodyPr wrap="none">
            <a:spAutoFit/>
          </a:bodyPr>
          <a:lstStyle/>
          <a:p>
            <a:r>
              <a:rPr lang="ru-RU" sz="3200" dirty="0" smtClean="0">
                <a:solidFill>
                  <a:schemeClr val="bg1"/>
                </a:solidFill>
                <a:latin typeface="Times New Roman" pitchFamily="18" charset="0"/>
                <a:cs typeface="Times New Roman" pitchFamily="18" charset="0"/>
              </a:rPr>
              <a:t>Практическая работа №1</a:t>
            </a:r>
            <a:endParaRPr lang="ru-RU" sz="3200" dirty="0">
              <a:solidFill>
                <a:schemeClr val="bg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467544" y="548680"/>
            <a:ext cx="7239000" cy="5472608"/>
          </a:xfrm>
        </p:spPr>
        <p:txBody>
          <a:bodyPr>
            <a:normAutofit lnSpcReduction="10000"/>
          </a:bodyPr>
          <a:lstStyle/>
          <a:p>
            <a:r>
              <a:rPr lang="ru-RU" dirty="0" smtClean="0">
                <a:latin typeface="Gungsuh" pitchFamily="18" charset="-127"/>
                <a:ea typeface="Gungsuh" pitchFamily="18" charset="-127"/>
              </a:rPr>
              <a:t>1. Мне кажется трудным искусство подражать привычкам других людей.</a:t>
            </a:r>
          </a:p>
          <a:p>
            <a:r>
              <a:rPr lang="ru-RU" dirty="0" smtClean="0">
                <a:latin typeface="Gungsuh" pitchFamily="18" charset="-127"/>
                <a:ea typeface="Gungsuh" pitchFamily="18" charset="-127"/>
              </a:rPr>
              <a:t>2. Я бы, пожалуй, мог свалять </a:t>
            </a:r>
            <a:r>
              <a:rPr lang="ru-RU" dirty="0" err="1" smtClean="0">
                <a:latin typeface="Gungsuh" pitchFamily="18" charset="-127"/>
                <a:ea typeface="Gungsuh" pitchFamily="18" charset="-127"/>
              </a:rPr>
              <a:t>дурака</a:t>
            </a:r>
            <a:r>
              <a:rPr lang="ru-RU" dirty="0" smtClean="0">
                <a:latin typeface="Gungsuh" pitchFamily="18" charset="-127"/>
                <a:ea typeface="Gungsuh" pitchFamily="18" charset="-127"/>
              </a:rPr>
              <a:t>, чтобы привлечь внимание или позабавить окружающих.</a:t>
            </a:r>
          </a:p>
          <a:p>
            <a:r>
              <a:rPr lang="ru-RU" dirty="0" smtClean="0">
                <a:latin typeface="Gungsuh" pitchFamily="18" charset="-127"/>
                <a:ea typeface="Gungsuh" pitchFamily="18" charset="-127"/>
              </a:rPr>
              <a:t>3. Из меня мог бы выйти неплохой  актер.</a:t>
            </a:r>
          </a:p>
          <a:p>
            <a:r>
              <a:rPr lang="ru-RU" dirty="0" smtClean="0">
                <a:latin typeface="Gungsuh" pitchFamily="18" charset="-127"/>
                <a:ea typeface="Gungsuh" pitchFamily="18" charset="-127"/>
              </a:rPr>
              <a:t>4. Другим людям иногда кажется, что я переживаю что-то более глубоко, чем это есть на самом деле.</a:t>
            </a:r>
          </a:p>
          <a:p>
            <a:r>
              <a:rPr lang="ru-RU" dirty="0" smtClean="0">
                <a:latin typeface="Gungsuh" pitchFamily="18" charset="-127"/>
                <a:ea typeface="Gungsuh" pitchFamily="18" charset="-127"/>
              </a:rPr>
              <a:t>5. В компании я редко оказываюсь в центре внимания.</a:t>
            </a:r>
          </a:p>
          <a:p>
            <a:endParaRPr lang="ru-RU"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467544" y="548680"/>
            <a:ext cx="7239000" cy="4846320"/>
          </a:xfrm>
        </p:spPr>
        <p:txBody>
          <a:bodyPr>
            <a:normAutofit fontScale="92500"/>
          </a:bodyPr>
          <a:lstStyle/>
          <a:p>
            <a:r>
              <a:rPr lang="ru-RU" dirty="0" smtClean="0">
                <a:latin typeface="Gungsuh" pitchFamily="18" charset="-127"/>
                <a:ea typeface="Gungsuh" pitchFamily="18" charset="-127"/>
              </a:rPr>
              <a:t>6. В разных ситуациях и в общении с разными людьми я часто веду себя совершенно по-разному.</a:t>
            </a:r>
          </a:p>
          <a:p>
            <a:r>
              <a:rPr lang="ru-RU" dirty="0" smtClean="0">
                <a:latin typeface="Gungsuh" pitchFamily="18" charset="-127"/>
                <a:ea typeface="Gungsuh" pitchFamily="18" charset="-127"/>
              </a:rPr>
              <a:t>7. Я могу отстаивать только то, в чем я искренне  убежден.</a:t>
            </a:r>
          </a:p>
          <a:p>
            <a:r>
              <a:rPr lang="ru-RU" dirty="0" smtClean="0">
                <a:latin typeface="Gungsuh" pitchFamily="18" charset="-127"/>
                <a:ea typeface="Gungsuh" pitchFamily="18" charset="-127"/>
              </a:rPr>
              <a:t>8. Чтобы преуспеть в делах и в отношениях с людьми, я стараюсь быть таким, каким меня ожидают видеть.</a:t>
            </a:r>
          </a:p>
          <a:p>
            <a:r>
              <a:rPr lang="ru-RU" dirty="0" smtClean="0">
                <a:latin typeface="Gungsuh" pitchFamily="18" charset="-127"/>
                <a:ea typeface="Gungsuh" pitchFamily="18" charset="-127"/>
              </a:rPr>
              <a:t>9. Я могу быть дружелюбным с людьми, которых я не выношу.</a:t>
            </a:r>
          </a:p>
          <a:p>
            <a:r>
              <a:rPr lang="ru-RU" dirty="0" smtClean="0">
                <a:latin typeface="Gungsuh" pitchFamily="18" charset="-127"/>
                <a:ea typeface="Gungsuh" pitchFamily="18" charset="-127"/>
              </a:rPr>
              <a:t>10. Я не всегда такой, каким кажусь.</a:t>
            </a:r>
          </a:p>
          <a:p>
            <a:endParaRPr lang="ru-RU"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467544" y="188640"/>
            <a:ext cx="7239000" cy="6336704"/>
          </a:xfrm>
        </p:spPr>
        <p:txBody>
          <a:bodyPr>
            <a:normAutofit fontScale="25000" lnSpcReduction="20000"/>
          </a:bodyPr>
          <a:lstStyle/>
          <a:p>
            <a:pPr algn="ctr">
              <a:buNone/>
            </a:pPr>
            <a:r>
              <a:rPr lang="ru-RU" sz="11200" b="1" dirty="0" smtClean="0"/>
              <a:t>Оценка результатов: По одному баллу начисляется за ответ Н на вопросы 1, 5, 7 и за ответ В – на все остальные. Подсчитайте сумму баллов.</a:t>
            </a:r>
          </a:p>
          <a:p>
            <a:r>
              <a:rPr lang="ru-RU" sz="7400" dirty="0" smtClean="0"/>
              <a:t>	</a:t>
            </a:r>
            <a:r>
              <a:rPr lang="ru-RU" sz="8000" dirty="0" smtClean="0"/>
              <a:t>0 – 3 балла – низкий коммуникативный контроль, т.е. ваше поведение устойчиво и вы не считаете нужным меняться в зависимости от ситуаций. Вы способны к искреннему раскрытию в общении, от чего некоторые считают вас «неудобным» по причине вашей прямолинейности.</a:t>
            </a:r>
          </a:p>
          <a:p>
            <a:r>
              <a:rPr lang="ru-RU" sz="8000" dirty="0" smtClean="0"/>
              <a:t>	4 – 6 баллов – средний коммуникативный контроль. Вы искренны, но несдержанны в своих эмоциональных проявлениях. Однако считаетесь в своем поведении с окружающими людьми.</a:t>
            </a:r>
          </a:p>
          <a:p>
            <a:r>
              <a:rPr lang="ru-RU" sz="8000" dirty="0" smtClean="0"/>
              <a:t>	7 – 10 – высокий коммуникативный контроль. Вы легко входите в любую роль, гибко реагируете на изменение ситуации, хорошо чувствуете и можете предвидеть впечатление, которое производите на окружающих. </a:t>
            </a:r>
          </a:p>
          <a:p>
            <a:endParaRPr lang="ru-RU"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413792"/>
            <a:ext cx="7239000" cy="1143000"/>
          </a:xfrm>
        </p:spPr>
        <p:txBody>
          <a:bodyPr>
            <a:normAutofit fontScale="90000"/>
          </a:bodyPr>
          <a:lstStyle/>
          <a:p>
            <a:r>
              <a:rPr lang="ru-RU" dirty="0" smtClean="0"/>
              <a:t>Методика диагностики личности на мотивацию к успеху (Т. </a:t>
            </a:r>
            <a:r>
              <a:rPr lang="ru-RU" dirty="0" err="1" smtClean="0"/>
              <a:t>Элерс</a:t>
            </a:r>
            <a:r>
              <a:rPr lang="ru-RU" dirty="0" smtClean="0"/>
              <a:t>)</a:t>
            </a:r>
            <a:endParaRPr lang="ru-RU" dirty="0"/>
          </a:p>
        </p:txBody>
      </p:sp>
      <p:sp>
        <p:nvSpPr>
          <p:cNvPr id="3" name="Содержимое 2"/>
          <p:cNvSpPr>
            <a:spLocks noGrp="1"/>
          </p:cNvSpPr>
          <p:nvPr>
            <p:ph idx="1"/>
          </p:nvPr>
        </p:nvSpPr>
        <p:spPr/>
        <p:txBody>
          <a:bodyPr>
            <a:normAutofit fontScale="92500"/>
          </a:bodyPr>
          <a:lstStyle/>
          <a:p>
            <a:pPr algn="just"/>
            <a:r>
              <a:rPr lang="ru-RU" sz="2400" dirty="0" smtClean="0">
                <a:latin typeface="Gungsuh" pitchFamily="18" charset="-127"/>
                <a:ea typeface="Gungsuh" pitchFamily="18" charset="-127"/>
              </a:rPr>
              <a:t>Вам будет предложен 41 вопрос, на каждый из которых ответьте «да» или «нет».</a:t>
            </a:r>
          </a:p>
          <a:p>
            <a:pPr>
              <a:buNone/>
            </a:pPr>
            <a:endParaRPr lang="ru-RU" sz="2400" b="1" i="1" u="sng" dirty="0" smtClean="0">
              <a:effectLst>
                <a:outerShdw blurRad="38100" dist="38100" dir="2700000" algn="tl">
                  <a:srgbClr val="000000">
                    <a:alpha val="43137"/>
                  </a:srgbClr>
                </a:outerShdw>
              </a:effectLst>
              <a:latin typeface="Gungsuh" pitchFamily="18" charset="-127"/>
              <a:ea typeface="Gungsuh" pitchFamily="18" charset="-127"/>
            </a:endParaRPr>
          </a:p>
          <a:p>
            <a:pPr>
              <a:buNone/>
            </a:pPr>
            <a:r>
              <a:rPr lang="ru-RU" sz="2400" b="1" i="1" u="sng" dirty="0" smtClean="0">
                <a:effectLst>
                  <a:outerShdw blurRad="38100" dist="38100" dir="2700000" algn="tl">
                    <a:srgbClr val="000000">
                      <a:alpha val="43137"/>
                    </a:srgbClr>
                  </a:outerShdw>
                </a:effectLst>
                <a:latin typeface="Gungsuh" pitchFamily="18" charset="-127"/>
                <a:ea typeface="Gungsuh" pitchFamily="18" charset="-127"/>
              </a:rPr>
              <a:t>Вопросы:</a:t>
            </a:r>
          </a:p>
          <a:p>
            <a:pPr>
              <a:buNone/>
            </a:pPr>
            <a:r>
              <a:rPr lang="ru-RU" sz="2400" dirty="0" smtClean="0">
                <a:latin typeface="Gungsuh" pitchFamily="18" charset="-127"/>
                <a:ea typeface="Gungsuh" pitchFamily="18" charset="-127"/>
              </a:rPr>
              <a:t>1. Когда </a:t>
            </a:r>
            <a:r>
              <a:rPr lang="ru-RU" sz="2400" dirty="0" smtClean="0">
                <a:latin typeface="Gungsuh" pitchFamily="18" charset="-127"/>
                <a:ea typeface="Gungsuh" pitchFamily="18" charset="-127"/>
              </a:rPr>
              <a:t>имеется выбор между двумя вариантами, его лучше сделать быстрее, чем отложить на определенное время.</a:t>
            </a:r>
          </a:p>
          <a:p>
            <a:pPr>
              <a:buNone/>
            </a:pPr>
            <a:r>
              <a:rPr lang="ru-RU" sz="2400" dirty="0" smtClean="0">
                <a:latin typeface="Gungsuh" pitchFamily="18" charset="-127"/>
                <a:ea typeface="Gungsuh" pitchFamily="18" charset="-127"/>
              </a:rPr>
              <a:t>2. Я легко раздражаюсь, когда замечаю, что не могу на все 100% выполнить задание.</a:t>
            </a:r>
          </a:p>
          <a:p>
            <a:pPr>
              <a:buNone/>
            </a:pPr>
            <a:r>
              <a:rPr lang="ru-RU" sz="2400" dirty="0" smtClean="0">
                <a:latin typeface="Gungsuh" pitchFamily="18" charset="-127"/>
                <a:ea typeface="Gungsuh" pitchFamily="18" charset="-127"/>
              </a:rPr>
              <a:t>3. Когда я работаю, это выглядит так, будто я все ставлю на карту.</a:t>
            </a:r>
          </a:p>
          <a:p>
            <a:pPr>
              <a:buNone/>
            </a:pPr>
            <a:endParaRPr lang="ru-RU" sz="2400" b="1" i="1" u="sng" dirty="0" smtClean="0">
              <a:effectLst>
                <a:outerShdw blurRad="38100" dist="38100" dir="2700000" algn="tl">
                  <a:srgbClr val="000000">
                    <a:alpha val="43137"/>
                  </a:srgbClr>
                </a:outerShdw>
              </a:effectLst>
              <a:latin typeface="Gungsuh" pitchFamily="18" charset="-127"/>
              <a:ea typeface="Gungsuh" pitchFamily="18" charset="-127"/>
            </a:endParaRPr>
          </a:p>
          <a:p>
            <a:pPr>
              <a:buNone/>
            </a:pPr>
            <a:endParaRPr lang="ru-RU"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323528" y="260648"/>
            <a:ext cx="7704856" cy="6597352"/>
          </a:xfrm>
        </p:spPr>
        <p:txBody>
          <a:bodyPr>
            <a:normAutofit/>
          </a:bodyPr>
          <a:lstStyle/>
          <a:p>
            <a:pPr algn="just">
              <a:buNone/>
            </a:pPr>
            <a:r>
              <a:rPr lang="ru-RU" sz="2400" dirty="0" smtClean="0">
                <a:latin typeface="Gungsuh" pitchFamily="18" charset="-127"/>
                <a:ea typeface="Gungsuh" pitchFamily="18" charset="-127"/>
              </a:rPr>
              <a:t>4.</a:t>
            </a:r>
            <a:r>
              <a:rPr lang="ru-RU" sz="2400" dirty="0" smtClean="0">
                <a:latin typeface="Gungsuh" pitchFamily="18" charset="-127"/>
                <a:ea typeface="Gungsuh" pitchFamily="18" charset="-127"/>
              </a:rPr>
              <a:t> Когда возникает проблемная ситуация, я чаще всего принимаю решение одним из последних.</a:t>
            </a:r>
          </a:p>
          <a:p>
            <a:pPr algn="just">
              <a:buNone/>
            </a:pPr>
            <a:r>
              <a:rPr lang="ru-RU" sz="2400" dirty="0" smtClean="0">
                <a:latin typeface="Gungsuh" pitchFamily="18" charset="-127"/>
                <a:ea typeface="Gungsuh" pitchFamily="18" charset="-127"/>
              </a:rPr>
              <a:t>5. Когда у меня два дня подряд нет дела, я теряю покой.</a:t>
            </a:r>
          </a:p>
          <a:p>
            <a:pPr algn="just">
              <a:buNone/>
            </a:pPr>
            <a:r>
              <a:rPr lang="ru-RU" sz="2400" dirty="0" smtClean="0">
                <a:latin typeface="Gungsuh" pitchFamily="18" charset="-127"/>
                <a:ea typeface="Gungsuh" pitchFamily="18" charset="-127"/>
              </a:rPr>
              <a:t>6. В некоторые дни мои успехи ниже средних.</a:t>
            </a:r>
          </a:p>
          <a:p>
            <a:pPr algn="just">
              <a:buNone/>
            </a:pPr>
            <a:r>
              <a:rPr lang="ru-RU" sz="2400" dirty="0" smtClean="0">
                <a:latin typeface="Gungsuh" pitchFamily="18" charset="-127"/>
                <a:ea typeface="Gungsuh" pitchFamily="18" charset="-127"/>
              </a:rPr>
              <a:t>7. По отношению к себе я более строг, чем по отношению к другим.</a:t>
            </a:r>
          </a:p>
          <a:p>
            <a:pPr algn="just">
              <a:buNone/>
            </a:pPr>
            <a:r>
              <a:rPr lang="ru-RU" sz="2400" dirty="0" smtClean="0">
                <a:latin typeface="Gungsuh" pitchFamily="18" charset="-127"/>
                <a:ea typeface="Gungsuh" pitchFamily="18" charset="-127"/>
              </a:rPr>
              <a:t>8. Я более доброжелателен, чем другие.</a:t>
            </a:r>
          </a:p>
          <a:p>
            <a:pPr algn="just">
              <a:buNone/>
            </a:pPr>
            <a:r>
              <a:rPr lang="ru-RU" sz="2400" dirty="0" smtClean="0">
                <a:latin typeface="Gungsuh" pitchFamily="18" charset="-127"/>
                <a:ea typeface="Gungsuh" pitchFamily="18" charset="-127"/>
              </a:rPr>
              <a:t>9. Когда я отказываюсь от трудного задания, я потом сурово осуждаю себя, так как знаю, что в нем я добился бы успеха.</a:t>
            </a:r>
          </a:p>
          <a:p>
            <a:pPr algn="just">
              <a:buNone/>
            </a:pPr>
            <a:r>
              <a:rPr lang="ru-RU" sz="2400" dirty="0" smtClean="0">
                <a:latin typeface="Gungsuh" pitchFamily="18" charset="-127"/>
                <a:ea typeface="Gungsuh" pitchFamily="18" charset="-127"/>
              </a:rPr>
              <a:t>10.В процессе работы я нуждаюсь в небольших паузах для отдыха.</a:t>
            </a:r>
          </a:p>
          <a:p>
            <a:pPr>
              <a:buNone/>
            </a:pPr>
            <a:endParaRPr lang="ru-RU"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179512" y="260648"/>
            <a:ext cx="7704856" cy="6408712"/>
          </a:xfrm>
        </p:spPr>
        <p:txBody>
          <a:bodyPr>
            <a:normAutofit fontScale="77500" lnSpcReduction="20000"/>
          </a:bodyPr>
          <a:lstStyle/>
          <a:p>
            <a:pPr algn="just">
              <a:buNone/>
            </a:pPr>
            <a:r>
              <a:rPr lang="ru-RU" sz="3100" dirty="0" smtClean="0">
                <a:latin typeface="Gungsuh" pitchFamily="18" charset="-127"/>
                <a:ea typeface="Gungsuh" pitchFamily="18" charset="-127"/>
              </a:rPr>
              <a:t>11.Усердие – это не основная моя черта.</a:t>
            </a:r>
          </a:p>
          <a:p>
            <a:pPr algn="just">
              <a:buNone/>
            </a:pPr>
            <a:r>
              <a:rPr lang="ru-RU" sz="3100" dirty="0" smtClean="0">
                <a:latin typeface="Gungsuh" pitchFamily="18" charset="-127"/>
                <a:ea typeface="Gungsuh" pitchFamily="18" charset="-127"/>
              </a:rPr>
              <a:t>12.Мои достижения в труде не всегда одинаковы.</a:t>
            </a:r>
          </a:p>
          <a:p>
            <a:pPr algn="just">
              <a:buNone/>
            </a:pPr>
            <a:r>
              <a:rPr lang="ru-RU" sz="3100" dirty="0" smtClean="0">
                <a:latin typeface="Gungsuh" pitchFamily="18" charset="-127"/>
                <a:ea typeface="Gungsuh" pitchFamily="18" charset="-127"/>
              </a:rPr>
              <a:t>13.Меня больше привлекает другая работа, чем та, которой я занят.</a:t>
            </a:r>
          </a:p>
          <a:p>
            <a:pPr algn="just">
              <a:buNone/>
            </a:pPr>
            <a:r>
              <a:rPr lang="ru-RU" sz="3100" dirty="0" smtClean="0">
                <a:latin typeface="Gungsuh" pitchFamily="18" charset="-127"/>
                <a:ea typeface="Gungsuh" pitchFamily="18" charset="-127"/>
              </a:rPr>
              <a:t>14.Порицание стимулирует меня сильнее, чем похвала.</a:t>
            </a:r>
          </a:p>
          <a:p>
            <a:pPr algn="just">
              <a:buNone/>
            </a:pPr>
            <a:r>
              <a:rPr lang="ru-RU" sz="3100" dirty="0" smtClean="0">
                <a:latin typeface="Gungsuh" pitchFamily="18" charset="-127"/>
                <a:ea typeface="Gungsuh" pitchFamily="18" charset="-127"/>
              </a:rPr>
              <a:t>15.Я знаю, что мои коллеги считают меня дельным человеком.</a:t>
            </a:r>
          </a:p>
          <a:p>
            <a:pPr algn="just">
              <a:buNone/>
            </a:pPr>
            <a:r>
              <a:rPr lang="ru-RU" sz="3100" dirty="0" smtClean="0">
                <a:latin typeface="Gungsuh" pitchFamily="18" charset="-127"/>
                <a:ea typeface="Gungsuh" pitchFamily="18" charset="-127"/>
              </a:rPr>
              <a:t>16.Препятствия делают мои решения более твердыми.</a:t>
            </a:r>
          </a:p>
          <a:p>
            <a:pPr algn="just">
              <a:buNone/>
            </a:pPr>
            <a:r>
              <a:rPr lang="ru-RU" sz="3100" dirty="0" smtClean="0">
                <a:latin typeface="Gungsuh" pitchFamily="18" charset="-127"/>
                <a:ea typeface="Gungsuh" pitchFamily="18" charset="-127"/>
              </a:rPr>
              <a:t>17.У меня легко вызвать честолюбие.</a:t>
            </a:r>
          </a:p>
          <a:p>
            <a:pPr algn="just">
              <a:buNone/>
            </a:pPr>
            <a:r>
              <a:rPr lang="ru-RU" sz="3100" dirty="0" smtClean="0">
                <a:latin typeface="Gungsuh" pitchFamily="18" charset="-127"/>
                <a:ea typeface="Gungsuh" pitchFamily="18" charset="-127"/>
              </a:rPr>
              <a:t>18.Когда я работаю без вдохновения, это обычно заметно.</a:t>
            </a:r>
          </a:p>
          <a:p>
            <a:pPr algn="just">
              <a:buNone/>
            </a:pPr>
            <a:r>
              <a:rPr lang="ru-RU" sz="3100" dirty="0" smtClean="0">
                <a:latin typeface="Gungsuh" pitchFamily="18" charset="-127"/>
                <a:ea typeface="Gungsuh" pitchFamily="18" charset="-127"/>
              </a:rPr>
              <a:t>19.При выполнении работы я не рассчитываю на помощь других.</a:t>
            </a:r>
          </a:p>
          <a:p>
            <a:pPr algn="just">
              <a:buNone/>
            </a:pPr>
            <a:r>
              <a:rPr lang="ru-RU" sz="3100" dirty="0" smtClean="0">
                <a:latin typeface="Gungsuh" pitchFamily="18" charset="-127"/>
                <a:ea typeface="Gungsuh" pitchFamily="18" charset="-127"/>
              </a:rPr>
              <a:t>20.Иногда я откладываю то, что должен был сделать сейчас.</a:t>
            </a:r>
          </a:p>
          <a:p>
            <a:pPr>
              <a:buNone/>
            </a:pPr>
            <a:endParaRPr lang="ru-RU"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251520" y="402264"/>
            <a:ext cx="7776864" cy="6411112"/>
          </a:xfrm>
        </p:spPr>
        <p:txBody>
          <a:bodyPr>
            <a:normAutofit fontScale="70000" lnSpcReduction="20000"/>
          </a:bodyPr>
          <a:lstStyle/>
          <a:p>
            <a:pPr algn="just">
              <a:buNone/>
            </a:pPr>
            <a:r>
              <a:rPr lang="ru-RU" sz="3100" dirty="0" smtClean="0">
                <a:latin typeface="Gungsuh" pitchFamily="18" charset="-127"/>
                <a:ea typeface="Gungsuh" pitchFamily="18" charset="-127"/>
              </a:rPr>
              <a:t>21.Нужно полагаться только на самого себя.</a:t>
            </a:r>
          </a:p>
          <a:p>
            <a:pPr algn="just">
              <a:buNone/>
            </a:pPr>
            <a:r>
              <a:rPr lang="ru-RU" sz="3100" dirty="0" smtClean="0">
                <a:latin typeface="Gungsuh" pitchFamily="18" charset="-127"/>
                <a:ea typeface="Gungsuh" pitchFamily="18" charset="-127"/>
              </a:rPr>
              <a:t>22.В жизни мало вещей, более важных, чем деньги.</a:t>
            </a:r>
          </a:p>
          <a:p>
            <a:pPr algn="just">
              <a:buNone/>
            </a:pPr>
            <a:r>
              <a:rPr lang="ru-RU" sz="3100" dirty="0" smtClean="0">
                <a:latin typeface="Gungsuh" pitchFamily="18" charset="-127"/>
                <a:ea typeface="Gungsuh" pitchFamily="18" charset="-127"/>
              </a:rPr>
              <a:t>23.Всегда, когда мне предстоит выполнить важное задание, я ни о чем другом не думаю.</a:t>
            </a:r>
          </a:p>
          <a:p>
            <a:pPr algn="just">
              <a:buNone/>
            </a:pPr>
            <a:r>
              <a:rPr lang="ru-RU" sz="3100" dirty="0" smtClean="0">
                <a:latin typeface="Gungsuh" pitchFamily="18" charset="-127"/>
                <a:ea typeface="Gungsuh" pitchFamily="18" charset="-127"/>
              </a:rPr>
              <a:t>24.Я менее честолюбив, чем многие другие.</a:t>
            </a:r>
          </a:p>
          <a:p>
            <a:pPr algn="just">
              <a:buNone/>
            </a:pPr>
            <a:r>
              <a:rPr lang="ru-RU" sz="3100" dirty="0" smtClean="0">
                <a:latin typeface="Gungsuh" pitchFamily="18" charset="-127"/>
                <a:ea typeface="Gungsuh" pitchFamily="18" charset="-127"/>
              </a:rPr>
              <a:t>25.В конце отпуска я обычно радуюсь, что скоро выйду на работу.</a:t>
            </a:r>
          </a:p>
          <a:p>
            <a:pPr algn="just">
              <a:buNone/>
            </a:pPr>
            <a:r>
              <a:rPr lang="ru-RU" sz="3100" dirty="0" smtClean="0">
                <a:latin typeface="Gungsuh" pitchFamily="18" charset="-127"/>
                <a:ea typeface="Gungsuh" pitchFamily="18" charset="-127"/>
              </a:rPr>
              <a:t>26.Когда я расположен к работе, я делаю ее лучше и квалифицированнее, чем другие.</a:t>
            </a:r>
          </a:p>
          <a:p>
            <a:pPr algn="just">
              <a:buNone/>
            </a:pPr>
            <a:r>
              <a:rPr lang="ru-RU" sz="3100" dirty="0" smtClean="0">
                <a:latin typeface="Gungsuh" pitchFamily="18" charset="-127"/>
                <a:ea typeface="Gungsuh" pitchFamily="18" charset="-127"/>
              </a:rPr>
              <a:t>27.Мне проще и легче общаться с людьми, которые могут упорно работать.</a:t>
            </a:r>
          </a:p>
          <a:p>
            <a:pPr algn="just">
              <a:buNone/>
            </a:pPr>
            <a:r>
              <a:rPr lang="ru-RU" sz="3100" dirty="0" smtClean="0">
                <a:latin typeface="Gungsuh" pitchFamily="18" charset="-127"/>
                <a:ea typeface="Gungsuh" pitchFamily="18" charset="-127"/>
              </a:rPr>
              <a:t>28.Когда у меня нет дел, я чувствую, что мне не по себе.</a:t>
            </a:r>
          </a:p>
          <a:p>
            <a:pPr algn="just">
              <a:buNone/>
            </a:pPr>
            <a:r>
              <a:rPr lang="ru-RU" sz="3100" dirty="0" smtClean="0">
                <a:latin typeface="Gungsuh" pitchFamily="18" charset="-127"/>
                <a:ea typeface="Gungsuh" pitchFamily="18" charset="-127"/>
              </a:rPr>
              <a:t>29.Мне приходится выполнять ответственную работу чаще, чем другим.</a:t>
            </a:r>
          </a:p>
          <a:p>
            <a:pPr algn="just">
              <a:buNone/>
            </a:pPr>
            <a:r>
              <a:rPr lang="ru-RU" sz="3100" dirty="0" smtClean="0">
                <a:latin typeface="Gungsuh" pitchFamily="18" charset="-127"/>
                <a:ea typeface="Gungsuh" pitchFamily="18" charset="-127"/>
              </a:rPr>
              <a:t>30.Когда мне приходится принимать решение, я стараюсь делать это как можно лучше.</a:t>
            </a:r>
          </a:p>
          <a:p>
            <a:pPr>
              <a:buNone/>
            </a:pPr>
            <a:endParaRPr lang="ru-RU"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251520" y="0"/>
            <a:ext cx="7848872" cy="6858000"/>
          </a:xfrm>
        </p:spPr>
        <p:txBody>
          <a:bodyPr>
            <a:normAutofit fontScale="77500" lnSpcReduction="20000"/>
          </a:bodyPr>
          <a:lstStyle/>
          <a:p>
            <a:pPr algn="just">
              <a:buNone/>
            </a:pPr>
            <a:r>
              <a:rPr lang="ru-RU" sz="2800" dirty="0" smtClean="0">
                <a:latin typeface="Gungsuh" pitchFamily="18" charset="-127"/>
                <a:ea typeface="Gungsuh" pitchFamily="18" charset="-127"/>
              </a:rPr>
              <a:t>31.Мои друзья иногда считают меня ленивым.</a:t>
            </a:r>
          </a:p>
          <a:p>
            <a:pPr algn="just">
              <a:buNone/>
            </a:pPr>
            <a:r>
              <a:rPr lang="ru-RU" sz="2800" dirty="0" smtClean="0">
                <a:latin typeface="Gungsuh" pitchFamily="18" charset="-127"/>
                <a:ea typeface="Gungsuh" pitchFamily="18" charset="-127"/>
              </a:rPr>
              <a:t>32.Мои успехи в какой-то мере зависят от моих коллег.</a:t>
            </a:r>
          </a:p>
          <a:p>
            <a:pPr algn="just">
              <a:buNone/>
            </a:pPr>
            <a:r>
              <a:rPr lang="ru-RU" sz="2800" dirty="0" smtClean="0">
                <a:latin typeface="Gungsuh" pitchFamily="18" charset="-127"/>
                <a:ea typeface="Gungsuh" pitchFamily="18" charset="-127"/>
              </a:rPr>
              <a:t>33.Бессмысленно противодействовать воле руководителя.</a:t>
            </a:r>
          </a:p>
          <a:p>
            <a:pPr algn="just">
              <a:buNone/>
            </a:pPr>
            <a:r>
              <a:rPr lang="ru-RU" sz="2800" dirty="0" smtClean="0">
                <a:latin typeface="Gungsuh" pitchFamily="18" charset="-127"/>
                <a:ea typeface="Gungsuh" pitchFamily="18" charset="-127"/>
              </a:rPr>
              <a:t>34.Иногда не знаешь, какую работу придется выполнять.</a:t>
            </a:r>
          </a:p>
          <a:p>
            <a:pPr algn="just">
              <a:buNone/>
            </a:pPr>
            <a:r>
              <a:rPr lang="ru-RU" sz="2800" dirty="0" smtClean="0">
                <a:latin typeface="Gungsuh" pitchFamily="18" charset="-127"/>
                <a:ea typeface="Gungsuh" pitchFamily="18" charset="-127"/>
              </a:rPr>
              <a:t>35.Когда что-то не ЛРДИТСЯ, я нетерпелив.</a:t>
            </a:r>
          </a:p>
          <a:p>
            <a:pPr algn="just">
              <a:buNone/>
            </a:pPr>
            <a:r>
              <a:rPr lang="ru-RU" sz="2800" dirty="0" smtClean="0">
                <a:latin typeface="Gungsuh" pitchFamily="18" charset="-127"/>
                <a:ea typeface="Gungsuh" pitchFamily="18" charset="-127"/>
              </a:rPr>
              <a:t>36.Я обычно обращаю мало внимания на свои достижения.</a:t>
            </a:r>
          </a:p>
          <a:p>
            <a:pPr algn="just">
              <a:buNone/>
            </a:pPr>
            <a:r>
              <a:rPr lang="ru-RU" sz="2800" dirty="0" smtClean="0">
                <a:latin typeface="Gungsuh" pitchFamily="18" charset="-127"/>
                <a:ea typeface="Gungsuh" pitchFamily="18" charset="-127"/>
              </a:rPr>
              <a:t>37.Когда я работаю вместе с другими, моя работа дает большие результаты, чем работы других.</a:t>
            </a:r>
          </a:p>
          <a:p>
            <a:pPr algn="just">
              <a:buNone/>
            </a:pPr>
            <a:r>
              <a:rPr lang="ru-RU" sz="2800" dirty="0" smtClean="0">
                <a:latin typeface="Gungsuh" pitchFamily="18" charset="-127"/>
                <a:ea typeface="Gungsuh" pitchFamily="18" charset="-127"/>
              </a:rPr>
              <a:t>38.Многое, за что я берусь, я не довожу до конца.</a:t>
            </a:r>
          </a:p>
          <a:p>
            <a:pPr algn="just">
              <a:buNone/>
            </a:pPr>
            <a:r>
              <a:rPr lang="ru-RU" sz="2800" dirty="0" smtClean="0">
                <a:latin typeface="Gungsuh" pitchFamily="18" charset="-127"/>
                <a:ea typeface="Gungsuh" pitchFamily="18" charset="-127"/>
              </a:rPr>
              <a:t>39.Я завидую людям, которые но загружены работой.</a:t>
            </a:r>
          </a:p>
          <a:p>
            <a:pPr algn="just">
              <a:buNone/>
            </a:pPr>
            <a:r>
              <a:rPr lang="ru-RU" sz="2800" dirty="0" smtClean="0">
                <a:latin typeface="Gungsuh" pitchFamily="18" charset="-127"/>
                <a:ea typeface="Gungsuh" pitchFamily="18" charset="-127"/>
              </a:rPr>
              <a:t>40.Я не завидую тем, кто стремится к власти и положению.</a:t>
            </a:r>
          </a:p>
          <a:p>
            <a:pPr algn="just">
              <a:buNone/>
            </a:pPr>
            <a:r>
              <a:rPr lang="ru-RU" sz="2800" dirty="0" smtClean="0">
                <a:latin typeface="Gungsuh" pitchFamily="18" charset="-127"/>
                <a:ea typeface="Gungsuh" pitchFamily="18" charset="-127"/>
              </a:rPr>
              <a:t>41.Когда я уверен, что стою на правильном пути, для доказательства своей правоты я иду вплоть до крайних мер.</a:t>
            </a:r>
          </a:p>
          <a:p>
            <a:pPr>
              <a:buNone/>
            </a:pPr>
            <a:endParaRPr lang="ru-RU"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Ключ</a:t>
            </a:r>
            <a:endParaRPr lang="ru-RU" dirty="0"/>
          </a:p>
        </p:txBody>
      </p:sp>
      <p:sp>
        <p:nvSpPr>
          <p:cNvPr id="3" name="Содержимое 2"/>
          <p:cNvSpPr>
            <a:spLocks noGrp="1"/>
          </p:cNvSpPr>
          <p:nvPr>
            <p:ph idx="1"/>
          </p:nvPr>
        </p:nvSpPr>
        <p:spPr>
          <a:xfrm>
            <a:off x="467544" y="1556792"/>
            <a:ext cx="7239000" cy="4846320"/>
          </a:xfrm>
        </p:spPr>
        <p:txBody>
          <a:bodyPr>
            <a:normAutofit fontScale="92500"/>
          </a:bodyPr>
          <a:lstStyle/>
          <a:p>
            <a:pPr marL="0" indent="0" algn="just">
              <a:buNone/>
              <a:tabLst>
                <a:tab pos="360363" algn="l"/>
              </a:tabLst>
            </a:pPr>
            <a:r>
              <a:rPr lang="ru-RU" dirty="0" smtClean="0"/>
              <a:t>	</a:t>
            </a:r>
            <a:r>
              <a:rPr lang="ru-RU" sz="2400" dirty="0" smtClean="0">
                <a:latin typeface="Gungsuh" pitchFamily="18" charset="-127"/>
                <a:ea typeface="Gungsuh" pitchFamily="18" charset="-127"/>
              </a:rPr>
              <a:t>Вы получили по 1 баллу за ответы «да» на следующие вопросы: 2, 3, 4, 5, 7, 8, 9, 10, 14, 15, 16, 17, 21, 22, 25, 26, 27, 28, 29, 30, 32, 37, 41. Вы также получили по 1 баллу за ответы «нет» на вопросы: 6, 19, 18, 20, 24, 31, 36, 38, 39. Ответы на вопросы 1,11, 12, 19, 28, 33, 34, 35, 40 не учитываются. Подсчитайте сумму набранных баллов. Результат. </a:t>
            </a:r>
            <a:r>
              <a:rPr lang="ru-RU" sz="2400" dirty="0" smtClean="0">
                <a:latin typeface="Gungsuh" pitchFamily="18" charset="-127"/>
                <a:ea typeface="Gungsuh" pitchFamily="18" charset="-127"/>
              </a:rPr>
              <a:t>От 1 до 10 баллов: низкая мотивация к успеху; от 11 до 16 баллов: средний уровень мотивации; от 17 до 20 баллов: умеренно высокий уровень мотивации; свыше 21 балла: слишком высокий уровень мотивации к </a:t>
            </a:r>
            <a:r>
              <a:rPr lang="ru-RU" sz="2400" dirty="0" smtClean="0">
                <a:latin typeface="Gungsuh" pitchFamily="18" charset="-127"/>
                <a:ea typeface="Gungsuh" pitchFamily="18" charset="-127"/>
              </a:rPr>
              <a:t>успеху.</a:t>
            </a:r>
            <a:endParaRPr lang="ru-RU" sz="2400" dirty="0" smtClean="0">
              <a:latin typeface="Gungsuh" pitchFamily="18" charset="-127"/>
              <a:ea typeface="Gungsuh" pitchFamily="18" charset="-127"/>
            </a:endParaRPr>
          </a:p>
          <a:p>
            <a:pPr>
              <a:buNone/>
            </a:pPr>
            <a:endParaRPr lang="ru-RU"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315416"/>
            <a:ext cx="7239000" cy="1143000"/>
          </a:xfrm>
        </p:spPr>
        <p:txBody>
          <a:bodyPr/>
          <a:lstStyle/>
          <a:p>
            <a:r>
              <a:rPr lang="ru-RU" dirty="0" smtClean="0"/>
              <a:t>Анализ результата</a:t>
            </a:r>
            <a:endParaRPr lang="ru-RU" dirty="0"/>
          </a:p>
        </p:txBody>
      </p:sp>
      <p:sp>
        <p:nvSpPr>
          <p:cNvPr id="3" name="Содержимое 2"/>
          <p:cNvSpPr>
            <a:spLocks noGrp="1"/>
          </p:cNvSpPr>
          <p:nvPr>
            <p:ph idx="1"/>
          </p:nvPr>
        </p:nvSpPr>
        <p:spPr>
          <a:xfrm>
            <a:off x="251520" y="836712"/>
            <a:ext cx="7743056" cy="5638408"/>
          </a:xfrm>
        </p:spPr>
        <p:txBody>
          <a:bodyPr>
            <a:normAutofit fontScale="55000" lnSpcReduction="20000"/>
          </a:bodyPr>
          <a:lstStyle/>
          <a:p>
            <a:pPr marL="0" indent="0" algn="just">
              <a:lnSpc>
                <a:spcPct val="120000"/>
              </a:lnSpc>
              <a:buNone/>
              <a:tabLst>
                <a:tab pos="360363" algn="l"/>
              </a:tabLst>
            </a:pPr>
            <a:r>
              <a:rPr lang="ru-RU" dirty="0" smtClean="0"/>
              <a:t>	</a:t>
            </a:r>
            <a:r>
              <a:rPr lang="ru-RU" sz="3100" dirty="0" smtClean="0">
                <a:latin typeface="Gungsuh" pitchFamily="18" charset="-127"/>
                <a:ea typeface="Gungsuh" pitchFamily="18" charset="-127"/>
              </a:rPr>
              <a:t>Результат теста «Мотивация к успеху» следует анализировать вместе с результатами двух следующих тестов: теста «Мотивация к избеганию неудач» и теста «Готовность к риску». Исследования показали, что люди, умеренно и сильно ориентированные на успех, предпочитают средний уровень риска. Те же, кто боится неудач, предпочитают малый или, наоборот, слишком большой уровень риска. Чем выше мотивация человека к успеху – достижению цели, тем ниже готовность к риску. При этом мотивация к успеху влияет и на надежду на успех: при сильной мотивации к успеху надежды на успех обычно скромнее, чем при слабой мотивации к успеху. К тому же людям, мотивированным на успех и имеющим большие надежды на него, свойственно избегать высокого риска. Те, кто сильно мотивирован на успех и имеют высокую готовность к риску, реже попадают в несчастные случаи, чем те, которые имеют высокую готовность к риску, но высокую мотивацию к избеганию неудач (защиту). И наоборот, когда у человека имеется высокая мотивация к избеганию неудач (защита), то это препятствует мотиву к успеху – достижению цели.</a:t>
            </a:r>
          </a:p>
          <a:p>
            <a:pPr>
              <a:buNone/>
            </a:pPr>
            <a:endParaRPr lang="ru-RU"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27584" y="332656"/>
            <a:ext cx="7239000" cy="1143000"/>
          </a:xfrm>
        </p:spPr>
        <p:txBody>
          <a:bodyPr>
            <a:normAutofit fontScale="90000"/>
          </a:bodyPr>
          <a:lstStyle/>
          <a:p>
            <a:r>
              <a:rPr lang="ru-RU" dirty="0" smtClean="0"/>
              <a:t>Ваш уровень общительности</a:t>
            </a:r>
            <a:br>
              <a:rPr lang="ru-RU" dirty="0" smtClean="0"/>
            </a:br>
            <a:endParaRPr lang="ru-RU" dirty="0"/>
          </a:p>
        </p:txBody>
      </p:sp>
      <p:sp>
        <p:nvSpPr>
          <p:cNvPr id="3" name="Содержимое 2"/>
          <p:cNvSpPr>
            <a:spLocks noGrp="1"/>
          </p:cNvSpPr>
          <p:nvPr>
            <p:ph idx="1"/>
          </p:nvPr>
        </p:nvSpPr>
        <p:spPr/>
        <p:txBody>
          <a:bodyPr>
            <a:normAutofit lnSpcReduction="10000"/>
          </a:bodyPr>
          <a:lstStyle/>
          <a:p>
            <a:pPr algn="just"/>
            <a:r>
              <a:rPr lang="ru-RU" dirty="0" smtClean="0">
                <a:latin typeface="Gungsuh" pitchFamily="18" charset="-127"/>
                <a:ea typeface="Gungsuh" pitchFamily="18" charset="-127"/>
              </a:rPr>
              <a:t>Этот тест поможет вам взглянуть на себя «со стороны», узнать достаточно ли вы коммуникабельны, корректны в отношениях со своими коллегами, сотрудниками, членами семьи. </a:t>
            </a:r>
          </a:p>
          <a:p>
            <a:pPr>
              <a:buNone/>
            </a:pPr>
            <a:endParaRPr lang="ru-RU" dirty="0" smtClean="0"/>
          </a:p>
          <a:p>
            <a:pPr>
              <a:buNone/>
            </a:pPr>
            <a:endParaRPr lang="ru-RU" dirty="0" smtClean="0"/>
          </a:p>
          <a:p>
            <a:pPr>
              <a:buNone/>
            </a:pPr>
            <a:r>
              <a:rPr lang="ru-RU" dirty="0" smtClean="0"/>
              <a:t>	</a:t>
            </a:r>
          </a:p>
          <a:p>
            <a:pPr algn="ctr"/>
            <a:r>
              <a:rPr lang="ru-RU" sz="3000" dirty="0" smtClean="0"/>
              <a:t>На каждый из 16 вопросов отвечайте быстро и однозначно: Да, нет, иногда.</a:t>
            </a:r>
          </a:p>
          <a:p>
            <a:endParaRPr lang="ru-RU"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341784"/>
            <a:ext cx="7239000" cy="1143000"/>
          </a:xfrm>
        </p:spPr>
        <p:txBody>
          <a:bodyPr>
            <a:normAutofit fontScale="90000"/>
          </a:bodyPr>
          <a:lstStyle/>
          <a:p>
            <a:r>
              <a:rPr lang="ru-RU" dirty="0" smtClean="0"/>
              <a:t>Методика диагностики личности на мотивацию к избеганию неудач (т. </a:t>
            </a:r>
            <a:r>
              <a:rPr lang="ru-RU" dirty="0" err="1" smtClean="0"/>
              <a:t>Элерс</a:t>
            </a:r>
            <a:r>
              <a:rPr lang="ru-RU" dirty="0" smtClean="0"/>
              <a:t>)</a:t>
            </a:r>
            <a:endParaRPr lang="ru-RU" dirty="0"/>
          </a:p>
        </p:txBody>
      </p:sp>
      <p:sp>
        <p:nvSpPr>
          <p:cNvPr id="3" name="Содержимое 2"/>
          <p:cNvSpPr>
            <a:spLocks noGrp="1"/>
          </p:cNvSpPr>
          <p:nvPr>
            <p:ph idx="1"/>
          </p:nvPr>
        </p:nvSpPr>
        <p:spPr>
          <a:xfrm>
            <a:off x="251520" y="1556792"/>
            <a:ext cx="7704856" cy="4846320"/>
          </a:xfrm>
        </p:spPr>
        <p:txBody>
          <a:bodyPr/>
          <a:lstStyle/>
          <a:p>
            <a:pPr algn="just">
              <a:buNone/>
              <a:tabLst>
                <a:tab pos="449263" algn="l"/>
              </a:tabLst>
            </a:pPr>
            <a:r>
              <a:rPr lang="ru-RU" sz="1700" dirty="0" smtClean="0">
                <a:latin typeface="Gungsuh" pitchFamily="18" charset="-127"/>
                <a:ea typeface="Gungsuh" pitchFamily="18" charset="-127"/>
              </a:rPr>
              <a:t>	</a:t>
            </a:r>
            <a:r>
              <a:rPr lang="ru-RU" sz="2800" b="1" i="1" dirty="0" smtClean="0">
                <a:effectLst>
                  <a:outerShdw blurRad="38100" dist="38100" dir="2700000" algn="tl">
                    <a:srgbClr val="000000">
                      <a:alpha val="43137"/>
                    </a:srgbClr>
                  </a:outerShdw>
                </a:effectLst>
                <a:latin typeface="Gungsuh" pitchFamily="18" charset="-127"/>
                <a:ea typeface="Gungsuh" pitchFamily="18" charset="-127"/>
              </a:rPr>
              <a:t>	</a:t>
            </a:r>
            <a:r>
              <a:rPr lang="ru-RU" sz="2800" b="1" i="1" u="sng" dirty="0" smtClean="0">
                <a:effectLst>
                  <a:outerShdw blurRad="38100" dist="38100" dir="2700000" algn="tl">
                    <a:srgbClr val="000000">
                      <a:alpha val="43137"/>
                    </a:srgbClr>
                  </a:outerShdw>
                </a:effectLst>
                <a:latin typeface="Gungsuh" pitchFamily="18" charset="-127"/>
                <a:ea typeface="Gungsuh" pitchFamily="18" charset="-127"/>
              </a:rPr>
              <a:t>Инструкция: </a:t>
            </a:r>
          </a:p>
          <a:p>
            <a:pPr algn="just">
              <a:buNone/>
              <a:tabLst>
                <a:tab pos="449263" algn="l"/>
              </a:tabLst>
            </a:pPr>
            <a:r>
              <a:rPr lang="ru-RU" sz="2800" b="1" i="1" dirty="0" smtClean="0">
                <a:effectLst>
                  <a:outerShdw blurRad="38100" dist="38100" dir="2700000" algn="tl">
                    <a:srgbClr val="000000">
                      <a:alpha val="43137"/>
                    </a:srgbClr>
                  </a:outerShdw>
                </a:effectLst>
                <a:latin typeface="Gungsuh" pitchFamily="18" charset="-127"/>
                <a:ea typeface="Gungsuh" pitchFamily="18" charset="-127"/>
              </a:rPr>
              <a:t>	</a:t>
            </a:r>
            <a:r>
              <a:rPr lang="ru-RU" sz="2800" dirty="0" smtClean="0">
                <a:latin typeface="Gungsuh" pitchFamily="18" charset="-127"/>
                <a:ea typeface="Gungsuh" pitchFamily="18" charset="-127"/>
              </a:rPr>
              <a:t>«</a:t>
            </a:r>
            <a:r>
              <a:rPr lang="ru-RU" sz="2800" dirty="0" smtClean="0">
                <a:latin typeface="Gungsuh" pitchFamily="18" charset="-127"/>
                <a:ea typeface="Gungsuh" pitchFamily="18" charset="-127"/>
              </a:rPr>
              <a:t>Вам предлагается список слов из 30 строк, по 3 слова в каждой строке. В каждой строке выберите только одно из трех слов, которое наиболее точно Вас характеризует, и подчеркните его</a:t>
            </a:r>
            <a:r>
              <a:rPr lang="ru-RU" sz="2800" dirty="0" smtClean="0">
                <a:latin typeface="Gungsuh" pitchFamily="18" charset="-127"/>
                <a:ea typeface="Gungsuh" pitchFamily="18" charset="-127"/>
              </a:rPr>
              <a:t>».</a:t>
            </a:r>
          </a:p>
          <a:p>
            <a:pPr>
              <a:buNone/>
              <a:tabLst>
                <a:tab pos="449263" algn="l"/>
              </a:tabLst>
            </a:pPr>
            <a:endParaRPr lang="ru-RU" sz="1700" dirty="0" smtClean="0">
              <a:latin typeface="Gungsuh" pitchFamily="18" charset="-127"/>
              <a:ea typeface="Gungsuh" pitchFamily="18" charset="-127"/>
            </a:endParaRPr>
          </a:p>
          <a:p>
            <a:pPr>
              <a:buNone/>
            </a:pPr>
            <a:endParaRPr lang="ru-RU"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41312" y="81136"/>
            <a:ext cx="4718720" cy="683568"/>
          </a:xfrm>
        </p:spPr>
        <p:txBody>
          <a:bodyPr/>
          <a:lstStyle/>
          <a:p>
            <a:r>
              <a:rPr lang="ru-RU" dirty="0" smtClean="0"/>
              <a:t>Бланк методики:</a:t>
            </a:r>
            <a:endParaRPr lang="ru-RU" dirty="0"/>
          </a:p>
        </p:txBody>
      </p:sp>
      <p:graphicFrame>
        <p:nvGraphicFramePr>
          <p:cNvPr id="6" name="Таблица 5"/>
          <p:cNvGraphicFramePr>
            <a:graphicFrameLocks noGrp="1"/>
          </p:cNvGraphicFramePr>
          <p:nvPr/>
        </p:nvGraphicFramePr>
        <p:xfrm>
          <a:off x="251520" y="980733"/>
          <a:ext cx="7488831" cy="5661239"/>
        </p:xfrm>
        <a:graphic>
          <a:graphicData uri="http://schemas.openxmlformats.org/drawingml/2006/table">
            <a:tbl>
              <a:tblPr/>
              <a:tblGrid>
                <a:gridCol w="2496277"/>
                <a:gridCol w="2496277"/>
                <a:gridCol w="2496277"/>
              </a:tblGrid>
              <a:tr h="837789">
                <a:tc>
                  <a:txBody>
                    <a:bodyPr/>
                    <a:lstStyle/>
                    <a:p>
                      <a:pPr algn="ctr">
                        <a:lnSpc>
                          <a:spcPct val="107000"/>
                        </a:lnSpc>
                        <a:spcAft>
                          <a:spcPts val="1500"/>
                        </a:spcAft>
                      </a:pPr>
                      <a:r>
                        <a:rPr lang="ru-RU" sz="1600" b="1" dirty="0">
                          <a:solidFill>
                            <a:srgbClr val="404248"/>
                          </a:solidFill>
                          <a:latin typeface="Times New Roman" pitchFamily="18" charset="0"/>
                          <a:ea typeface="Times New Roman"/>
                          <a:cs typeface="Times New Roman" pitchFamily="18" charset="0"/>
                        </a:rPr>
                        <a:t>1</a:t>
                      </a:r>
                      <a:endParaRPr lang="ru-RU" sz="1600" dirty="0">
                        <a:latin typeface="Times New Roman" pitchFamily="18" charset="0"/>
                        <a:ea typeface="Calibri"/>
                        <a:cs typeface="Times New Roman" pitchFamily="18" charset="0"/>
                      </a:endParaRPr>
                    </a:p>
                  </a:txBody>
                  <a:tcPr marL="91118" marR="91118" marT="91118" marB="91118" anchor="ctr">
                    <a:lnL>
                      <a:noFill/>
                    </a:lnL>
                    <a:lnR>
                      <a:noFill/>
                    </a:lnR>
                    <a:lnT>
                      <a:noFill/>
                    </a:lnT>
                    <a:lnB w="12700" cap="flat" cmpd="sng" algn="ctr">
                      <a:solidFill>
                        <a:srgbClr val="F0F0F0"/>
                      </a:solidFill>
                      <a:prstDash val="solid"/>
                      <a:round/>
                      <a:headEnd type="none" w="med" len="med"/>
                      <a:tailEnd type="none" w="med" len="med"/>
                    </a:lnB>
                    <a:solidFill>
                      <a:srgbClr val="FFFFFF"/>
                    </a:solidFill>
                  </a:tcPr>
                </a:tc>
                <a:tc>
                  <a:txBody>
                    <a:bodyPr/>
                    <a:lstStyle/>
                    <a:p>
                      <a:pPr algn="ctr">
                        <a:lnSpc>
                          <a:spcPct val="107000"/>
                        </a:lnSpc>
                        <a:spcAft>
                          <a:spcPts val="1500"/>
                        </a:spcAft>
                      </a:pPr>
                      <a:r>
                        <a:rPr lang="ru-RU" sz="1600" b="1" dirty="0">
                          <a:solidFill>
                            <a:srgbClr val="404248"/>
                          </a:solidFill>
                          <a:latin typeface="Times New Roman" pitchFamily="18" charset="0"/>
                          <a:ea typeface="Times New Roman"/>
                          <a:cs typeface="Times New Roman" pitchFamily="18" charset="0"/>
                        </a:rPr>
                        <a:t>2</a:t>
                      </a:r>
                      <a:endParaRPr lang="ru-RU" sz="1600" dirty="0">
                        <a:latin typeface="Times New Roman" pitchFamily="18" charset="0"/>
                        <a:ea typeface="Calibri"/>
                        <a:cs typeface="Times New Roman" pitchFamily="18" charset="0"/>
                      </a:endParaRPr>
                    </a:p>
                  </a:txBody>
                  <a:tcPr marL="91118" marR="91118" marT="91118" marB="91118" anchor="ctr">
                    <a:lnL>
                      <a:noFill/>
                    </a:lnL>
                    <a:lnR>
                      <a:noFill/>
                    </a:lnR>
                    <a:lnT>
                      <a:noFill/>
                    </a:lnT>
                    <a:lnB w="12700" cap="flat" cmpd="sng" algn="ctr">
                      <a:solidFill>
                        <a:srgbClr val="F0F0F0"/>
                      </a:solidFill>
                      <a:prstDash val="solid"/>
                      <a:round/>
                      <a:headEnd type="none" w="med" len="med"/>
                      <a:tailEnd type="none" w="med" len="med"/>
                    </a:lnB>
                    <a:solidFill>
                      <a:srgbClr val="FFFFFF"/>
                    </a:solidFill>
                  </a:tcPr>
                </a:tc>
                <a:tc>
                  <a:txBody>
                    <a:bodyPr/>
                    <a:lstStyle/>
                    <a:p>
                      <a:pPr algn="ctr">
                        <a:lnSpc>
                          <a:spcPct val="107000"/>
                        </a:lnSpc>
                        <a:spcAft>
                          <a:spcPts val="1500"/>
                        </a:spcAft>
                      </a:pPr>
                      <a:r>
                        <a:rPr lang="ru-RU" sz="1600" b="1">
                          <a:solidFill>
                            <a:srgbClr val="404248"/>
                          </a:solidFill>
                          <a:latin typeface="Times New Roman" pitchFamily="18" charset="0"/>
                          <a:ea typeface="Times New Roman"/>
                          <a:cs typeface="Times New Roman" pitchFamily="18" charset="0"/>
                        </a:rPr>
                        <a:t>3</a:t>
                      </a:r>
                      <a:endParaRPr lang="ru-RU" sz="1600">
                        <a:latin typeface="Times New Roman" pitchFamily="18" charset="0"/>
                        <a:ea typeface="Calibri"/>
                        <a:cs typeface="Times New Roman" pitchFamily="18" charset="0"/>
                      </a:endParaRPr>
                    </a:p>
                  </a:txBody>
                  <a:tcPr marL="91118" marR="91118" marT="91118" marB="91118" anchor="ctr">
                    <a:lnL>
                      <a:noFill/>
                    </a:lnL>
                    <a:lnR>
                      <a:noFill/>
                    </a:lnR>
                    <a:lnT>
                      <a:noFill/>
                    </a:lnT>
                    <a:lnB w="12700" cap="flat" cmpd="sng" algn="ctr">
                      <a:solidFill>
                        <a:srgbClr val="F0F0F0"/>
                      </a:solidFill>
                      <a:prstDash val="solid"/>
                      <a:round/>
                      <a:headEnd type="none" w="med" len="med"/>
                      <a:tailEnd type="none" w="med" len="med"/>
                    </a:lnB>
                    <a:solidFill>
                      <a:srgbClr val="FFFFFF"/>
                    </a:solidFill>
                  </a:tcPr>
                </a:tc>
              </a:tr>
              <a:tr h="482345">
                <a:tc>
                  <a:txBody>
                    <a:bodyPr/>
                    <a:lstStyle/>
                    <a:p>
                      <a:pPr>
                        <a:lnSpc>
                          <a:spcPct val="107000"/>
                        </a:lnSpc>
                        <a:spcAft>
                          <a:spcPts val="1500"/>
                        </a:spcAft>
                      </a:pPr>
                      <a:r>
                        <a:rPr lang="ru-RU" sz="1600">
                          <a:solidFill>
                            <a:srgbClr val="404248"/>
                          </a:solidFill>
                          <a:latin typeface="Times New Roman" pitchFamily="18" charset="0"/>
                          <a:ea typeface="Times New Roman"/>
                          <a:cs typeface="Times New Roman" pitchFamily="18" charset="0"/>
                        </a:rPr>
                        <a:t>1.Смелый</a:t>
                      </a:r>
                      <a:endParaRPr lang="ru-RU" sz="1600">
                        <a:latin typeface="Times New Roman" pitchFamily="18" charset="0"/>
                        <a:ea typeface="Calibri"/>
                        <a:cs typeface="Times New Roman" pitchFamily="18" charset="0"/>
                      </a:endParaRPr>
                    </a:p>
                  </a:txBody>
                  <a:tcPr marL="91118" marR="91118" marT="91118" marB="91118" anchor="ctr">
                    <a:lnL>
                      <a:noFill/>
                    </a:lnL>
                    <a:lnR>
                      <a:noFill/>
                    </a:lnR>
                    <a:lnT w="12700" cap="flat" cmpd="sng" algn="ctr">
                      <a:solidFill>
                        <a:srgbClr val="F0F0F0"/>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FFFFFF"/>
                    </a:solidFill>
                  </a:tcPr>
                </a:tc>
                <a:tc>
                  <a:txBody>
                    <a:bodyPr/>
                    <a:lstStyle/>
                    <a:p>
                      <a:pPr>
                        <a:lnSpc>
                          <a:spcPct val="107000"/>
                        </a:lnSpc>
                        <a:spcAft>
                          <a:spcPts val="1500"/>
                        </a:spcAft>
                      </a:pPr>
                      <a:r>
                        <a:rPr lang="ru-RU" sz="1600">
                          <a:solidFill>
                            <a:srgbClr val="404248"/>
                          </a:solidFill>
                          <a:latin typeface="Times New Roman" pitchFamily="18" charset="0"/>
                          <a:ea typeface="Times New Roman"/>
                          <a:cs typeface="Times New Roman" pitchFamily="18" charset="0"/>
                        </a:rPr>
                        <a:t>бдительный</a:t>
                      </a:r>
                      <a:endParaRPr lang="ru-RU" sz="1600">
                        <a:latin typeface="Times New Roman" pitchFamily="18" charset="0"/>
                        <a:ea typeface="Calibri"/>
                        <a:cs typeface="Times New Roman" pitchFamily="18" charset="0"/>
                      </a:endParaRPr>
                    </a:p>
                  </a:txBody>
                  <a:tcPr marL="91118" marR="91118" marT="91118" marB="91118" anchor="ctr">
                    <a:lnL>
                      <a:noFill/>
                    </a:lnL>
                    <a:lnR>
                      <a:noFill/>
                    </a:lnR>
                    <a:lnT w="12700" cap="flat" cmpd="sng" algn="ctr">
                      <a:solidFill>
                        <a:srgbClr val="F0F0F0"/>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FFFFFF"/>
                    </a:solidFill>
                  </a:tcPr>
                </a:tc>
                <a:tc>
                  <a:txBody>
                    <a:bodyPr/>
                    <a:lstStyle/>
                    <a:p>
                      <a:pPr>
                        <a:lnSpc>
                          <a:spcPct val="107000"/>
                        </a:lnSpc>
                        <a:spcAft>
                          <a:spcPts val="1500"/>
                        </a:spcAft>
                      </a:pPr>
                      <a:r>
                        <a:rPr lang="ru-RU" sz="1600">
                          <a:solidFill>
                            <a:srgbClr val="404248"/>
                          </a:solidFill>
                          <a:latin typeface="Times New Roman" pitchFamily="18" charset="0"/>
                          <a:ea typeface="Times New Roman"/>
                          <a:cs typeface="Times New Roman" pitchFamily="18" charset="0"/>
                        </a:rPr>
                        <a:t>предприимчивый</a:t>
                      </a:r>
                      <a:endParaRPr lang="ru-RU" sz="1600">
                        <a:latin typeface="Times New Roman" pitchFamily="18" charset="0"/>
                        <a:ea typeface="Calibri"/>
                        <a:cs typeface="Times New Roman" pitchFamily="18" charset="0"/>
                      </a:endParaRPr>
                    </a:p>
                  </a:txBody>
                  <a:tcPr marL="91118" marR="91118" marT="91118" marB="91118" anchor="ctr">
                    <a:lnL>
                      <a:noFill/>
                    </a:lnL>
                    <a:lnR>
                      <a:noFill/>
                    </a:lnR>
                    <a:lnT w="12700" cap="flat" cmpd="sng" algn="ctr">
                      <a:solidFill>
                        <a:srgbClr val="F0F0F0"/>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FFFFFF"/>
                    </a:solidFill>
                  </a:tcPr>
                </a:tc>
              </a:tr>
              <a:tr h="482345">
                <a:tc>
                  <a:txBody>
                    <a:bodyPr/>
                    <a:lstStyle/>
                    <a:p>
                      <a:pPr>
                        <a:lnSpc>
                          <a:spcPct val="107000"/>
                        </a:lnSpc>
                        <a:spcAft>
                          <a:spcPts val="1500"/>
                        </a:spcAft>
                      </a:pPr>
                      <a:r>
                        <a:rPr lang="ru-RU" sz="1600">
                          <a:solidFill>
                            <a:srgbClr val="404248"/>
                          </a:solidFill>
                          <a:latin typeface="Times New Roman" pitchFamily="18" charset="0"/>
                          <a:ea typeface="Times New Roman"/>
                          <a:cs typeface="Times New Roman" pitchFamily="18" charset="0"/>
                        </a:rPr>
                        <a:t>2. Кроткий</a:t>
                      </a:r>
                      <a:endParaRPr lang="ru-RU" sz="1600">
                        <a:latin typeface="Times New Roman" pitchFamily="18" charset="0"/>
                        <a:ea typeface="Calibri"/>
                        <a:cs typeface="Times New Roman" pitchFamily="18" charset="0"/>
                      </a:endParaRPr>
                    </a:p>
                  </a:txBody>
                  <a:tcPr marL="91118" marR="91118" marT="91118" marB="91118" anchor="ctr">
                    <a:lnL>
                      <a:noFill/>
                    </a:lnL>
                    <a:lnR>
                      <a:noFill/>
                    </a:lnR>
                    <a:lnT w="12700" cap="flat" cmpd="sng" algn="ctr">
                      <a:solidFill>
                        <a:srgbClr val="F0F0F0"/>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FFFFFF"/>
                    </a:solidFill>
                  </a:tcPr>
                </a:tc>
                <a:tc>
                  <a:txBody>
                    <a:bodyPr/>
                    <a:lstStyle/>
                    <a:p>
                      <a:pPr>
                        <a:lnSpc>
                          <a:spcPct val="107000"/>
                        </a:lnSpc>
                        <a:spcAft>
                          <a:spcPts val="1500"/>
                        </a:spcAft>
                      </a:pPr>
                      <a:r>
                        <a:rPr lang="ru-RU" sz="1600">
                          <a:solidFill>
                            <a:srgbClr val="404248"/>
                          </a:solidFill>
                          <a:latin typeface="Times New Roman" pitchFamily="18" charset="0"/>
                          <a:ea typeface="Times New Roman"/>
                          <a:cs typeface="Times New Roman" pitchFamily="18" charset="0"/>
                        </a:rPr>
                        <a:t>робкий</a:t>
                      </a:r>
                      <a:endParaRPr lang="ru-RU" sz="1600">
                        <a:latin typeface="Times New Roman" pitchFamily="18" charset="0"/>
                        <a:ea typeface="Calibri"/>
                        <a:cs typeface="Times New Roman" pitchFamily="18" charset="0"/>
                      </a:endParaRPr>
                    </a:p>
                  </a:txBody>
                  <a:tcPr marL="91118" marR="91118" marT="91118" marB="91118" anchor="ctr">
                    <a:lnL>
                      <a:noFill/>
                    </a:lnL>
                    <a:lnR>
                      <a:noFill/>
                    </a:lnR>
                    <a:lnT w="12700" cap="flat" cmpd="sng" algn="ctr">
                      <a:solidFill>
                        <a:srgbClr val="F0F0F0"/>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FFFFFF"/>
                    </a:solidFill>
                  </a:tcPr>
                </a:tc>
                <a:tc>
                  <a:txBody>
                    <a:bodyPr/>
                    <a:lstStyle/>
                    <a:p>
                      <a:pPr>
                        <a:lnSpc>
                          <a:spcPct val="107000"/>
                        </a:lnSpc>
                        <a:spcAft>
                          <a:spcPts val="1500"/>
                        </a:spcAft>
                      </a:pPr>
                      <a:r>
                        <a:rPr lang="ru-RU" sz="1600">
                          <a:solidFill>
                            <a:srgbClr val="404248"/>
                          </a:solidFill>
                          <a:latin typeface="Times New Roman" pitchFamily="18" charset="0"/>
                          <a:ea typeface="Times New Roman"/>
                          <a:cs typeface="Times New Roman" pitchFamily="18" charset="0"/>
                        </a:rPr>
                        <a:t>упрямый</a:t>
                      </a:r>
                      <a:endParaRPr lang="ru-RU" sz="1600">
                        <a:latin typeface="Times New Roman" pitchFamily="18" charset="0"/>
                        <a:ea typeface="Calibri"/>
                        <a:cs typeface="Times New Roman" pitchFamily="18" charset="0"/>
                      </a:endParaRPr>
                    </a:p>
                  </a:txBody>
                  <a:tcPr marL="91118" marR="91118" marT="91118" marB="91118" anchor="ctr">
                    <a:lnL>
                      <a:noFill/>
                    </a:lnL>
                    <a:lnR>
                      <a:noFill/>
                    </a:lnR>
                    <a:lnT w="12700" cap="flat" cmpd="sng" algn="ctr">
                      <a:solidFill>
                        <a:srgbClr val="F0F0F0"/>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FFFFFF"/>
                    </a:solidFill>
                  </a:tcPr>
                </a:tc>
              </a:tr>
              <a:tr h="482345">
                <a:tc>
                  <a:txBody>
                    <a:bodyPr/>
                    <a:lstStyle/>
                    <a:p>
                      <a:pPr>
                        <a:lnSpc>
                          <a:spcPct val="107000"/>
                        </a:lnSpc>
                        <a:spcAft>
                          <a:spcPts val="1500"/>
                        </a:spcAft>
                      </a:pPr>
                      <a:r>
                        <a:rPr lang="ru-RU" sz="1600">
                          <a:solidFill>
                            <a:srgbClr val="404248"/>
                          </a:solidFill>
                          <a:latin typeface="Times New Roman" pitchFamily="18" charset="0"/>
                          <a:ea typeface="Times New Roman"/>
                          <a:cs typeface="Times New Roman" pitchFamily="18" charset="0"/>
                        </a:rPr>
                        <a:t>3. Осторожный</a:t>
                      </a:r>
                      <a:endParaRPr lang="ru-RU" sz="1600">
                        <a:latin typeface="Times New Roman" pitchFamily="18" charset="0"/>
                        <a:ea typeface="Calibri"/>
                        <a:cs typeface="Times New Roman" pitchFamily="18" charset="0"/>
                      </a:endParaRPr>
                    </a:p>
                  </a:txBody>
                  <a:tcPr marL="91118" marR="91118" marT="91118" marB="91118" anchor="ctr">
                    <a:lnL>
                      <a:noFill/>
                    </a:lnL>
                    <a:lnR>
                      <a:noFill/>
                    </a:lnR>
                    <a:lnT w="12700" cap="flat" cmpd="sng" algn="ctr">
                      <a:solidFill>
                        <a:srgbClr val="F0F0F0"/>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FFFFFF"/>
                    </a:solidFill>
                  </a:tcPr>
                </a:tc>
                <a:tc>
                  <a:txBody>
                    <a:bodyPr/>
                    <a:lstStyle/>
                    <a:p>
                      <a:pPr>
                        <a:lnSpc>
                          <a:spcPct val="107000"/>
                        </a:lnSpc>
                        <a:spcAft>
                          <a:spcPts val="1500"/>
                        </a:spcAft>
                      </a:pPr>
                      <a:r>
                        <a:rPr lang="ru-RU" sz="1600">
                          <a:solidFill>
                            <a:srgbClr val="404248"/>
                          </a:solidFill>
                          <a:latin typeface="Times New Roman" pitchFamily="18" charset="0"/>
                          <a:ea typeface="Times New Roman"/>
                          <a:cs typeface="Times New Roman" pitchFamily="18" charset="0"/>
                        </a:rPr>
                        <a:t>решительный</a:t>
                      </a:r>
                      <a:endParaRPr lang="ru-RU" sz="1600">
                        <a:latin typeface="Times New Roman" pitchFamily="18" charset="0"/>
                        <a:ea typeface="Calibri"/>
                        <a:cs typeface="Times New Roman" pitchFamily="18" charset="0"/>
                      </a:endParaRPr>
                    </a:p>
                  </a:txBody>
                  <a:tcPr marL="91118" marR="91118" marT="91118" marB="91118" anchor="ctr">
                    <a:lnL>
                      <a:noFill/>
                    </a:lnL>
                    <a:lnR>
                      <a:noFill/>
                    </a:lnR>
                    <a:lnT w="12700" cap="flat" cmpd="sng" algn="ctr">
                      <a:solidFill>
                        <a:srgbClr val="F0F0F0"/>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FFFFFF"/>
                    </a:solidFill>
                  </a:tcPr>
                </a:tc>
                <a:tc>
                  <a:txBody>
                    <a:bodyPr/>
                    <a:lstStyle/>
                    <a:p>
                      <a:pPr>
                        <a:lnSpc>
                          <a:spcPct val="107000"/>
                        </a:lnSpc>
                        <a:spcAft>
                          <a:spcPts val="1500"/>
                        </a:spcAft>
                      </a:pPr>
                      <a:r>
                        <a:rPr lang="ru-RU" sz="1600">
                          <a:solidFill>
                            <a:srgbClr val="404248"/>
                          </a:solidFill>
                          <a:latin typeface="Times New Roman" pitchFamily="18" charset="0"/>
                          <a:ea typeface="Times New Roman"/>
                          <a:cs typeface="Times New Roman" pitchFamily="18" charset="0"/>
                        </a:rPr>
                        <a:t>пессимистичный</a:t>
                      </a:r>
                      <a:endParaRPr lang="ru-RU" sz="1600">
                        <a:latin typeface="Times New Roman" pitchFamily="18" charset="0"/>
                        <a:ea typeface="Calibri"/>
                        <a:cs typeface="Times New Roman" pitchFamily="18" charset="0"/>
                      </a:endParaRPr>
                    </a:p>
                  </a:txBody>
                  <a:tcPr marL="91118" marR="91118" marT="91118" marB="91118" anchor="ctr">
                    <a:lnL>
                      <a:noFill/>
                    </a:lnL>
                    <a:lnR>
                      <a:noFill/>
                    </a:lnR>
                    <a:lnT w="12700" cap="flat" cmpd="sng" algn="ctr">
                      <a:solidFill>
                        <a:srgbClr val="F0F0F0"/>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FFFFFF"/>
                    </a:solidFill>
                  </a:tcPr>
                </a:tc>
              </a:tr>
              <a:tr h="482345">
                <a:tc>
                  <a:txBody>
                    <a:bodyPr/>
                    <a:lstStyle/>
                    <a:p>
                      <a:pPr>
                        <a:lnSpc>
                          <a:spcPct val="107000"/>
                        </a:lnSpc>
                        <a:spcAft>
                          <a:spcPts val="1500"/>
                        </a:spcAft>
                      </a:pPr>
                      <a:r>
                        <a:rPr lang="ru-RU" sz="1600">
                          <a:solidFill>
                            <a:srgbClr val="404248"/>
                          </a:solidFill>
                          <a:latin typeface="Times New Roman" pitchFamily="18" charset="0"/>
                          <a:ea typeface="Times New Roman"/>
                          <a:cs typeface="Times New Roman" pitchFamily="18" charset="0"/>
                        </a:rPr>
                        <a:t>4. Непостоянный</a:t>
                      </a:r>
                      <a:endParaRPr lang="ru-RU" sz="1600">
                        <a:latin typeface="Times New Roman" pitchFamily="18" charset="0"/>
                        <a:ea typeface="Calibri"/>
                        <a:cs typeface="Times New Roman" pitchFamily="18" charset="0"/>
                      </a:endParaRPr>
                    </a:p>
                  </a:txBody>
                  <a:tcPr marL="91118" marR="91118" marT="91118" marB="91118" anchor="ctr">
                    <a:lnL>
                      <a:noFill/>
                    </a:lnL>
                    <a:lnR>
                      <a:noFill/>
                    </a:lnR>
                    <a:lnT w="12700" cap="flat" cmpd="sng" algn="ctr">
                      <a:solidFill>
                        <a:srgbClr val="F0F0F0"/>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FFFFFF"/>
                    </a:solidFill>
                  </a:tcPr>
                </a:tc>
                <a:tc>
                  <a:txBody>
                    <a:bodyPr/>
                    <a:lstStyle/>
                    <a:p>
                      <a:pPr>
                        <a:lnSpc>
                          <a:spcPct val="107000"/>
                        </a:lnSpc>
                        <a:spcAft>
                          <a:spcPts val="1500"/>
                        </a:spcAft>
                      </a:pPr>
                      <a:r>
                        <a:rPr lang="ru-RU" sz="1600">
                          <a:solidFill>
                            <a:srgbClr val="404248"/>
                          </a:solidFill>
                          <a:latin typeface="Times New Roman" pitchFamily="18" charset="0"/>
                          <a:ea typeface="Times New Roman"/>
                          <a:cs typeface="Times New Roman" pitchFamily="18" charset="0"/>
                        </a:rPr>
                        <a:t>бесцеремонный</a:t>
                      </a:r>
                      <a:endParaRPr lang="ru-RU" sz="1600">
                        <a:latin typeface="Times New Roman" pitchFamily="18" charset="0"/>
                        <a:ea typeface="Calibri"/>
                        <a:cs typeface="Times New Roman" pitchFamily="18" charset="0"/>
                      </a:endParaRPr>
                    </a:p>
                  </a:txBody>
                  <a:tcPr marL="91118" marR="91118" marT="91118" marB="91118" anchor="ctr">
                    <a:lnL>
                      <a:noFill/>
                    </a:lnL>
                    <a:lnR>
                      <a:noFill/>
                    </a:lnR>
                    <a:lnT w="12700" cap="flat" cmpd="sng" algn="ctr">
                      <a:solidFill>
                        <a:srgbClr val="F0F0F0"/>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FFFFFF"/>
                    </a:solidFill>
                  </a:tcPr>
                </a:tc>
                <a:tc>
                  <a:txBody>
                    <a:bodyPr/>
                    <a:lstStyle/>
                    <a:p>
                      <a:pPr>
                        <a:lnSpc>
                          <a:spcPct val="107000"/>
                        </a:lnSpc>
                        <a:spcAft>
                          <a:spcPts val="1500"/>
                        </a:spcAft>
                      </a:pPr>
                      <a:r>
                        <a:rPr lang="ru-RU" sz="1600">
                          <a:solidFill>
                            <a:srgbClr val="404248"/>
                          </a:solidFill>
                          <a:latin typeface="Times New Roman" pitchFamily="18" charset="0"/>
                          <a:ea typeface="Times New Roman"/>
                          <a:cs typeface="Times New Roman" pitchFamily="18" charset="0"/>
                        </a:rPr>
                        <a:t>внимательный</a:t>
                      </a:r>
                      <a:endParaRPr lang="ru-RU" sz="1600">
                        <a:latin typeface="Times New Roman" pitchFamily="18" charset="0"/>
                        <a:ea typeface="Calibri"/>
                        <a:cs typeface="Times New Roman" pitchFamily="18" charset="0"/>
                      </a:endParaRPr>
                    </a:p>
                  </a:txBody>
                  <a:tcPr marL="91118" marR="91118" marT="91118" marB="91118" anchor="ctr">
                    <a:lnL>
                      <a:noFill/>
                    </a:lnL>
                    <a:lnR>
                      <a:noFill/>
                    </a:lnR>
                    <a:lnT w="12700" cap="flat" cmpd="sng" algn="ctr">
                      <a:solidFill>
                        <a:srgbClr val="F0F0F0"/>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FFFFFF"/>
                    </a:solidFill>
                  </a:tcPr>
                </a:tc>
              </a:tr>
              <a:tr h="482345">
                <a:tc>
                  <a:txBody>
                    <a:bodyPr/>
                    <a:lstStyle/>
                    <a:p>
                      <a:pPr>
                        <a:lnSpc>
                          <a:spcPct val="107000"/>
                        </a:lnSpc>
                        <a:spcAft>
                          <a:spcPts val="1500"/>
                        </a:spcAft>
                      </a:pPr>
                      <a:r>
                        <a:rPr lang="ru-RU" sz="1600">
                          <a:solidFill>
                            <a:srgbClr val="404248"/>
                          </a:solidFill>
                          <a:latin typeface="Times New Roman" pitchFamily="18" charset="0"/>
                          <a:ea typeface="Times New Roman"/>
                          <a:cs typeface="Times New Roman" pitchFamily="18" charset="0"/>
                        </a:rPr>
                        <a:t>5. Неумный</a:t>
                      </a:r>
                      <a:endParaRPr lang="ru-RU" sz="1600">
                        <a:latin typeface="Times New Roman" pitchFamily="18" charset="0"/>
                        <a:ea typeface="Calibri"/>
                        <a:cs typeface="Times New Roman" pitchFamily="18" charset="0"/>
                      </a:endParaRPr>
                    </a:p>
                  </a:txBody>
                  <a:tcPr marL="91118" marR="91118" marT="91118" marB="91118" anchor="ctr">
                    <a:lnL>
                      <a:noFill/>
                    </a:lnL>
                    <a:lnR>
                      <a:noFill/>
                    </a:lnR>
                    <a:lnT w="12700" cap="flat" cmpd="sng" algn="ctr">
                      <a:solidFill>
                        <a:srgbClr val="F0F0F0"/>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FFFFFF"/>
                    </a:solidFill>
                  </a:tcPr>
                </a:tc>
                <a:tc>
                  <a:txBody>
                    <a:bodyPr/>
                    <a:lstStyle/>
                    <a:p>
                      <a:pPr>
                        <a:lnSpc>
                          <a:spcPct val="107000"/>
                        </a:lnSpc>
                        <a:spcAft>
                          <a:spcPts val="1500"/>
                        </a:spcAft>
                      </a:pPr>
                      <a:r>
                        <a:rPr lang="ru-RU" sz="1600">
                          <a:solidFill>
                            <a:srgbClr val="404248"/>
                          </a:solidFill>
                          <a:latin typeface="Times New Roman" pitchFamily="18" charset="0"/>
                          <a:ea typeface="Times New Roman"/>
                          <a:cs typeface="Times New Roman" pitchFamily="18" charset="0"/>
                        </a:rPr>
                        <a:t>трусливый</a:t>
                      </a:r>
                      <a:endParaRPr lang="ru-RU" sz="1600">
                        <a:latin typeface="Times New Roman" pitchFamily="18" charset="0"/>
                        <a:ea typeface="Calibri"/>
                        <a:cs typeface="Times New Roman" pitchFamily="18" charset="0"/>
                      </a:endParaRPr>
                    </a:p>
                  </a:txBody>
                  <a:tcPr marL="91118" marR="91118" marT="91118" marB="91118" anchor="ctr">
                    <a:lnL>
                      <a:noFill/>
                    </a:lnL>
                    <a:lnR>
                      <a:noFill/>
                    </a:lnR>
                    <a:lnT w="12700" cap="flat" cmpd="sng" algn="ctr">
                      <a:solidFill>
                        <a:srgbClr val="F0F0F0"/>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FFFFFF"/>
                    </a:solidFill>
                  </a:tcPr>
                </a:tc>
                <a:tc>
                  <a:txBody>
                    <a:bodyPr/>
                    <a:lstStyle/>
                    <a:p>
                      <a:pPr>
                        <a:lnSpc>
                          <a:spcPct val="107000"/>
                        </a:lnSpc>
                        <a:spcAft>
                          <a:spcPts val="1500"/>
                        </a:spcAft>
                      </a:pPr>
                      <a:r>
                        <a:rPr lang="ru-RU" sz="1600">
                          <a:solidFill>
                            <a:srgbClr val="404248"/>
                          </a:solidFill>
                          <a:latin typeface="Times New Roman" pitchFamily="18" charset="0"/>
                          <a:ea typeface="Times New Roman"/>
                          <a:cs typeface="Times New Roman" pitchFamily="18" charset="0"/>
                        </a:rPr>
                        <a:t>недумающий</a:t>
                      </a:r>
                      <a:endParaRPr lang="ru-RU" sz="1600">
                        <a:latin typeface="Times New Roman" pitchFamily="18" charset="0"/>
                        <a:ea typeface="Calibri"/>
                        <a:cs typeface="Times New Roman" pitchFamily="18" charset="0"/>
                      </a:endParaRPr>
                    </a:p>
                  </a:txBody>
                  <a:tcPr marL="91118" marR="91118" marT="91118" marB="91118" anchor="ctr">
                    <a:lnL>
                      <a:noFill/>
                    </a:lnL>
                    <a:lnR>
                      <a:noFill/>
                    </a:lnR>
                    <a:lnT w="12700" cap="flat" cmpd="sng" algn="ctr">
                      <a:solidFill>
                        <a:srgbClr val="F0F0F0"/>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FFFFFF"/>
                    </a:solidFill>
                  </a:tcPr>
                </a:tc>
              </a:tr>
              <a:tr h="482345">
                <a:tc>
                  <a:txBody>
                    <a:bodyPr/>
                    <a:lstStyle/>
                    <a:p>
                      <a:pPr>
                        <a:lnSpc>
                          <a:spcPct val="107000"/>
                        </a:lnSpc>
                        <a:spcAft>
                          <a:spcPts val="1500"/>
                        </a:spcAft>
                      </a:pPr>
                      <a:r>
                        <a:rPr lang="ru-RU" sz="1600">
                          <a:solidFill>
                            <a:srgbClr val="404248"/>
                          </a:solidFill>
                          <a:latin typeface="Times New Roman" pitchFamily="18" charset="0"/>
                          <a:ea typeface="Times New Roman"/>
                          <a:cs typeface="Times New Roman" pitchFamily="18" charset="0"/>
                        </a:rPr>
                        <a:t>6. Ловкий</a:t>
                      </a:r>
                      <a:endParaRPr lang="ru-RU" sz="1600">
                        <a:latin typeface="Times New Roman" pitchFamily="18" charset="0"/>
                        <a:ea typeface="Calibri"/>
                        <a:cs typeface="Times New Roman" pitchFamily="18" charset="0"/>
                      </a:endParaRPr>
                    </a:p>
                  </a:txBody>
                  <a:tcPr marL="91118" marR="91118" marT="91118" marB="91118" anchor="ctr">
                    <a:lnL>
                      <a:noFill/>
                    </a:lnL>
                    <a:lnR>
                      <a:noFill/>
                    </a:lnR>
                    <a:lnT w="12700" cap="flat" cmpd="sng" algn="ctr">
                      <a:solidFill>
                        <a:srgbClr val="F0F0F0"/>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FFFFFF"/>
                    </a:solidFill>
                  </a:tcPr>
                </a:tc>
                <a:tc>
                  <a:txBody>
                    <a:bodyPr/>
                    <a:lstStyle/>
                    <a:p>
                      <a:pPr>
                        <a:lnSpc>
                          <a:spcPct val="107000"/>
                        </a:lnSpc>
                        <a:spcAft>
                          <a:spcPts val="1500"/>
                        </a:spcAft>
                      </a:pPr>
                      <a:r>
                        <a:rPr lang="ru-RU" sz="1600">
                          <a:solidFill>
                            <a:srgbClr val="404248"/>
                          </a:solidFill>
                          <a:latin typeface="Times New Roman" pitchFamily="18" charset="0"/>
                          <a:ea typeface="Times New Roman"/>
                          <a:cs typeface="Times New Roman" pitchFamily="18" charset="0"/>
                        </a:rPr>
                        <a:t>бойкий</a:t>
                      </a:r>
                      <a:endParaRPr lang="ru-RU" sz="1600">
                        <a:latin typeface="Times New Roman" pitchFamily="18" charset="0"/>
                        <a:ea typeface="Calibri"/>
                        <a:cs typeface="Times New Roman" pitchFamily="18" charset="0"/>
                      </a:endParaRPr>
                    </a:p>
                  </a:txBody>
                  <a:tcPr marL="91118" marR="91118" marT="91118" marB="91118" anchor="ctr">
                    <a:lnL>
                      <a:noFill/>
                    </a:lnL>
                    <a:lnR>
                      <a:noFill/>
                    </a:lnR>
                    <a:lnT w="12700" cap="flat" cmpd="sng" algn="ctr">
                      <a:solidFill>
                        <a:srgbClr val="F0F0F0"/>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FFFFFF"/>
                    </a:solidFill>
                  </a:tcPr>
                </a:tc>
                <a:tc>
                  <a:txBody>
                    <a:bodyPr/>
                    <a:lstStyle/>
                    <a:p>
                      <a:pPr>
                        <a:lnSpc>
                          <a:spcPct val="107000"/>
                        </a:lnSpc>
                        <a:spcAft>
                          <a:spcPts val="1500"/>
                        </a:spcAft>
                      </a:pPr>
                      <a:r>
                        <a:rPr lang="ru-RU" sz="1600">
                          <a:solidFill>
                            <a:srgbClr val="404248"/>
                          </a:solidFill>
                          <a:latin typeface="Times New Roman" pitchFamily="18" charset="0"/>
                          <a:ea typeface="Times New Roman"/>
                          <a:cs typeface="Times New Roman" pitchFamily="18" charset="0"/>
                        </a:rPr>
                        <a:t>предусмотрительный</a:t>
                      </a:r>
                      <a:endParaRPr lang="ru-RU" sz="1600">
                        <a:latin typeface="Times New Roman" pitchFamily="18" charset="0"/>
                        <a:ea typeface="Calibri"/>
                        <a:cs typeface="Times New Roman" pitchFamily="18" charset="0"/>
                      </a:endParaRPr>
                    </a:p>
                  </a:txBody>
                  <a:tcPr marL="91118" marR="91118" marT="91118" marB="91118" anchor="ctr">
                    <a:lnL>
                      <a:noFill/>
                    </a:lnL>
                    <a:lnR>
                      <a:noFill/>
                    </a:lnR>
                    <a:lnT w="12700" cap="flat" cmpd="sng" algn="ctr">
                      <a:solidFill>
                        <a:srgbClr val="F0F0F0"/>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FFFFFF"/>
                    </a:solidFill>
                  </a:tcPr>
                </a:tc>
              </a:tr>
              <a:tr h="482345">
                <a:tc>
                  <a:txBody>
                    <a:bodyPr/>
                    <a:lstStyle/>
                    <a:p>
                      <a:pPr>
                        <a:lnSpc>
                          <a:spcPct val="107000"/>
                        </a:lnSpc>
                        <a:spcAft>
                          <a:spcPts val="1500"/>
                        </a:spcAft>
                      </a:pPr>
                      <a:r>
                        <a:rPr lang="ru-RU" sz="1600">
                          <a:solidFill>
                            <a:srgbClr val="404248"/>
                          </a:solidFill>
                          <a:latin typeface="Times New Roman" pitchFamily="18" charset="0"/>
                          <a:ea typeface="Times New Roman"/>
                          <a:cs typeface="Times New Roman" pitchFamily="18" charset="0"/>
                        </a:rPr>
                        <a:t>7. Хладнокровный</a:t>
                      </a:r>
                      <a:endParaRPr lang="ru-RU" sz="1600">
                        <a:latin typeface="Times New Roman" pitchFamily="18" charset="0"/>
                        <a:ea typeface="Calibri"/>
                        <a:cs typeface="Times New Roman" pitchFamily="18" charset="0"/>
                      </a:endParaRPr>
                    </a:p>
                  </a:txBody>
                  <a:tcPr marL="91118" marR="91118" marT="91118" marB="91118" anchor="ctr">
                    <a:lnL>
                      <a:noFill/>
                    </a:lnL>
                    <a:lnR>
                      <a:noFill/>
                    </a:lnR>
                    <a:lnT w="12700" cap="flat" cmpd="sng" algn="ctr">
                      <a:solidFill>
                        <a:srgbClr val="F0F0F0"/>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FFFFFF"/>
                    </a:solidFill>
                  </a:tcPr>
                </a:tc>
                <a:tc>
                  <a:txBody>
                    <a:bodyPr/>
                    <a:lstStyle/>
                    <a:p>
                      <a:pPr>
                        <a:lnSpc>
                          <a:spcPct val="107000"/>
                        </a:lnSpc>
                        <a:spcAft>
                          <a:spcPts val="1500"/>
                        </a:spcAft>
                      </a:pPr>
                      <a:r>
                        <a:rPr lang="ru-RU" sz="1600">
                          <a:solidFill>
                            <a:srgbClr val="404248"/>
                          </a:solidFill>
                          <a:latin typeface="Times New Roman" pitchFamily="18" charset="0"/>
                          <a:ea typeface="Times New Roman"/>
                          <a:cs typeface="Times New Roman" pitchFamily="18" charset="0"/>
                        </a:rPr>
                        <a:t>колеблющийся</a:t>
                      </a:r>
                      <a:endParaRPr lang="ru-RU" sz="1600">
                        <a:latin typeface="Times New Roman" pitchFamily="18" charset="0"/>
                        <a:ea typeface="Calibri"/>
                        <a:cs typeface="Times New Roman" pitchFamily="18" charset="0"/>
                      </a:endParaRPr>
                    </a:p>
                  </a:txBody>
                  <a:tcPr marL="91118" marR="91118" marT="91118" marB="91118" anchor="ctr">
                    <a:lnL>
                      <a:noFill/>
                    </a:lnL>
                    <a:lnR>
                      <a:noFill/>
                    </a:lnR>
                    <a:lnT w="12700" cap="flat" cmpd="sng" algn="ctr">
                      <a:solidFill>
                        <a:srgbClr val="F0F0F0"/>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FFFFFF"/>
                    </a:solidFill>
                  </a:tcPr>
                </a:tc>
                <a:tc>
                  <a:txBody>
                    <a:bodyPr/>
                    <a:lstStyle/>
                    <a:p>
                      <a:pPr>
                        <a:lnSpc>
                          <a:spcPct val="107000"/>
                        </a:lnSpc>
                        <a:spcAft>
                          <a:spcPts val="1500"/>
                        </a:spcAft>
                      </a:pPr>
                      <a:r>
                        <a:rPr lang="ru-RU" sz="1600">
                          <a:solidFill>
                            <a:srgbClr val="404248"/>
                          </a:solidFill>
                          <a:latin typeface="Times New Roman" pitchFamily="18" charset="0"/>
                          <a:ea typeface="Times New Roman"/>
                          <a:cs typeface="Times New Roman" pitchFamily="18" charset="0"/>
                        </a:rPr>
                        <a:t>удалой</a:t>
                      </a:r>
                      <a:endParaRPr lang="ru-RU" sz="1600">
                        <a:latin typeface="Times New Roman" pitchFamily="18" charset="0"/>
                        <a:ea typeface="Calibri"/>
                        <a:cs typeface="Times New Roman" pitchFamily="18" charset="0"/>
                      </a:endParaRPr>
                    </a:p>
                  </a:txBody>
                  <a:tcPr marL="91118" marR="91118" marT="91118" marB="91118" anchor="ctr">
                    <a:lnL>
                      <a:noFill/>
                    </a:lnL>
                    <a:lnR>
                      <a:noFill/>
                    </a:lnR>
                    <a:lnT w="12700" cap="flat" cmpd="sng" algn="ctr">
                      <a:solidFill>
                        <a:srgbClr val="F0F0F0"/>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FFFFFF"/>
                    </a:solidFill>
                  </a:tcPr>
                </a:tc>
              </a:tr>
              <a:tr h="482345">
                <a:tc>
                  <a:txBody>
                    <a:bodyPr/>
                    <a:lstStyle/>
                    <a:p>
                      <a:pPr>
                        <a:lnSpc>
                          <a:spcPct val="107000"/>
                        </a:lnSpc>
                        <a:spcAft>
                          <a:spcPts val="1500"/>
                        </a:spcAft>
                      </a:pPr>
                      <a:r>
                        <a:rPr lang="ru-RU" sz="1600">
                          <a:solidFill>
                            <a:srgbClr val="404248"/>
                          </a:solidFill>
                          <a:latin typeface="Times New Roman" pitchFamily="18" charset="0"/>
                          <a:ea typeface="Times New Roman"/>
                          <a:cs typeface="Times New Roman" pitchFamily="18" charset="0"/>
                        </a:rPr>
                        <a:t>8. Стремительный</a:t>
                      </a:r>
                      <a:endParaRPr lang="ru-RU" sz="1600">
                        <a:latin typeface="Times New Roman" pitchFamily="18" charset="0"/>
                        <a:ea typeface="Calibri"/>
                        <a:cs typeface="Times New Roman" pitchFamily="18" charset="0"/>
                      </a:endParaRPr>
                    </a:p>
                  </a:txBody>
                  <a:tcPr marL="91118" marR="91118" marT="91118" marB="91118" anchor="ctr">
                    <a:lnL>
                      <a:noFill/>
                    </a:lnL>
                    <a:lnR>
                      <a:noFill/>
                    </a:lnR>
                    <a:lnT w="12700" cap="flat" cmpd="sng" algn="ctr">
                      <a:solidFill>
                        <a:srgbClr val="F0F0F0"/>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FFFFFF"/>
                    </a:solidFill>
                  </a:tcPr>
                </a:tc>
                <a:tc>
                  <a:txBody>
                    <a:bodyPr/>
                    <a:lstStyle/>
                    <a:p>
                      <a:pPr>
                        <a:lnSpc>
                          <a:spcPct val="107000"/>
                        </a:lnSpc>
                        <a:spcAft>
                          <a:spcPts val="1500"/>
                        </a:spcAft>
                      </a:pPr>
                      <a:r>
                        <a:rPr lang="ru-RU" sz="1600">
                          <a:solidFill>
                            <a:srgbClr val="404248"/>
                          </a:solidFill>
                          <a:latin typeface="Times New Roman" pitchFamily="18" charset="0"/>
                          <a:ea typeface="Times New Roman"/>
                          <a:cs typeface="Times New Roman" pitchFamily="18" charset="0"/>
                        </a:rPr>
                        <a:t>легкомысленный</a:t>
                      </a:r>
                      <a:endParaRPr lang="ru-RU" sz="1600">
                        <a:latin typeface="Times New Roman" pitchFamily="18" charset="0"/>
                        <a:ea typeface="Calibri"/>
                        <a:cs typeface="Times New Roman" pitchFamily="18" charset="0"/>
                      </a:endParaRPr>
                    </a:p>
                  </a:txBody>
                  <a:tcPr marL="91118" marR="91118" marT="91118" marB="91118" anchor="ctr">
                    <a:lnL>
                      <a:noFill/>
                    </a:lnL>
                    <a:lnR>
                      <a:noFill/>
                    </a:lnR>
                    <a:lnT w="12700" cap="flat" cmpd="sng" algn="ctr">
                      <a:solidFill>
                        <a:srgbClr val="F0F0F0"/>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FFFFFF"/>
                    </a:solidFill>
                  </a:tcPr>
                </a:tc>
                <a:tc>
                  <a:txBody>
                    <a:bodyPr/>
                    <a:lstStyle/>
                    <a:p>
                      <a:pPr>
                        <a:lnSpc>
                          <a:spcPct val="107000"/>
                        </a:lnSpc>
                        <a:spcAft>
                          <a:spcPts val="1500"/>
                        </a:spcAft>
                      </a:pPr>
                      <a:r>
                        <a:rPr lang="ru-RU" sz="1600">
                          <a:solidFill>
                            <a:srgbClr val="404248"/>
                          </a:solidFill>
                          <a:latin typeface="Times New Roman" pitchFamily="18" charset="0"/>
                          <a:ea typeface="Times New Roman"/>
                          <a:cs typeface="Times New Roman" pitchFamily="18" charset="0"/>
                        </a:rPr>
                        <a:t>боязливый</a:t>
                      </a:r>
                      <a:endParaRPr lang="ru-RU" sz="1600">
                        <a:latin typeface="Times New Roman" pitchFamily="18" charset="0"/>
                        <a:ea typeface="Calibri"/>
                        <a:cs typeface="Times New Roman" pitchFamily="18" charset="0"/>
                      </a:endParaRPr>
                    </a:p>
                  </a:txBody>
                  <a:tcPr marL="91118" marR="91118" marT="91118" marB="91118" anchor="ctr">
                    <a:lnL>
                      <a:noFill/>
                    </a:lnL>
                    <a:lnR>
                      <a:noFill/>
                    </a:lnR>
                    <a:lnT w="12700" cap="flat" cmpd="sng" algn="ctr">
                      <a:solidFill>
                        <a:srgbClr val="F0F0F0"/>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FFFFFF"/>
                    </a:solidFill>
                  </a:tcPr>
                </a:tc>
              </a:tr>
              <a:tr h="482345">
                <a:tc>
                  <a:txBody>
                    <a:bodyPr/>
                    <a:lstStyle/>
                    <a:p>
                      <a:pPr>
                        <a:lnSpc>
                          <a:spcPct val="107000"/>
                        </a:lnSpc>
                        <a:spcAft>
                          <a:spcPts val="1500"/>
                        </a:spcAft>
                      </a:pPr>
                      <a:r>
                        <a:rPr lang="ru-RU" sz="1600">
                          <a:solidFill>
                            <a:srgbClr val="404248"/>
                          </a:solidFill>
                          <a:latin typeface="Times New Roman" pitchFamily="18" charset="0"/>
                          <a:ea typeface="Times New Roman"/>
                          <a:cs typeface="Times New Roman" pitchFamily="18" charset="0"/>
                        </a:rPr>
                        <a:t>9. Незадумывающийся</a:t>
                      </a:r>
                      <a:endParaRPr lang="ru-RU" sz="1600">
                        <a:latin typeface="Times New Roman" pitchFamily="18" charset="0"/>
                        <a:ea typeface="Calibri"/>
                        <a:cs typeface="Times New Roman" pitchFamily="18" charset="0"/>
                      </a:endParaRPr>
                    </a:p>
                  </a:txBody>
                  <a:tcPr marL="91118" marR="91118" marT="91118" marB="91118" anchor="ctr">
                    <a:lnL>
                      <a:noFill/>
                    </a:lnL>
                    <a:lnR>
                      <a:noFill/>
                    </a:lnR>
                    <a:lnT w="12700" cap="flat" cmpd="sng" algn="ctr">
                      <a:solidFill>
                        <a:srgbClr val="F0F0F0"/>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FFFFFF"/>
                    </a:solidFill>
                  </a:tcPr>
                </a:tc>
                <a:tc>
                  <a:txBody>
                    <a:bodyPr/>
                    <a:lstStyle/>
                    <a:p>
                      <a:pPr>
                        <a:lnSpc>
                          <a:spcPct val="107000"/>
                        </a:lnSpc>
                        <a:spcAft>
                          <a:spcPts val="1500"/>
                        </a:spcAft>
                      </a:pPr>
                      <a:r>
                        <a:rPr lang="ru-RU" sz="1600">
                          <a:solidFill>
                            <a:srgbClr val="404248"/>
                          </a:solidFill>
                          <a:latin typeface="Times New Roman" pitchFamily="18" charset="0"/>
                          <a:ea typeface="Times New Roman"/>
                          <a:cs typeface="Times New Roman" pitchFamily="18" charset="0"/>
                        </a:rPr>
                        <a:t>жеманный</a:t>
                      </a:r>
                      <a:endParaRPr lang="ru-RU" sz="1600">
                        <a:latin typeface="Times New Roman" pitchFamily="18" charset="0"/>
                        <a:ea typeface="Calibri"/>
                        <a:cs typeface="Times New Roman" pitchFamily="18" charset="0"/>
                      </a:endParaRPr>
                    </a:p>
                  </a:txBody>
                  <a:tcPr marL="91118" marR="91118" marT="91118" marB="91118" anchor="ctr">
                    <a:lnL>
                      <a:noFill/>
                    </a:lnL>
                    <a:lnR>
                      <a:noFill/>
                    </a:lnR>
                    <a:lnT w="12700" cap="flat" cmpd="sng" algn="ctr">
                      <a:solidFill>
                        <a:srgbClr val="F0F0F0"/>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FFFFFF"/>
                    </a:solidFill>
                  </a:tcPr>
                </a:tc>
                <a:tc>
                  <a:txBody>
                    <a:bodyPr/>
                    <a:lstStyle/>
                    <a:p>
                      <a:pPr>
                        <a:lnSpc>
                          <a:spcPct val="107000"/>
                        </a:lnSpc>
                        <a:spcAft>
                          <a:spcPts val="1500"/>
                        </a:spcAft>
                      </a:pPr>
                      <a:r>
                        <a:rPr lang="ru-RU" sz="1600">
                          <a:solidFill>
                            <a:srgbClr val="404248"/>
                          </a:solidFill>
                          <a:latin typeface="Times New Roman" pitchFamily="18" charset="0"/>
                          <a:ea typeface="Times New Roman"/>
                          <a:cs typeface="Times New Roman" pitchFamily="18" charset="0"/>
                        </a:rPr>
                        <a:t>непредусмотрительный</a:t>
                      </a:r>
                      <a:endParaRPr lang="ru-RU" sz="1600">
                        <a:latin typeface="Times New Roman" pitchFamily="18" charset="0"/>
                        <a:ea typeface="Calibri"/>
                        <a:cs typeface="Times New Roman" pitchFamily="18" charset="0"/>
                      </a:endParaRPr>
                    </a:p>
                  </a:txBody>
                  <a:tcPr marL="91118" marR="91118" marT="91118" marB="91118" anchor="ctr">
                    <a:lnL>
                      <a:noFill/>
                    </a:lnL>
                    <a:lnR>
                      <a:noFill/>
                    </a:lnR>
                    <a:lnT w="12700" cap="flat" cmpd="sng" algn="ctr">
                      <a:solidFill>
                        <a:srgbClr val="F0F0F0"/>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FFFFFF"/>
                    </a:solidFill>
                  </a:tcPr>
                </a:tc>
              </a:tr>
              <a:tr h="482345">
                <a:tc>
                  <a:txBody>
                    <a:bodyPr/>
                    <a:lstStyle/>
                    <a:p>
                      <a:pPr>
                        <a:lnSpc>
                          <a:spcPct val="107000"/>
                        </a:lnSpc>
                        <a:spcAft>
                          <a:spcPts val="1500"/>
                        </a:spcAft>
                      </a:pPr>
                      <a:r>
                        <a:rPr lang="ru-RU" sz="1600">
                          <a:solidFill>
                            <a:srgbClr val="404248"/>
                          </a:solidFill>
                          <a:latin typeface="Times New Roman" pitchFamily="18" charset="0"/>
                          <a:ea typeface="Times New Roman"/>
                          <a:cs typeface="Times New Roman" pitchFamily="18" charset="0"/>
                        </a:rPr>
                        <a:t>10. Оптимистичный</a:t>
                      </a:r>
                      <a:endParaRPr lang="ru-RU" sz="1600">
                        <a:latin typeface="Times New Roman" pitchFamily="18" charset="0"/>
                        <a:ea typeface="Calibri"/>
                        <a:cs typeface="Times New Roman" pitchFamily="18" charset="0"/>
                      </a:endParaRPr>
                    </a:p>
                  </a:txBody>
                  <a:tcPr marL="91118" marR="91118" marT="91118" marB="91118" anchor="ctr">
                    <a:lnL>
                      <a:noFill/>
                    </a:lnL>
                    <a:lnR>
                      <a:noFill/>
                    </a:lnR>
                    <a:lnT w="12700" cap="flat" cmpd="sng" algn="ctr">
                      <a:solidFill>
                        <a:srgbClr val="F0F0F0"/>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FFFFFF"/>
                    </a:solidFill>
                  </a:tcPr>
                </a:tc>
                <a:tc>
                  <a:txBody>
                    <a:bodyPr/>
                    <a:lstStyle/>
                    <a:p>
                      <a:pPr>
                        <a:lnSpc>
                          <a:spcPct val="107000"/>
                        </a:lnSpc>
                        <a:spcAft>
                          <a:spcPts val="1500"/>
                        </a:spcAft>
                      </a:pPr>
                      <a:r>
                        <a:rPr lang="ru-RU" sz="1600" dirty="0">
                          <a:solidFill>
                            <a:srgbClr val="404248"/>
                          </a:solidFill>
                          <a:latin typeface="Times New Roman" pitchFamily="18" charset="0"/>
                          <a:ea typeface="Times New Roman"/>
                          <a:cs typeface="Times New Roman" pitchFamily="18" charset="0"/>
                        </a:rPr>
                        <a:t>добросовестный</a:t>
                      </a:r>
                      <a:endParaRPr lang="ru-RU" sz="1600" dirty="0">
                        <a:latin typeface="Times New Roman" pitchFamily="18" charset="0"/>
                        <a:ea typeface="Calibri"/>
                        <a:cs typeface="Times New Roman" pitchFamily="18" charset="0"/>
                      </a:endParaRPr>
                    </a:p>
                  </a:txBody>
                  <a:tcPr marL="91118" marR="91118" marT="91118" marB="91118" anchor="ctr">
                    <a:lnL>
                      <a:noFill/>
                    </a:lnL>
                    <a:lnR>
                      <a:noFill/>
                    </a:lnR>
                    <a:lnT w="12700" cap="flat" cmpd="sng" algn="ctr">
                      <a:solidFill>
                        <a:srgbClr val="F0F0F0"/>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FFFFFF"/>
                    </a:solidFill>
                  </a:tcPr>
                </a:tc>
                <a:tc>
                  <a:txBody>
                    <a:bodyPr/>
                    <a:lstStyle/>
                    <a:p>
                      <a:pPr>
                        <a:lnSpc>
                          <a:spcPct val="107000"/>
                        </a:lnSpc>
                        <a:spcAft>
                          <a:spcPts val="1500"/>
                        </a:spcAft>
                      </a:pPr>
                      <a:r>
                        <a:rPr lang="ru-RU" sz="1600" dirty="0">
                          <a:solidFill>
                            <a:srgbClr val="404248"/>
                          </a:solidFill>
                          <a:latin typeface="Times New Roman" pitchFamily="18" charset="0"/>
                          <a:ea typeface="Times New Roman"/>
                          <a:cs typeface="Times New Roman" pitchFamily="18" charset="0"/>
                        </a:rPr>
                        <a:t>чуткий</a:t>
                      </a:r>
                      <a:endParaRPr lang="ru-RU" sz="1600" dirty="0">
                        <a:latin typeface="Times New Roman" pitchFamily="18" charset="0"/>
                        <a:ea typeface="Calibri"/>
                        <a:cs typeface="Times New Roman" pitchFamily="18" charset="0"/>
                      </a:endParaRPr>
                    </a:p>
                  </a:txBody>
                  <a:tcPr marL="91118" marR="91118" marT="91118" marB="91118" anchor="ctr">
                    <a:lnL>
                      <a:noFill/>
                    </a:lnL>
                    <a:lnR>
                      <a:noFill/>
                    </a:lnR>
                    <a:lnT w="12700" cap="flat" cmpd="sng" algn="ctr">
                      <a:solidFill>
                        <a:srgbClr val="F0F0F0"/>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FFFFFF"/>
                    </a:solidFill>
                  </a:tcP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Таблица 1"/>
          <p:cNvGraphicFramePr>
            <a:graphicFrameLocks noGrp="1"/>
          </p:cNvGraphicFramePr>
          <p:nvPr/>
        </p:nvGraphicFramePr>
        <p:xfrm>
          <a:off x="179512" y="188640"/>
          <a:ext cx="7704855" cy="6480718"/>
        </p:xfrm>
        <a:graphic>
          <a:graphicData uri="http://schemas.openxmlformats.org/drawingml/2006/table">
            <a:tbl>
              <a:tblPr/>
              <a:tblGrid>
                <a:gridCol w="2568285"/>
                <a:gridCol w="2568285"/>
                <a:gridCol w="2568285"/>
              </a:tblGrid>
              <a:tr h="437227">
                <a:tc>
                  <a:txBody>
                    <a:bodyPr/>
                    <a:lstStyle/>
                    <a:p>
                      <a:pPr>
                        <a:lnSpc>
                          <a:spcPct val="107000"/>
                        </a:lnSpc>
                        <a:spcAft>
                          <a:spcPts val="1500"/>
                        </a:spcAft>
                      </a:pPr>
                      <a:r>
                        <a:rPr lang="ru-RU" sz="1800">
                          <a:solidFill>
                            <a:srgbClr val="404248"/>
                          </a:solidFill>
                          <a:latin typeface="Times New Roman" pitchFamily="18" charset="0"/>
                          <a:ea typeface="Times New Roman"/>
                          <a:cs typeface="Times New Roman" pitchFamily="18" charset="0"/>
                        </a:rPr>
                        <a:t>11. Меланхоличный</a:t>
                      </a:r>
                      <a:endParaRPr lang="ru-RU" sz="1800">
                        <a:latin typeface="Times New Roman" pitchFamily="18" charset="0"/>
                        <a:ea typeface="Calibri"/>
                        <a:cs typeface="Times New Roman" pitchFamily="18" charset="0"/>
                      </a:endParaRPr>
                    </a:p>
                  </a:txBody>
                  <a:tcPr marL="71593" marR="71593" marT="71593" marB="71593" anchor="ctr">
                    <a:lnL>
                      <a:noFill/>
                    </a:lnL>
                    <a:lnR>
                      <a:noFill/>
                    </a:lnR>
                    <a:lnT>
                      <a:noFill/>
                    </a:lnT>
                    <a:lnB w="12700" cap="flat" cmpd="sng" algn="ctr">
                      <a:solidFill>
                        <a:srgbClr val="F0F0F0"/>
                      </a:solidFill>
                      <a:prstDash val="solid"/>
                      <a:round/>
                      <a:headEnd type="none" w="med" len="med"/>
                      <a:tailEnd type="none" w="med" len="med"/>
                    </a:lnB>
                    <a:solidFill>
                      <a:srgbClr val="FFFFFF"/>
                    </a:solidFill>
                  </a:tcPr>
                </a:tc>
                <a:tc>
                  <a:txBody>
                    <a:bodyPr/>
                    <a:lstStyle/>
                    <a:p>
                      <a:pPr>
                        <a:lnSpc>
                          <a:spcPct val="107000"/>
                        </a:lnSpc>
                        <a:spcAft>
                          <a:spcPts val="1500"/>
                        </a:spcAft>
                      </a:pPr>
                      <a:r>
                        <a:rPr lang="ru-RU" sz="1800">
                          <a:solidFill>
                            <a:srgbClr val="404248"/>
                          </a:solidFill>
                          <a:latin typeface="Times New Roman" pitchFamily="18" charset="0"/>
                          <a:ea typeface="Times New Roman"/>
                          <a:cs typeface="Times New Roman" pitchFamily="18" charset="0"/>
                        </a:rPr>
                        <a:t>сомневающийся</a:t>
                      </a:r>
                      <a:endParaRPr lang="ru-RU" sz="1800">
                        <a:latin typeface="Times New Roman" pitchFamily="18" charset="0"/>
                        <a:ea typeface="Calibri"/>
                        <a:cs typeface="Times New Roman" pitchFamily="18" charset="0"/>
                      </a:endParaRPr>
                    </a:p>
                  </a:txBody>
                  <a:tcPr marL="71593" marR="71593" marT="71593" marB="71593" anchor="ctr">
                    <a:lnL>
                      <a:noFill/>
                    </a:lnL>
                    <a:lnR>
                      <a:noFill/>
                    </a:lnR>
                    <a:lnT>
                      <a:noFill/>
                    </a:lnT>
                    <a:lnB w="12700" cap="flat" cmpd="sng" algn="ctr">
                      <a:solidFill>
                        <a:srgbClr val="F0F0F0"/>
                      </a:solidFill>
                      <a:prstDash val="solid"/>
                      <a:round/>
                      <a:headEnd type="none" w="med" len="med"/>
                      <a:tailEnd type="none" w="med" len="med"/>
                    </a:lnB>
                    <a:solidFill>
                      <a:srgbClr val="FFFFFF"/>
                    </a:solidFill>
                  </a:tcPr>
                </a:tc>
                <a:tc>
                  <a:txBody>
                    <a:bodyPr/>
                    <a:lstStyle/>
                    <a:p>
                      <a:pPr>
                        <a:lnSpc>
                          <a:spcPct val="107000"/>
                        </a:lnSpc>
                        <a:spcAft>
                          <a:spcPts val="1500"/>
                        </a:spcAft>
                      </a:pPr>
                      <a:r>
                        <a:rPr lang="ru-RU" sz="1800">
                          <a:solidFill>
                            <a:srgbClr val="404248"/>
                          </a:solidFill>
                          <a:latin typeface="Times New Roman" pitchFamily="18" charset="0"/>
                          <a:ea typeface="Times New Roman"/>
                          <a:cs typeface="Times New Roman" pitchFamily="18" charset="0"/>
                        </a:rPr>
                        <a:t>неустойчивый</a:t>
                      </a:r>
                      <a:endParaRPr lang="ru-RU" sz="1800">
                        <a:latin typeface="Times New Roman" pitchFamily="18" charset="0"/>
                        <a:ea typeface="Calibri"/>
                        <a:cs typeface="Times New Roman" pitchFamily="18" charset="0"/>
                      </a:endParaRPr>
                    </a:p>
                  </a:txBody>
                  <a:tcPr marL="71593" marR="71593" marT="71593" marB="71593" anchor="ctr">
                    <a:lnL>
                      <a:noFill/>
                    </a:lnL>
                    <a:lnR>
                      <a:noFill/>
                    </a:lnR>
                    <a:lnT>
                      <a:noFill/>
                    </a:lnT>
                    <a:lnB w="12700" cap="flat" cmpd="sng" algn="ctr">
                      <a:solidFill>
                        <a:srgbClr val="F0F0F0"/>
                      </a:solidFill>
                      <a:prstDash val="solid"/>
                      <a:round/>
                      <a:headEnd type="none" w="med" len="med"/>
                      <a:tailEnd type="none" w="med" len="med"/>
                    </a:lnB>
                    <a:solidFill>
                      <a:srgbClr val="FFFFFF"/>
                    </a:solidFill>
                  </a:tcPr>
                </a:tc>
              </a:tr>
              <a:tr h="437227">
                <a:tc>
                  <a:txBody>
                    <a:bodyPr/>
                    <a:lstStyle/>
                    <a:p>
                      <a:pPr>
                        <a:lnSpc>
                          <a:spcPct val="107000"/>
                        </a:lnSpc>
                        <a:spcAft>
                          <a:spcPts val="1500"/>
                        </a:spcAft>
                      </a:pPr>
                      <a:r>
                        <a:rPr lang="ru-RU" sz="1800">
                          <a:solidFill>
                            <a:srgbClr val="404248"/>
                          </a:solidFill>
                          <a:latin typeface="Times New Roman" pitchFamily="18" charset="0"/>
                          <a:ea typeface="Times New Roman"/>
                          <a:cs typeface="Times New Roman" pitchFamily="18" charset="0"/>
                        </a:rPr>
                        <a:t>12. Трусливый</a:t>
                      </a:r>
                      <a:endParaRPr lang="ru-RU" sz="1800">
                        <a:latin typeface="Times New Roman" pitchFamily="18" charset="0"/>
                        <a:ea typeface="Calibri"/>
                        <a:cs typeface="Times New Roman" pitchFamily="18" charset="0"/>
                      </a:endParaRPr>
                    </a:p>
                  </a:txBody>
                  <a:tcPr marL="71593" marR="71593" marT="71593" marB="71593" anchor="ctr">
                    <a:lnL>
                      <a:noFill/>
                    </a:lnL>
                    <a:lnR>
                      <a:noFill/>
                    </a:lnR>
                    <a:lnT w="12700" cap="flat" cmpd="sng" algn="ctr">
                      <a:solidFill>
                        <a:srgbClr val="F0F0F0"/>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FFFFFF"/>
                    </a:solidFill>
                  </a:tcPr>
                </a:tc>
                <a:tc>
                  <a:txBody>
                    <a:bodyPr/>
                    <a:lstStyle/>
                    <a:p>
                      <a:pPr>
                        <a:lnSpc>
                          <a:spcPct val="107000"/>
                        </a:lnSpc>
                        <a:spcAft>
                          <a:spcPts val="1500"/>
                        </a:spcAft>
                      </a:pPr>
                      <a:r>
                        <a:rPr lang="ru-RU" sz="1800">
                          <a:solidFill>
                            <a:srgbClr val="404248"/>
                          </a:solidFill>
                          <a:latin typeface="Times New Roman" pitchFamily="18" charset="0"/>
                          <a:ea typeface="Times New Roman"/>
                          <a:cs typeface="Times New Roman" pitchFamily="18" charset="0"/>
                        </a:rPr>
                        <a:t>небрежный</a:t>
                      </a:r>
                      <a:endParaRPr lang="ru-RU" sz="1800">
                        <a:latin typeface="Times New Roman" pitchFamily="18" charset="0"/>
                        <a:ea typeface="Calibri"/>
                        <a:cs typeface="Times New Roman" pitchFamily="18" charset="0"/>
                      </a:endParaRPr>
                    </a:p>
                  </a:txBody>
                  <a:tcPr marL="71593" marR="71593" marT="71593" marB="71593" anchor="ctr">
                    <a:lnL>
                      <a:noFill/>
                    </a:lnL>
                    <a:lnR>
                      <a:noFill/>
                    </a:lnR>
                    <a:lnT w="12700" cap="flat" cmpd="sng" algn="ctr">
                      <a:solidFill>
                        <a:srgbClr val="F0F0F0"/>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FFFFFF"/>
                    </a:solidFill>
                  </a:tcPr>
                </a:tc>
                <a:tc>
                  <a:txBody>
                    <a:bodyPr/>
                    <a:lstStyle/>
                    <a:p>
                      <a:pPr>
                        <a:lnSpc>
                          <a:spcPct val="107000"/>
                        </a:lnSpc>
                        <a:spcAft>
                          <a:spcPts val="1500"/>
                        </a:spcAft>
                      </a:pPr>
                      <a:r>
                        <a:rPr lang="ru-RU" sz="1800">
                          <a:solidFill>
                            <a:srgbClr val="404248"/>
                          </a:solidFill>
                          <a:latin typeface="Times New Roman" pitchFamily="18" charset="0"/>
                          <a:ea typeface="Times New Roman"/>
                          <a:cs typeface="Times New Roman" pitchFamily="18" charset="0"/>
                        </a:rPr>
                        <a:t>взволнованный</a:t>
                      </a:r>
                      <a:endParaRPr lang="ru-RU" sz="1800">
                        <a:latin typeface="Times New Roman" pitchFamily="18" charset="0"/>
                        <a:ea typeface="Calibri"/>
                        <a:cs typeface="Times New Roman" pitchFamily="18" charset="0"/>
                      </a:endParaRPr>
                    </a:p>
                  </a:txBody>
                  <a:tcPr marL="71593" marR="71593" marT="71593" marB="71593" anchor="ctr">
                    <a:lnL>
                      <a:noFill/>
                    </a:lnL>
                    <a:lnR>
                      <a:noFill/>
                    </a:lnR>
                    <a:lnT w="12700" cap="flat" cmpd="sng" algn="ctr">
                      <a:solidFill>
                        <a:srgbClr val="F0F0F0"/>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FFFFFF"/>
                    </a:solidFill>
                  </a:tcPr>
                </a:tc>
              </a:tr>
              <a:tr h="437227">
                <a:tc>
                  <a:txBody>
                    <a:bodyPr/>
                    <a:lstStyle/>
                    <a:p>
                      <a:pPr>
                        <a:lnSpc>
                          <a:spcPct val="107000"/>
                        </a:lnSpc>
                        <a:spcAft>
                          <a:spcPts val="1500"/>
                        </a:spcAft>
                      </a:pPr>
                      <a:r>
                        <a:rPr lang="ru-RU" sz="1800">
                          <a:solidFill>
                            <a:srgbClr val="404248"/>
                          </a:solidFill>
                          <a:latin typeface="Times New Roman" pitchFamily="18" charset="0"/>
                          <a:ea typeface="Times New Roman"/>
                          <a:cs typeface="Times New Roman" pitchFamily="18" charset="0"/>
                        </a:rPr>
                        <a:t>13. Опрометчивый</a:t>
                      </a:r>
                      <a:endParaRPr lang="ru-RU" sz="1800">
                        <a:latin typeface="Times New Roman" pitchFamily="18" charset="0"/>
                        <a:ea typeface="Calibri"/>
                        <a:cs typeface="Times New Roman" pitchFamily="18" charset="0"/>
                      </a:endParaRPr>
                    </a:p>
                  </a:txBody>
                  <a:tcPr marL="71593" marR="71593" marT="71593" marB="71593" anchor="ctr">
                    <a:lnL>
                      <a:noFill/>
                    </a:lnL>
                    <a:lnR>
                      <a:noFill/>
                    </a:lnR>
                    <a:lnT w="12700" cap="flat" cmpd="sng" algn="ctr">
                      <a:solidFill>
                        <a:srgbClr val="F0F0F0"/>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FFFFFF"/>
                    </a:solidFill>
                  </a:tcPr>
                </a:tc>
                <a:tc>
                  <a:txBody>
                    <a:bodyPr/>
                    <a:lstStyle/>
                    <a:p>
                      <a:pPr>
                        <a:lnSpc>
                          <a:spcPct val="107000"/>
                        </a:lnSpc>
                        <a:spcAft>
                          <a:spcPts val="1500"/>
                        </a:spcAft>
                      </a:pPr>
                      <a:r>
                        <a:rPr lang="ru-RU" sz="1800">
                          <a:solidFill>
                            <a:srgbClr val="404248"/>
                          </a:solidFill>
                          <a:latin typeface="Times New Roman" pitchFamily="18" charset="0"/>
                          <a:ea typeface="Times New Roman"/>
                          <a:cs typeface="Times New Roman" pitchFamily="18" charset="0"/>
                        </a:rPr>
                        <a:t>тихий</a:t>
                      </a:r>
                      <a:endParaRPr lang="ru-RU" sz="1800">
                        <a:latin typeface="Times New Roman" pitchFamily="18" charset="0"/>
                        <a:ea typeface="Calibri"/>
                        <a:cs typeface="Times New Roman" pitchFamily="18" charset="0"/>
                      </a:endParaRPr>
                    </a:p>
                  </a:txBody>
                  <a:tcPr marL="71593" marR="71593" marT="71593" marB="71593" anchor="ctr">
                    <a:lnL>
                      <a:noFill/>
                    </a:lnL>
                    <a:lnR>
                      <a:noFill/>
                    </a:lnR>
                    <a:lnT w="12700" cap="flat" cmpd="sng" algn="ctr">
                      <a:solidFill>
                        <a:srgbClr val="F0F0F0"/>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FFFFFF"/>
                    </a:solidFill>
                  </a:tcPr>
                </a:tc>
                <a:tc>
                  <a:txBody>
                    <a:bodyPr/>
                    <a:lstStyle/>
                    <a:p>
                      <a:pPr>
                        <a:lnSpc>
                          <a:spcPct val="107000"/>
                        </a:lnSpc>
                        <a:spcAft>
                          <a:spcPts val="1500"/>
                        </a:spcAft>
                      </a:pPr>
                      <a:r>
                        <a:rPr lang="ru-RU" sz="1800">
                          <a:solidFill>
                            <a:srgbClr val="404248"/>
                          </a:solidFill>
                          <a:latin typeface="Times New Roman" pitchFamily="18" charset="0"/>
                          <a:ea typeface="Times New Roman"/>
                          <a:cs typeface="Times New Roman" pitchFamily="18" charset="0"/>
                        </a:rPr>
                        <a:t>боязливый</a:t>
                      </a:r>
                      <a:endParaRPr lang="ru-RU" sz="1800">
                        <a:latin typeface="Times New Roman" pitchFamily="18" charset="0"/>
                        <a:ea typeface="Calibri"/>
                        <a:cs typeface="Times New Roman" pitchFamily="18" charset="0"/>
                      </a:endParaRPr>
                    </a:p>
                  </a:txBody>
                  <a:tcPr marL="71593" marR="71593" marT="71593" marB="71593" anchor="ctr">
                    <a:lnL>
                      <a:noFill/>
                    </a:lnL>
                    <a:lnR>
                      <a:noFill/>
                    </a:lnR>
                    <a:lnT w="12700" cap="flat" cmpd="sng" algn="ctr">
                      <a:solidFill>
                        <a:srgbClr val="F0F0F0"/>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FFFFFF"/>
                    </a:solidFill>
                  </a:tcPr>
                </a:tc>
              </a:tr>
              <a:tr h="437227">
                <a:tc>
                  <a:txBody>
                    <a:bodyPr/>
                    <a:lstStyle/>
                    <a:p>
                      <a:pPr>
                        <a:lnSpc>
                          <a:spcPct val="107000"/>
                        </a:lnSpc>
                        <a:spcAft>
                          <a:spcPts val="1500"/>
                        </a:spcAft>
                      </a:pPr>
                      <a:r>
                        <a:rPr lang="ru-RU" sz="1800">
                          <a:solidFill>
                            <a:srgbClr val="404248"/>
                          </a:solidFill>
                          <a:latin typeface="Times New Roman" pitchFamily="18" charset="0"/>
                          <a:ea typeface="Times New Roman"/>
                          <a:cs typeface="Times New Roman" pitchFamily="18" charset="0"/>
                        </a:rPr>
                        <a:t>14. Внимательный</a:t>
                      </a:r>
                      <a:endParaRPr lang="ru-RU" sz="1800">
                        <a:latin typeface="Times New Roman" pitchFamily="18" charset="0"/>
                        <a:ea typeface="Calibri"/>
                        <a:cs typeface="Times New Roman" pitchFamily="18" charset="0"/>
                      </a:endParaRPr>
                    </a:p>
                  </a:txBody>
                  <a:tcPr marL="71593" marR="71593" marT="71593" marB="71593" anchor="ctr">
                    <a:lnL>
                      <a:noFill/>
                    </a:lnL>
                    <a:lnR>
                      <a:noFill/>
                    </a:lnR>
                    <a:lnT w="12700" cap="flat" cmpd="sng" algn="ctr">
                      <a:solidFill>
                        <a:srgbClr val="F0F0F0"/>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FFFFFF"/>
                    </a:solidFill>
                  </a:tcPr>
                </a:tc>
                <a:tc>
                  <a:txBody>
                    <a:bodyPr/>
                    <a:lstStyle/>
                    <a:p>
                      <a:pPr>
                        <a:lnSpc>
                          <a:spcPct val="107000"/>
                        </a:lnSpc>
                        <a:spcAft>
                          <a:spcPts val="1500"/>
                        </a:spcAft>
                      </a:pPr>
                      <a:r>
                        <a:rPr lang="ru-RU" sz="1800">
                          <a:solidFill>
                            <a:srgbClr val="404248"/>
                          </a:solidFill>
                          <a:latin typeface="Times New Roman" pitchFamily="18" charset="0"/>
                          <a:ea typeface="Times New Roman"/>
                          <a:cs typeface="Times New Roman" pitchFamily="18" charset="0"/>
                        </a:rPr>
                        <a:t>неблагоразумный</a:t>
                      </a:r>
                      <a:endParaRPr lang="ru-RU" sz="1800">
                        <a:latin typeface="Times New Roman" pitchFamily="18" charset="0"/>
                        <a:ea typeface="Calibri"/>
                        <a:cs typeface="Times New Roman" pitchFamily="18" charset="0"/>
                      </a:endParaRPr>
                    </a:p>
                  </a:txBody>
                  <a:tcPr marL="71593" marR="71593" marT="71593" marB="71593" anchor="ctr">
                    <a:lnL>
                      <a:noFill/>
                    </a:lnL>
                    <a:lnR>
                      <a:noFill/>
                    </a:lnR>
                    <a:lnT w="12700" cap="flat" cmpd="sng" algn="ctr">
                      <a:solidFill>
                        <a:srgbClr val="F0F0F0"/>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FFFFFF"/>
                    </a:solidFill>
                  </a:tcPr>
                </a:tc>
                <a:tc>
                  <a:txBody>
                    <a:bodyPr/>
                    <a:lstStyle/>
                    <a:p>
                      <a:pPr>
                        <a:lnSpc>
                          <a:spcPct val="107000"/>
                        </a:lnSpc>
                        <a:spcAft>
                          <a:spcPts val="1500"/>
                        </a:spcAft>
                      </a:pPr>
                      <a:r>
                        <a:rPr lang="ru-RU" sz="1800">
                          <a:solidFill>
                            <a:srgbClr val="404248"/>
                          </a:solidFill>
                          <a:latin typeface="Times New Roman" pitchFamily="18" charset="0"/>
                          <a:ea typeface="Times New Roman"/>
                          <a:cs typeface="Times New Roman" pitchFamily="18" charset="0"/>
                        </a:rPr>
                        <a:t>смелый</a:t>
                      </a:r>
                      <a:endParaRPr lang="ru-RU" sz="1800">
                        <a:latin typeface="Times New Roman" pitchFamily="18" charset="0"/>
                        <a:ea typeface="Calibri"/>
                        <a:cs typeface="Times New Roman" pitchFamily="18" charset="0"/>
                      </a:endParaRPr>
                    </a:p>
                  </a:txBody>
                  <a:tcPr marL="71593" marR="71593" marT="71593" marB="71593" anchor="ctr">
                    <a:lnL>
                      <a:noFill/>
                    </a:lnL>
                    <a:lnR>
                      <a:noFill/>
                    </a:lnR>
                    <a:lnT w="12700" cap="flat" cmpd="sng" algn="ctr">
                      <a:solidFill>
                        <a:srgbClr val="F0F0F0"/>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FFFFFF"/>
                    </a:solidFill>
                  </a:tcPr>
                </a:tc>
              </a:tr>
              <a:tr h="437227">
                <a:tc>
                  <a:txBody>
                    <a:bodyPr/>
                    <a:lstStyle/>
                    <a:p>
                      <a:pPr>
                        <a:lnSpc>
                          <a:spcPct val="107000"/>
                        </a:lnSpc>
                        <a:spcAft>
                          <a:spcPts val="1500"/>
                        </a:spcAft>
                      </a:pPr>
                      <a:r>
                        <a:rPr lang="ru-RU" sz="1800">
                          <a:solidFill>
                            <a:srgbClr val="404248"/>
                          </a:solidFill>
                          <a:latin typeface="Times New Roman" pitchFamily="18" charset="0"/>
                          <a:ea typeface="Times New Roman"/>
                          <a:cs typeface="Times New Roman" pitchFamily="18" charset="0"/>
                        </a:rPr>
                        <a:t>15. Рассудительный</a:t>
                      </a:r>
                      <a:endParaRPr lang="ru-RU" sz="1800">
                        <a:latin typeface="Times New Roman" pitchFamily="18" charset="0"/>
                        <a:ea typeface="Calibri"/>
                        <a:cs typeface="Times New Roman" pitchFamily="18" charset="0"/>
                      </a:endParaRPr>
                    </a:p>
                  </a:txBody>
                  <a:tcPr marL="71593" marR="71593" marT="71593" marB="71593" anchor="ctr">
                    <a:lnL>
                      <a:noFill/>
                    </a:lnL>
                    <a:lnR>
                      <a:noFill/>
                    </a:lnR>
                    <a:lnT w="12700" cap="flat" cmpd="sng" algn="ctr">
                      <a:solidFill>
                        <a:srgbClr val="F0F0F0"/>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FFFFFF"/>
                    </a:solidFill>
                  </a:tcPr>
                </a:tc>
                <a:tc>
                  <a:txBody>
                    <a:bodyPr/>
                    <a:lstStyle/>
                    <a:p>
                      <a:pPr>
                        <a:lnSpc>
                          <a:spcPct val="107000"/>
                        </a:lnSpc>
                        <a:spcAft>
                          <a:spcPts val="1500"/>
                        </a:spcAft>
                      </a:pPr>
                      <a:r>
                        <a:rPr lang="ru-RU" sz="1800">
                          <a:solidFill>
                            <a:srgbClr val="404248"/>
                          </a:solidFill>
                          <a:latin typeface="Times New Roman" pitchFamily="18" charset="0"/>
                          <a:ea typeface="Times New Roman"/>
                          <a:cs typeface="Times New Roman" pitchFamily="18" charset="0"/>
                        </a:rPr>
                        <a:t>быстрый</a:t>
                      </a:r>
                      <a:endParaRPr lang="ru-RU" sz="1800">
                        <a:latin typeface="Times New Roman" pitchFamily="18" charset="0"/>
                        <a:ea typeface="Calibri"/>
                        <a:cs typeface="Times New Roman" pitchFamily="18" charset="0"/>
                      </a:endParaRPr>
                    </a:p>
                  </a:txBody>
                  <a:tcPr marL="71593" marR="71593" marT="71593" marB="71593" anchor="ctr">
                    <a:lnL>
                      <a:noFill/>
                    </a:lnL>
                    <a:lnR>
                      <a:noFill/>
                    </a:lnR>
                    <a:lnT w="12700" cap="flat" cmpd="sng" algn="ctr">
                      <a:solidFill>
                        <a:srgbClr val="F0F0F0"/>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FFFFFF"/>
                    </a:solidFill>
                  </a:tcPr>
                </a:tc>
                <a:tc>
                  <a:txBody>
                    <a:bodyPr/>
                    <a:lstStyle/>
                    <a:p>
                      <a:pPr>
                        <a:lnSpc>
                          <a:spcPct val="107000"/>
                        </a:lnSpc>
                        <a:spcAft>
                          <a:spcPts val="1500"/>
                        </a:spcAft>
                      </a:pPr>
                      <a:r>
                        <a:rPr lang="ru-RU" sz="1800">
                          <a:solidFill>
                            <a:srgbClr val="404248"/>
                          </a:solidFill>
                          <a:latin typeface="Times New Roman" pitchFamily="18" charset="0"/>
                          <a:ea typeface="Times New Roman"/>
                          <a:cs typeface="Times New Roman" pitchFamily="18" charset="0"/>
                        </a:rPr>
                        <a:t>мужественный</a:t>
                      </a:r>
                      <a:endParaRPr lang="ru-RU" sz="1800">
                        <a:latin typeface="Times New Roman" pitchFamily="18" charset="0"/>
                        <a:ea typeface="Calibri"/>
                        <a:cs typeface="Times New Roman" pitchFamily="18" charset="0"/>
                      </a:endParaRPr>
                    </a:p>
                  </a:txBody>
                  <a:tcPr marL="71593" marR="71593" marT="71593" marB="71593" anchor="ctr">
                    <a:lnL>
                      <a:noFill/>
                    </a:lnL>
                    <a:lnR>
                      <a:noFill/>
                    </a:lnR>
                    <a:lnT w="12700" cap="flat" cmpd="sng" algn="ctr">
                      <a:solidFill>
                        <a:srgbClr val="F0F0F0"/>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FFFFFF"/>
                    </a:solidFill>
                  </a:tcPr>
                </a:tc>
              </a:tr>
              <a:tr h="437227">
                <a:tc>
                  <a:txBody>
                    <a:bodyPr/>
                    <a:lstStyle/>
                    <a:p>
                      <a:pPr>
                        <a:lnSpc>
                          <a:spcPct val="107000"/>
                        </a:lnSpc>
                        <a:spcAft>
                          <a:spcPts val="1500"/>
                        </a:spcAft>
                      </a:pPr>
                      <a:r>
                        <a:rPr lang="ru-RU" sz="1800">
                          <a:solidFill>
                            <a:srgbClr val="404248"/>
                          </a:solidFill>
                          <a:latin typeface="Times New Roman" pitchFamily="18" charset="0"/>
                          <a:ea typeface="Times New Roman"/>
                          <a:cs typeface="Times New Roman" pitchFamily="18" charset="0"/>
                        </a:rPr>
                        <a:t>16. Предприимчивый</a:t>
                      </a:r>
                      <a:endParaRPr lang="ru-RU" sz="1800">
                        <a:latin typeface="Times New Roman" pitchFamily="18" charset="0"/>
                        <a:ea typeface="Calibri"/>
                        <a:cs typeface="Times New Roman" pitchFamily="18" charset="0"/>
                      </a:endParaRPr>
                    </a:p>
                  </a:txBody>
                  <a:tcPr marL="71593" marR="71593" marT="71593" marB="71593" anchor="ctr">
                    <a:lnL>
                      <a:noFill/>
                    </a:lnL>
                    <a:lnR>
                      <a:noFill/>
                    </a:lnR>
                    <a:lnT w="12700" cap="flat" cmpd="sng" algn="ctr">
                      <a:solidFill>
                        <a:srgbClr val="F0F0F0"/>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FFFFFF"/>
                    </a:solidFill>
                  </a:tcPr>
                </a:tc>
                <a:tc>
                  <a:txBody>
                    <a:bodyPr/>
                    <a:lstStyle/>
                    <a:p>
                      <a:pPr>
                        <a:lnSpc>
                          <a:spcPct val="107000"/>
                        </a:lnSpc>
                        <a:spcAft>
                          <a:spcPts val="1500"/>
                        </a:spcAft>
                      </a:pPr>
                      <a:r>
                        <a:rPr lang="ru-RU" sz="1800">
                          <a:solidFill>
                            <a:srgbClr val="404248"/>
                          </a:solidFill>
                          <a:latin typeface="Times New Roman" pitchFamily="18" charset="0"/>
                          <a:ea typeface="Times New Roman"/>
                          <a:cs typeface="Times New Roman" pitchFamily="18" charset="0"/>
                        </a:rPr>
                        <a:t>осторожный</a:t>
                      </a:r>
                      <a:endParaRPr lang="ru-RU" sz="1800">
                        <a:latin typeface="Times New Roman" pitchFamily="18" charset="0"/>
                        <a:ea typeface="Calibri"/>
                        <a:cs typeface="Times New Roman" pitchFamily="18" charset="0"/>
                      </a:endParaRPr>
                    </a:p>
                  </a:txBody>
                  <a:tcPr marL="71593" marR="71593" marT="71593" marB="71593" anchor="ctr">
                    <a:lnL>
                      <a:noFill/>
                    </a:lnL>
                    <a:lnR>
                      <a:noFill/>
                    </a:lnR>
                    <a:lnT w="12700" cap="flat" cmpd="sng" algn="ctr">
                      <a:solidFill>
                        <a:srgbClr val="F0F0F0"/>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FFFFFF"/>
                    </a:solidFill>
                  </a:tcPr>
                </a:tc>
                <a:tc>
                  <a:txBody>
                    <a:bodyPr/>
                    <a:lstStyle/>
                    <a:p>
                      <a:pPr>
                        <a:lnSpc>
                          <a:spcPct val="107000"/>
                        </a:lnSpc>
                        <a:spcAft>
                          <a:spcPts val="1500"/>
                        </a:spcAft>
                      </a:pPr>
                      <a:r>
                        <a:rPr lang="ru-RU" sz="1800">
                          <a:solidFill>
                            <a:srgbClr val="404248"/>
                          </a:solidFill>
                          <a:latin typeface="Times New Roman" pitchFamily="18" charset="0"/>
                          <a:ea typeface="Times New Roman"/>
                          <a:cs typeface="Times New Roman" pitchFamily="18" charset="0"/>
                        </a:rPr>
                        <a:t>предусмотрительный</a:t>
                      </a:r>
                      <a:endParaRPr lang="ru-RU" sz="1800">
                        <a:latin typeface="Times New Roman" pitchFamily="18" charset="0"/>
                        <a:ea typeface="Calibri"/>
                        <a:cs typeface="Times New Roman" pitchFamily="18" charset="0"/>
                      </a:endParaRPr>
                    </a:p>
                  </a:txBody>
                  <a:tcPr marL="71593" marR="71593" marT="71593" marB="71593" anchor="ctr">
                    <a:lnL>
                      <a:noFill/>
                    </a:lnL>
                    <a:lnR>
                      <a:noFill/>
                    </a:lnR>
                    <a:lnT w="12700" cap="flat" cmpd="sng" algn="ctr">
                      <a:solidFill>
                        <a:srgbClr val="F0F0F0"/>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FFFFFF"/>
                    </a:solidFill>
                  </a:tcPr>
                </a:tc>
              </a:tr>
              <a:tr h="510098">
                <a:tc>
                  <a:txBody>
                    <a:bodyPr/>
                    <a:lstStyle/>
                    <a:p>
                      <a:pPr>
                        <a:lnSpc>
                          <a:spcPct val="107000"/>
                        </a:lnSpc>
                        <a:spcAft>
                          <a:spcPts val="1500"/>
                        </a:spcAft>
                      </a:pPr>
                      <a:r>
                        <a:rPr lang="ru-RU" sz="1800">
                          <a:solidFill>
                            <a:srgbClr val="404248"/>
                          </a:solidFill>
                          <a:latin typeface="Times New Roman" pitchFamily="18" charset="0"/>
                          <a:ea typeface="Times New Roman"/>
                          <a:cs typeface="Times New Roman" pitchFamily="18" charset="0"/>
                        </a:rPr>
                        <a:t>17. Взволнованный</a:t>
                      </a:r>
                      <a:endParaRPr lang="ru-RU" sz="1800">
                        <a:latin typeface="Times New Roman" pitchFamily="18" charset="0"/>
                        <a:ea typeface="Calibri"/>
                        <a:cs typeface="Times New Roman" pitchFamily="18" charset="0"/>
                      </a:endParaRPr>
                    </a:p>
                  </a:txBody>
                  <a:tcPr marL="71593" marR="71593" marT="71593" marB="71593" anchor="ctr">
                    <a:lnL>
                      <a:noFill/>
                    </a:lnL>
                    <a:lnR>
                      <a:noFill/>
                    </a:lnR>
                    <a:lnT w="12700" cap="flat" cmpd="sng" algn="ctr">
                      <a:solidFill>
                        <a:srgbClr val="F0F0F0"/>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FFFFFF"/>
                    </a:solidFill>
                  </a:tcPr>
                </a:tc>
                <a:tc>
                  <a:txBody>
                    <a:bodyPr/>
                    <a:lstStyle/>
                    <a:p>
                      <a:pPr>
                        <a:lnSpc>
                          <a:spcPct val="107000"/>
                        </a:lnSpc>
                        <a:spcAft>
                          <a:spcPts val="1500"/>
                        </a:spcAft>
                      </a:pPr>
                      <a:r>
                        <a:rPr lang="ru-RU" sz="1800">
                          <a:solidFill>
                            <a:srgbClr val="404248"/>
                          </a:solidFill>
                          <a:latin typeface="Times New Roman" pitchFamily="18" charset="0"/>
                          <a:ea typeface="Times New Roman"/>
                          <a:cs typeface="Times New Roman" pitchFamily="18" charset="0"/>
                        </a:rPr>
                        <a:t>рассеянный</a:t>
                      </a:r>
                      <a:endParaRPr lang="ru-RU" sz="1800">
                        <a:latin typeface="Times New Roman" pitchFamily="18" charset="0"/>
                        <a:ea typeface="Calibri"/>
                        <a:cs typeface="Times New Roman" pitchFamily="18" charset="0"/>
                      </a:endParaRPr>
                    </a:p>
                  </a:txBody>
                  <a:tcPr marL="71593" marR="71593" marT="71593" marB="71593" anchor="ctr">
                    <a:lnL>
                      <a:noFill/>
                    </a:lnL>
                    <a:lnR>
                      <a:noFill/>
                    </a:lnR>
                    <a:lnT w="12700" cap="flat" cmpd="sng" algn="ctr">
                      <a:solidFill>
                        <a:srgbClr val="F0F0F0"/>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FFFFFF"/>
                    </a:solidFill>
                  </a:tcPr>
                </a:tc>
                <a:tc>
                  <a:txBody>
                    <a:bodyPr/>
                    <a:lstStyle/>
                    <a:p>
                      <a:pPr>
                        <a:lnSpc>
                          <a:spcPct val="107000"/>
                        </a:lnSpc>
                        <a:spcAft>
                          <a:spcPts val="1500"/>
                        </a:spcAft>
                      </a:pPr>
                      <a:r>
                        <a:rPr lang="ru-RU" sz="1800" dirty="0">
                          <a:solidFill>
                            <a:srgbClr val="404248"/>
                          </a:solidFill>
                          <a:latin typeface="Times New Roman" pitchFamily="18" charset="0"/>
                          <a:ea typeface="Times New Roman"/>
                          <a:cs typeface="Times New Roman" pitchFamily="18" charset="0"/>
                        </a:rPr>
                        <a:t>робкий</a:t>
                      </a:r>
                      <a:endParaRPr lang="ru-RU" sz="1800" dirty="0">
                        <a:latin typeface="Times New Roman" pitchFamily="18" charset="0"/>
                        <a:ea typeface="Calibri"/>
                        <a:cs typeface="Times New Roman" pitchFamily="18" charset="0"/>
                      </a:endParaRPr>
                    </a:p>
                  </a:txBody>
                  <a:tcPr marL="71593" marR="71593" marT="71593" marB="71593" anchor="ctr">
                    <a:lnL>
                      <a:noFill/>
                    </a:lnL>
                    <a:lnR>
                      <a:noFill/>
                    </a:lnR>
                    <a:lnT w="12700" cap="flat" cmpd="sng" algn="ctr">
                      <a:solidFill>
                        <a:srgbClr val="F0F0F0"/>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FFFFFF"/>
                    </a:solidFill>
                  </a:tcPr>
                </a:tc>
              </a:tr>
              <a:tr h="437227">
                <a:tc>
                  <a:txBody>
                    <a:bodyPr/>
                    <a:lstStyle/>
                    <a:p>
                      <a:pPr>
                        <a:lnSpc>
                          <a:spcPct val="107000"/>
                        </a:lnSpc>
                        <a:spcAft>
                          <a:spcPts val="1500"/>
                        </a:spcAft>
                      </a:pPr>
                      <a:r>
                        <a:rPr lang="ru-RU" sz="1800">
                          <a:solidFill>
                            <a:srgbClr val="404248"/>
                          </a:solidFill>
                          <a:latin typeface="Times New Roman" pitchFamily="18" charset="0"/>
                          <a:ea typeface="Times New Roman"/>
                          <a:cs typeface="Times New Roman" pitchFamily="18" charset="0"/>
                        </a:rPr>
                        <a:t>18. Малодушный</a:t>
                      </a:r>
                      <a:endParaRPr lang="ru-RU" sz="1800">
                        <a:latin typeface="Times New Roman" pitchFamily="18" charset="0"/>
                        <a:ea typeface="Calibri"/>
                        <a:cs typeface="Times New Roman" pitchFamily="18" charset="0"/>
                      </a:endParaRPr>
                    </a:p>
                  </a:txBody>
                  <a:tcPr marL="71593" marR="71593" marT="71593" marB="71593" anchor="ctr">
                    <a:lnL>
                      <a:noFill/>
                    </a:lnL>
                    <a:lnR>
                      <a:noFill/>
                    </a:lnR>
                    <a:lnT w="12700" cap="flat" cmpd="sng" algn="ctr">
                      <a:solidFill>
                        <a:srgbClr val="F0F0F0"/>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FFFFFF"/>
                    </a:solidFill>
                  </a:tcPr>
                </a:tc>
                <a:tc>
                  <a:txBody>
                    <a:bodyPr/>
                    <a:lstStyle/>
                    <a:p>
                      <a:pPr>
                        <a:lnSpc>
                          <a:spcPct val="107000"/>
                        </a:lnSpc>
                        <a:spcAft>
                          <a:spcPts val="1500"/>
                        </a:spcAft>
                      </a:pPr>
                      <a:r>
                        <a:rPr lang="ru-RU" sz="1800">
                          <a:solidFill>
                            <a:srgbClr val="404248"/>
                          </a:solidFill>
                          <a:latin typeface="Times New Roman" pitchFamily="18" charset="0"/>
                          <a:ea typeface="Times New Roman"/>
                          <a:cs typeface="Times New Roman" pitchFamily="18" charset="0"/>
                        </a:rPr>
                        <a:t>неосторожный</a:t>
                      </a:r>
                      <a:endParaRPr lang="ru-RU" sz="1800">
                        <a:latin typeface="Times New Roman" pitchFamily="18" charset="0"/>
                        <a:ea typeface="Calibri"/>
                        <a:cs typeface="Times New Roman" pitchFamily="18" charset="0"/>
                      </a:endParaRPr>
                    </a:p>
                  </a:txBody>
                  <a:tcPr marL="71593" marR="71593" marT="71593" marB="71593" anchor="ctr">
                    <a:lnL>
                      <a:noFill/>
                    </a:lnL>
                    <a:lnR>
                      <a:noFill/>
                    </a:lnR>
                    <a:lnT w="12700" cap="flat" cmpd="sng" algn="ctr">
                      <a:solidFill>
                        <a:srgbClr val="F0F0F0"/>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FFFFFF"/>
                    </a:solidFill>
                  </a:tcPr>
                </a:tc>
                <a:tc>
                  <a:txBody>
                    <a:bodyPr/>
                    <a:lstStyle/>
                    <a:p>
                      <a:pPr>
                        <a:lnSpc>
                          <a:spcPct val="107000"/>
                        </a:lnSpc>
                        <a:spcAft>
                          <a:spcPts val="1500"/>
                        </a:spcAft>
                      </a:pPr>
                      <a:r>
                        <a:rPr lang="ru-RU" sz="1800">
                          <a:solidFill>
                            <a:srgbClr val="404248"/>
                          </a:solidFill>
                          <a:latin typeface="Times New Roman" pitchFamily="18" charset="0"/>
                          <a:ea typeface="Times New Roman"/>
                          <a:cs typeface="Times New Roman" pitchFamily="18" charset="0"/>
                        </a:rPr>
                        <a:t>бесцеремонный</a:t>
                      </a:r>
                      <a:endParaRPr lang="ru-RU" sz="1800">
                        <a:latin typeface="Times New Roman" pitchFamily="18" charset="0"/>
                        <a:ea typeface="Calibri"/>
                        <a:cs typeface="Times New Roman" pitchFamily="18" charset="0"/>
                      </a:endParaRPr>
                    </a:p>
                  </a:txBody>
                  <a:tcPr marL="71593" marR="71593" marT="71593" marB="71593" anchor="ctr">
                    <a:lnL>
                      <a:noFill/>
                    </a:lnL>
                    <a:lnR>
                      <a:noFill/>
                    </a:lnR>
                    <a:lnT w="12700" cap="flat" cmpd="sng" algn="ctr">
                      <a:solidFill>
                        <a:srgbClr val="F0F0F0"/>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FFFFFF"/>
                    </a:solidFill>
                  </a:tcPr>
                </a:tc>
              </a:tr>
              <a:tr h="437227">
                <a:tc>
                  <a:txBody>
                    <a:bodyPr/>
                    <a:lstStyle/>
                    <a:p>
                      <a:pPr>
                        <a:lnSpc>
                          <a:spcPct val="107000"/>
                        </a:lnSpc>
                        <a:spcAft>
                          <a:spcPts val="1500"/>
                        </a:spcAft>
                      </a:pPr>
                      <a:r>
                        <a:rPr lang="ru-RU" sz="1800">
                          <a:solidFill>
                            <a:srgbClr val="404248"/>
                          </a:solidFill>
                          <a:latin typeface="Times New Roman" pitchFamily="18" charset="0"/>
                          <a:ea typeface="Times New Roman"/>
                          <a:cs typeface="Times New Roman" pitchFamily="18" charset="0"/>
                        </a:rPr>
                        <a:t>19. Пугливый</a:t>
                      </a:r>
                      <a:endParaRPr lang="ru-RU" sz="1800">
                        <a:latin typeface="Times New Roman" pitchFamily="18" charset="0"/>
                        <a:ea typeface="Calibri"/>
                        <a:cs typeface="Times New Roman" pitchFamily="18" charset="0"/>
                      </a:endParaRPr>
                    </a:p>
                  </a:txBody>
                  <a:tcPr marL="71593" marR="71593" marT="71593" marB="71593" anchor="ctr">
                    <a:lnL>
                      <a:noFill/>
                    </a:lnL>
                    <a:lnR>
                      <a:noFill/>
                    </a:lnR>
                    <a:lnT w="12700" cap="flat" cmpd="sng" algn="ctr">
                      <a:solidFill>
                        <a:srgbClr val="F0F0F0"/>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FFFFFF"/>
                    </a:solidFill>
                  </a:tcPr>
                </a:tc>
                <a:tc>
                  <a:txBody>
                    <a:bodyPr/>
                    <a:lstStyle/>
                    <a:p>
                      <a:pPr>
                        <a:lnSpc>
                          <a:spcPct val="107000"/>
                        </a:lnSpc>
                        <a:spcAft>
                          <a:spcPts val="1500"/>
                        </a:spcAft>
                      </a:pPr>
                      <a:r>
                        <a:rPr lang="ru-RU" sz="1800">
                          <a:solidFill>
                            <a:srgbClr val="404248"/>
                          </a:solidFill>
                          <a:latin typeface="Times New Roman" pitchFamily="18" charset="0"/>
                          <a:ea typeface="Times New Roman"/>
                          <a:cs typeface="Times New Roman" pitchFamily="18" charset="0"/>
                        </a:rPr>
                        <a:t>нерешительный</a:t>
                      </a:r>
                      <a:endParaRPr lang="ru-RU" sz="1800">
                        <a:latin typeface="Times New Roman" pitchFamily="18" charset="0"/>
                        <a:ea typeface="Calibri"/>
                        <a:cs typeface="Times New Roman" pitchFamily="18" charset="0"/>
                      </a:endParaRPr>
                    </a:p>
                  </a:txBody>
                  <a:tcPr marL="71593" marR="71593" marT="71593" marB="71593" anchor="ctr">
                    <a:lnL>
                      <a:noFill/>
                    </a:lnL>
                    <a:lnR>
                      <a:noFill/>
                    </a:lnR>
                    <a:lnT w="12700" cap="flat" cmpd="sng" algn="ctr">
                      <a:solidFill>
                        <a:srgbClr val="F0F0F0"/>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FFFFFF"/>
                    </a:solidFill>
                  </a:tcPr>
                </a:tc>
                <a:tc>
                  <a:txBody>
                    <a:bodyPr/>
                    <a:lstStyle/>
                    <a:p>
                      <a:pPr>
                        <a:lnSpc>
                          <a:spcPct val="107000"/>
                        </a:lnSpc>
                        <a:spcAft>
                          <a:spcPts val="1500"/>
                        </a:spcAft>
                      </a:pPr>
                      <a:r>
                        <a:rPr lang="ru-RU" sz="1800">
                          <a:solidFill>
                            <a:srgbClr val="404248"/>
                          </a:solidFill>
                          <a:latin typeface="Times New Roman" pitchFamily="18" charset="0"/>
                          <a:ea typeface="Times New Roman"/>
                          <a:cs typeface="Times New Roman" pitchFamily="18" charset="0"/>
                        </a:rPr>
                        <a:t>нервный</a:t>
                      </a:r>
                      <a:endParaRPr lang="ru-RU" sz="1800">
                        <a:latin typeface="Times New Roman" pitchFamily="18" charset="0"/>
                        <a:ea typeface="Calibri"/>
                        <a:cs typeface="Times New Roman" pitchFamily="18" charset="0"/>
                      </a:endParaRPr>
                    </a:p>
                  </a:txBody>
                  <a:tcPr marL="71593" marR="71593" marT="71593" marB="71593" anchor="ctr">
                    <a:lnL>
                      <a:noFill/>
                    </a:lnL>
                    <a:lnR>
                      <a:noFill/>
                    </a:lnR>
                    <a:lnT w="12700" cap="flat" cmpd="sng" algn="ctr">
                      <a:solidFill>
                        <a:srgbClr val="F0F0F0"/>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FFFFFF"/>
                    </a:solidFill>
                  </a:tcPr>
                </a:tc>
              </a:tr>
              <a:tr h="437227">
                <a:tc>
                  <a:txBody>
                    <a:bodyPr/>
                    <a:lstStyle/>
                    <a:p>
                      <a:pPr>
                        <a:lnSpc>
                          <a:spcPct val="107000"/>
                        </a:lnSpc>
                        <a:spcAft>
                          <a:spcPts val="1500"/>
                        </a:spcAft>
                      </a:pPr>
                      <a:r>
                        <a:rPr lang="ru-RU" sz="1800">
                          <a:solidFill>
                            <a:srgbClr val="404248"/>
                          </a:solidFill>
                          <a:latin typeface="Times New Roman" pitchFamily="18" charset="0"/>
                          <a:ea typeface="Times New Roman"/>
                          <a:cs typeface="Times New Roman" pitchFamily="18" charset="0"/>
                        </a:rPr>
                        <a:t>20. Исполнительный</a:t>
                      </a:r>
                      <a:endParaRPr lang="ru-RU" sz="1800">
                        <a:latin typeface="Times New Roman" pitchFamily="18" charset="0"/>
                        <a:ea typeface="Calibri"/>
                        <a:cs typeface="Times New Roman" pitchFamily="18" charset="0"/>
                      </a:endParaRPr>
                    </a:p>
                  </a:txBody>
                  <a:tcPr marL="71593" marR="71593" marT="71593" marB="71593" anchor="ctr">
                    <a:lnL>
                      <a:noFill/>
                    </a:lnL>
                    <a:lnR>
                      <a:noFill/>
                    </a:lnR>
                    <a:lnT w="12700" cap="flat" cmpd="sng" algn="ctr">
                      <a:solidFill>
                        <a:srgbClr val="F0F0F0"/>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FFFFFF"/>
                    </a:solidFill>
                  </a:tcPr>
                </a:tc>
                <a:tc>
                  <a:txBody>
                    <a:bodyPr/>
                    <a:lstStyle/>
                    <a:p>
                      <a:pPr>
                        <a:lnSpc>
                          <a:spcPct val="107000"/>
                        </a:lnSpc>
                        <a:spcAft>
                          <a:spcPts val="1500"/>
                        </a:spcAft>
                      </a:pPr>
                      <a:r>
                        <a:rPr lang="ru-RU" sz="1800">
                          <a:solidFill>
                            <a:srgbClr val="404248"/>
                          </a:solidFill>
                          <a:latin typeface="Times New Roman" pitchFamily="18" charset="0"/>
                          <a:ea typeface="Times New Roman"/>
                          <a:cs typeface="Times New Roman" pitchFamily="18" charset="0"/>
                        </a:rPr>
                        <a:t>преданный</a:t>
                      </a:r>
                      <a:endParaRPr lang="ru-RU" sz="1800">
                        <a:latin typeface="Times New Roman" pitchFamily="18" charset="0"/>
                        <a:ea typeface="Calibri"/>
                        <a:cs typeface="Times New Roman" pitchFamily="18" charset="0"/>
                      </a:endParaRPr>
                    </a:p>
                  </a:txBody>
                  <a:tcPr marL="71593" marR="71593" marT="71593" marB="71593" anchor="ctr">
                    <a:lnL>
                      <a:noFill/>
                    </a:lnL>
                    <a:lnR>
                      <a:noFill/>
                    </a:lnR>
                    <a:lnT w="12700" cap="flat" cmpd="sng" algn="ctr">
                      <a:solidFill>
                        <a:srgbClr val="F0F0F0"/>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FFFFFF"/>
                    </a:solidFill>
                  </a:tcPr>
                </a:tc>
                <a:tc>
                  <a:txBody>
                    <a:bodyPr/>
                    <a:lstStyle/>
                    <a:p>
                      <a:pPr>
                        <a:lnSpc>
                          <a:spcPct val="107000"/>
                        </a:lnSpc>
                        <a:spcAft>
                          <a:spcPts val="1500"/>
                        </a:spcAft>
                      </a:pPr>
                      <a:r>
                        <a:rPr lang="ru-RU" sz="1800">
                          <a:solidFill>
                            <a:srgbClr val="404248"/>
                          </a:solidFill>
                          <a:latin typeface="Times New Roman" pitchFamily="18" charset="0"/>
                          <a:ea typeface="Times New Roman"/>
                          <a:cs typeface="Times New Roman" pitchFamily="18" charset="0"/>
                        </a:rPr>
                        <a:t>авантюрный</a:t>
                      </a:r>
                      <a:endParaRPr lang="ru-RU" sz="1800">
                        <a:latin typeface="Times New Roman" pitchFamily="18" charset="0"/>
                        <a:ea typeface="Calibri"/>
                        <a:cs typeface="Times New Roman" pitchFamily="18" charset="0"/>
                      </a:endParaRPr>
                    </a:p>
                  </a:txBody>
                  <a:tcPr marL="71593" marR="71593" marT="71593" marB="71593" anchor="ctr">
                    <a:lnL>
                      <a:noFill/>
                    </a:lnL>
                    <a:lnR>
                      <a:noFill/>
                    </a:lnR>
                    <a:lnT w="12700" cap="flat" cmpd="sng" algn="ctr">
                      <a:solidFill>
                        <a:srgbClr val="F0F0F0"/>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FFFFFF"/>
                    </a:solidFill>
                  </a:tcPr>
                </a:tc>
              </a:tr>
              <a:tr h="723896">
                <a:tc>
                  <a:txBody>
                    <a:bodyPr/>
                    <a:lstStyle/>
                    <a:p>
                      <a:pPr>
                        <a:lnSpc>
                          <a:spcPct val="107000"/>
                        </a:lnSpc>
                        <a:spcAft>
                          <a:spcPts val="1500"/>
                        </a:spcAft>
                      </a:pPr>
                      <a:r>
                        <a:rPr lang="ru-RU" sz="1800">
                          <a:solidFill>
                            <a:srgbClr val="404248"/>
                          </a:solidFill>
                          <a:latin typeface="Times New Roman" pitchFamily="18" charset="0"/>
                          <a:ea typeface="Times New Roman"/>
                          <a:cs typeface="Times New Roman" pitchFamily="18" charset="0"/>
                        </a:rPr>
                        <a:t>21. Предусмотрительный</a:t>
                      </a:r>
                      <a:endParaRPr lang="ru-RU" sz="1800">
                        <a:latin typeface="Times New Roman" pitchFamily="18" charset="0"/>
                        <a:ea typeface="Calibri"/>
                        <a:cs typeface="Times New Roman" pitchFamily="18" charset="0"/>
                      </a:endParaRPr>
                    </a:p>
                  </a:txBody>
                  <a:tcPr marL="71593" marR="71593" marT="71593" marB="71593" anchor="ctr">
                    <a:lnL>
                      <a:noFill/>
                    </a:lnL>
                    <a:lnR>
                      <a:noFill/>
                    </a:lnR>
                    <a:lnT w="12700" cap="flat" cmpd="sng" algn="ctr">
                      <a:solidFill>
                        <a:srgbClr val="F0F0F0"/>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FFFFFF"/>
                    </a:solidFill>
                  </a:tcPr>
                </a:tc>
                <a:tc>
                  <a:txBody>
                    <a:bodyPr/>
                    <a:lstStyle/>
                    <a:p>
                      <a:pPr>
                        <a:lnSpc>
                          <a:spcPct val="107000"/>
                        </a:lnSpc>
                        <a:spcAft>
                          <a:spcPts val="1500"/>
                        </a:spcAft>
                      </a:pPr>
                      <a:r>
                        <a:rPr lang="ru-RU" sz="1800">
                          <a:solidFill>
                            <a:srgbClr val="404248"/>
                          </a:solidFill>
                          <a:latin typeface="Times New Roman" pitchFamily="18" charset="0"/>
                          <a:ea typeface="Times New Roman"/>
                          <a:cs typeface="Times New Roman" pitchFamily="18" charset="0"/>
                        </a:rPr>
                        <a:t>бойкий</a:t>
                      </a:r>
                      <a:endParaRPr lang="ru-RU" sz="1800">
                        <a:latin typeface="Times New Roman" pitchFamily="18" charset="0"/>
                        <a:ea typeface="Calibri"/>
                        <a:cs typeface="Times New Roman" pitchFamily="18" charset="0"/>
                      </a:endParaRPr>
                    </a:p>
                  </a:txBody>
                  <a:tcPr marL="71593" marR="71593" marT="71593" marB="71593" anchor="ctr">
                    <a:lnL>
                      <a:noFill/>
                    </a:lnL>
                    <a:lnR>
                      <a:noFill/>
                    </a:lnR>
                    <a:lnT w="12700" cap="flat" cmpd="sng" algn="ctr">
                      <a:solidFill>
                        <a:srgbClr val="F0F0F0"/>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FFFFFF"/>
                    </a:solidFill>
                  </a:tcPr>
                </a:tc>
                <a:tc>
                  <a:txBody>
                    <a:bodyPr/>
                    <a:lstStyle/>
                    <a:p>
                      <a:pPr>
                        <a:lnSpc>
                          <a:spcPct val="107000"/>
                        </a:lnSpc>
                        <a:spcAft>
                          <a:spcPts val="1500"/>
                        </a:spcAft>
                      </a:pPr>
                      <a:r>
                        <a:rPr lang="ru-RU" sz="1800">
                          <a:solidFill>
                            <a:srgbClr val="404248"/>
                          </a:solidFill>
                          <a:latin typeface="Times New Roman" pitchFamily="18" charset="0"/>
                          <a:ea typeface="Times New Roman"/>
                          <a:cs typeface="Times New Roman" pitchFamily="18" charset="0"/>
                        </a:rPr>
                        <a:t>отчаянный</a:t>
                      </a:r>
                      <a:endParaRPr lang="ru-RU" sz="1800">
                        <a:latin typeface="Times New Roman" pitchFamily="18" charset="0"/>
                        <a:ea typeface="Calibri"/>
                        <a:cs typeface="Times New Roman" pitchFamily="18" charset="0"/>
                      </a:endParaRPr>
                    </a:p>
                  </a:txBody>
                  <a:tcPr marL="71593" marR="71593" marT="71593" marB="71593" anchor="ctr">
                    <a:lnL>
                      <a:noFill/>
                    </a:lnL>
                    <a:lnR>
                      <a:noFill/>
                    </a:lnR>
                    <a:lnT w="12700" cap="flat" cmpd="sng" algn="ctr">
                      <a:solidFill>
                        <a:srgbClr val="F0F0F0"/>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FFFFFF"/>
                    </a:solidFill>
                  </a:tcPr>
                </a:tc>
              </a:tr>
              <a:tr h="437227">
                <a:tc>
                  <a:txBody>
                    <a:bodyPr/>
                    <a:lstStyle/>
                    <a:p>
                      <a:pPr>
                        <a:lnSpc>
                          <a:spcPct val="107000"/>
                        </a:lnSpc>
                        <a:spcAft>
                          <a:spcPts val="1500"/>
                        </a:spcAft>
                      </a:pPr>
                      <a:r>
                        <a:rPr lang="ru-RU" sz="1800">
                          <a:solidFill>
                            <a:srgbClr val="404248"/>
                          </a:solidFill>
                          <a:latin typeface="Times New Roman" pitchFamily="18" charset="0"/>
                          <a:ea typeface="Times New Roman"/>
                          <a:cs typeface="Times New Roman" pitchFamily="18" charset="0"/>
                        </a:rPr>
                        <a:t>22. Укрощенный</a:t>
                      </a:r>
                      <a:endParaRPr lang="ru-RU" sz="1800">
                        <a:latin typeface="Times New Roman" pitchFamily="18" charset="0"/>
                        <a:ea typeface="Calibri"/>
                        <a:cs typeface="Times New Roman" pitchFamily="18" charset="0"/>
                      </a:endParaRPr>
                    </a:p>
                  </a:txBody>
                  <a:tcPr marL="71593" marR="71593" marT="71593" marB="71593" anchor="ctr">
                    <a:lnL>
                      <a:noFill/>
                    </a:lnL>
                    <a:lnR>
                      <a:noFill/>
                    </a:lnR>
                    <a:lnT w="12700" cap="flat" cmpd="sng" algn="ctr">
                      <a:solidFill>
                        <a:srgbClr val="F0F0F0"/>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FFFFFF"/>
                    </a:solidFill>
                  </a:tcPr>
                </a:tc>
                <a:tc>
                  <a:txBody>
                    <a:bodyPr/>
                    <a:lstStyle/>
                    <a:p>
                      <a:pPr>
                        <a:lnSpc>
                          <a:spcPct val="107000"/>
                        </a:lnSpc>
                        <a:spcAft>
                          <a:spcPts val="1500"/>
                        </a:spcAft>
                      </a:pPr>
                      <a:r>
                        <a:rPr lang="ru-RU" sz="1800">
                          <a:solidFill>
                            <a:srgbClr val="404248"/>
                          </a:solidFill>
                          <a:latin typeface="Times New Roman" pitchFamily="18" charset="0"/>
                          <a:ea typeface="Times New Roman"/>
                          <a:cs typeface="Times New Roman" pitchFamily="18" charset="0"/>
                        </a:rPr>
                        <a:t>безразличный</a:t>
                      </a:r>
                      <a:endParaRPr lang="ru-RU" sz="1800">
                        <a:latin typeface="Times New Roman" pitchFamily="18" charset="0"/>
                        <a:ea typeface="Calibri"/>
                        <a:cs typeface="Times New Roman" pitchFamily="18" charset="0"/>
                      </a:endParaRPr>
                    </a:p>
                  </a:txBody>
                  <a:tcPr marL="71593" marR="71593" marT="71593" marB="71593" anchor="ctr">
                    <a:lnL>
                      <a:noFill/>
                    </a:lnL>
                    <a:lnR>
                      <a:noFill/>
                    </a:lnR>
                    <a:lnT w="12700" cap="flat" cmpd="sng" algn="ctr">
                      <a:solidFill>
                        <a:srgbClr val="F0F0F0"/>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FFFFFF"/>
                    </a:solidFill>
                  </a:tcPr>
                </a:tc>
                <a:tc>
                  <a:txBody>
                    <a:bodyPr/>
                    <a:lstStyle/>
                    <a:p>
                      <a:pPr>
                        <a:lnSpc>
                          <a:spcPct val="107000"/>
                        </a:lnSpc>
                        <a:spcAft>
                          <a:spcPts val="1500"/>
                        </a:spcAft>
                      </a:pPr>
                      <a:r>
                        <a:rPr lang="ru-RU" sz="1800">
                          <a:solidFill>
                            <a:srgbClr val="404248"/>
                          </a:solidFill>
                          <a:latin typeface="Times New Roman" pitchFamily="18" charset="0"/>
                          <a:ea typeface="Times New Roman"/>
                          <a:cs typeface="Times New Roman" pitchFamily="18" charset="0"/>
                        </a:rPr>
                        <a:t>небрежный</a:t>
                      </a:r>
                      <a:endParaRPr lang="ru-RU" sz="1800">
                        <a:latin typeface="Times New Roman" pitchFamily="18" charset="0"/>
                        <a:ea typeface="Calibri"/>
                        <a:cs typeface="Times New Roman" pitchFamily="18" charset="0"/>
                      </a:endParaRPr>
                    </a:p>
                  </a:txBody>
                  <a:tcPr marL="71593" marR="71593" marT="71593" marB="71593" anchor="ctr">
                    <a:lnL>
                      <a:noFill/>
                    </a:lnL>
                    <a:lnR>
                      <a:noFill/>
                    </a:lnR>
                    <a:lnT w="12700" cap="flat" cmpd="sng" algn="ctr">
                      <a:solidFill>
                        <a:srgbClr val="F0F0F0"/>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FFFFFF"/>
                    </a:solidFill>
                  </a:tcPr>
                </a:tc>
              </a:tr>
              <a:tr h="437227">
                <a:tc>
                  <a:txBody>
                    <a:bodyPr/>
                    <a:lstStyle/>
                    <a:p>
                      <a:pPr>
                        <a:lnSpc>
                          <a:spcPct val="107000"/>
                        </a:lnSpc>
                        <a:spcAft>
                          <a:spcPts val="1500"/>
                        </a:spcAft>
                      </a:pPr>
                      <a:r>
                        <a:rPr lang="ru-RU" sz="1800">
                          <a:solidFill>
                            <a:srgbClr val="404248"/>
                          </a:solidFill>
                          <a:latin typeface="Times New Roman" pitchFamily="18" charset="0"/>
                          <a:ea typeface="Times New Roman"/>
                          <a:cs typeface="Times New Roman" pitchFamily="18" charset="0"/>
                        </a:rPr>
                        <a:t>23. Осторожный</a:t>
                      </a:r>
                      <a:endParaRPr lang="ru-RU" sz="1800">
                        <a:latin typeface="Times New Roman" pitchFamily="18" charset="0"/>
                        <a:ea typeface="Calibri"/>
                        <a:cs typeface="Times New Roman" pitchFamily="18" charset="0"/>
                      </a:endParaRPr>
                    </a:p>
                  </a:txBody>
                  <a:tcPr marL="71593" marR="71593" marT="71593" marB="71593" anchor="ctr">
                    <a:lnL>
                      <a:noFill/>
                    </a:lnL>
                    <a:lnR>
                      <a:noFill/>
                    </a:lnR>
                    <a:lnT w="12700" cap="flat" cmpd="sng" algn="ctr">
                      <a:solidFill>
                        <a:srgbClr val="F0F0F0"/>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FFFFFF"/>
                    </a:solidFill>
                  </a:tcPr>
                </a:tc>
                <a:tc>
                  <a:txBody>
                    <a:bodyPr/>
                    <a:lstStyle/>
                    <a:p>
                      <a:pPr>
                        <a:lnSpc>
                          <a:spcPct val="107000"/>
                        </a:lnSpc>
                        <a:spcAft>
                          <a:spcPts val="1500"/>
                        </a:spcAft>
                      </a:pPr>
                      <a:r>
                        <a:rPr lang="ru-RU" sz="1800">
                          <a:solidFill>
                            <a:srgbClr val="404248"/>
                          </a:solidFill>
                          <a:latin typeface="Times New Roman" pitchFamily="18" charset="0"/>
                          <a:ea typeface="Times New Roman"/>
                          <a:cs typeface="Times New Roman" pitchFamily="18" charset="0"/>
                        </a:rPr>
                        <a:t>беззаботный</a:t>
                      </a:r>
                      <a:endParaRPr lang="ru-RU" sz="1800">
                        <a:latin typeface="Times New Roman" pitchFamily="18" charset="0"/>
                        <a:ea typeface="Calibri"/>
                        <a:cs typeface="Times New Roman" pitchFamily="18" charset="0"/>
                      </a:endParaRPr>
                    </a:p>
                  </a:txBody>
                  <a:tcPr marL="71593" marR="71593" marT="71593" marB="71593" anchor="ctr">
                    <a:lnL>
                      <a:noFill/>
                    </a:lnL>
                    <a:lnR>
                      <a:noFill/>
                    </a:lnR>
                    <a:lnT w="12700" cap="flat" cmpd="sng" algn="ctr">
                      <a:solidFill>
                        <a:srgbClr val="F0F0F0"/>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FFFFFF"/>
                    </a:solidFill>
                  </a:tcPr>
                </a:tc>
                <a:tc>
                  <a:txBody>
                    <a:bodyPr/>
                    <a:lstStyle/>
                    <a:p>
                      <a:pPr>
                        <a:lnSpc>
                          <a:spcPct val="107000"/>
                        </a:lnSpc>
                        <a:spcAft>
                          <a:spcPts val="1500"/>
                        </a:spcAft>
                      </a:pPr>
                      <a:r>
                        <a:rPr lang="ru-RU" sz="1800">
                          <a:solidFill>
                            <a:srgbClr val="404248"/>
                          </a:solidFill>
                          <a:latin typeface="Times New Roman" pitchFamily="18" charset="0"/>
                          <a:ea typeface="Times New Roman"/>
                          <a:cs typeface="Times New Roman" pitchFamily="18" charset="0"/>
                        </a:rPr>
                        <a:t>терпеливый</a:t>
                      </a:r>
                      <a:endParaRPr lang="ru-RU" sz="1800">
                        <a:latin typeface="Times New Roman" pitchFamily="18" charset="0"/>
                        <a:ea typeface="Calibri"/>
                        <a:cs typeface="Times New Roman" pitchFamily="18" charset="0"/>
                      </a:endParaRPr>
                    </a:p>
                  </a:txBody>
                  <a:tcPr marL="71593" marR="71593" marT="71593" marB="71593" anchor="ctr">
                    <a:lnL>
                      <a:noFill/>
                    </a:lnL>
                    <a:lnR>
                      <a:noFill/>
                    </a:lnR>
                    <a:lnT w="12700" cap="flat" cmpd="sng" algn="ctr">
                      <a:solidFill>
                        <a:srgbClr val="F0F0F0"/>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FFFFFF"/>
                    </a:solidFill>
                  </a:tcPr>
                </a:tc>
              </a:tr>
              <a:tr h="437227">
                <a:tc>
                  <a:txBody>
                    <a:bodyPr/>
                    <a:lstStyle/>
                    <a:p>
                      <a:pPr>
                        <a:lnSpc>
                          <a:spcPct val="107000"/>
                        </a:lnSpc>
                        <a:spcAft>
                          <a:spcPts val="1500"/>
                        </a:spcAft>
                      </a:pPr>
                      <a:r>
                        <a:rPr lang="ru-RU" sz="1800">
                          <a:solidFill>
                            <a:srgbClr val="404248"/>
                          </a:solidFill>
                          <a:latin typeface="Times New Roman" pitchFamily="18" charset="0"/>
                          <a:ea typeface="Times New Roman"/>
                          <a:cs typeface="Times New Roman" pitchFamily="18" charset="0"/>
                        </a:rPr>
                        <a:t>24. Разумный</a:t>
                      </a:r>
                      <a:endParaRPr lang="ru-RU" sz="1800">
                        <a:latin typeface="Times New Roman" pitchFamily="18" charset="0"/>
                        <a:ea typeface="Calibri"/>
                        <a:cs typeface="Times New Roman" pitchFamily="18" charset="0"/>
                      </a:endParaRPr>
                    </a:p>
                  </a:txBody>
                  <a:tcPr marL="71593" marR="71593" marT="71593" marB="71593" anchor="ctr">
                    <a:lnL>
                      <a:noFill/>
                    </a:lnL>
                    <a:lnR>
                      <a:noFill/>
                    </a:lnR>
                    <a:lnT w="12700" cap="flat" cmpd="sng" algn="ctr">
                      <a:solidFill>
                        <a:srgbClr val="F0F0F0"/>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FFFFFF"/>
                    </a:solidFill>
                  </a:tcPr>
                </a:tc>
                <a:tc>
                  <a:txBody>
                    <a:bodyPr/>
                    <a:lstStyle/>
                    <a:p>
                      <a:pPr>
                        <a:lnSpc>
                          <a:spcPct val="107000"/>
                        </a:lnSpc>
                        <a:spcAft>
                          <a:spcPts val="1500"/>
                        </a:spcAft>
                      </a:pPr>
                      <a:r>
                        <a:rPr lang="ru-RU" sz="1800">
                          <a:solidFill>
                            <a:srgbClr val="404248"/>
                          </a:solidFill>
                          <a:latin typeface="Times New Roman" pitchFamily="18" charset="0"/>
                          <a:ea typeface="Times New Roman"/>
                          <a:cs typeface="Times New Roman" pitchFamily="18" charset="0"/>
                        </a:rPr>
                        <a:t>заботливый</a:t>
                      </a:r>
                      <a:endParaRPr lang="ru-RU" sz="1800">
                        <a:latin typeface="Times New Roman" pitchFamily="18" charset="0"/>
                        <a:ea typeface="Calibri"/>
                        <a:cs typeface="Times New Roman" pitchFamily="18" charset="0"/>
                      </a:endParaRPr>
                    </a:p>
                  </a:txBody>
                  <a:tcPr marL="71593" marR="71593" marT="71593" marB="71593" anchor="ctr">
                    <a:lnL>
                      <a:noFill/>
                    </a:lnL>
                    <a:lnR>
                      <a:noFill/>
                    </a:lnR>
                    <a:lnT w="12700" cap="flat" cmpd="sng" algn="ctr">
                      <a:solidFill>
                        <a:srgbClr val="F0F0F0"/>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FFFFFF"/>
                    </a:solidFill>
                  </a:tcPr>
                </a:tc>
                <a:tc>
                  <a:txBody>
                    <a:bodyPr/>
                    <a:lstStyle/>
                    <a:p>
                      <a:pPr>
                        <a:lnSpc>
                          <a:spcPct val="107000"/>
                        </a:lnSpc>
                        <a:spcAft>
                          <a:spcPts val="1500"/>
                        </a:spcAft>
                      </a:pPr>
                      <a:r>
                        <a:rPr lang="ru-RU" sz="1800" dirty="0">
                          <a:solidFill>
                            <a:srgbClr val="404248"/>
                          </a:solidFill>
                          <a:latin typeface="Times New Roman" pitchFamily="18" charset="0"/>
                          <a:ea typeface="Times New Roman"/>
                          <a:cs typeface="Times New Roman" pitchFamily="18" charset="0"/>
                        </a:rPr>
                        <a:t>храбрый</a:t>
                      </a:r>
                      <a:endParaRPr lang="ru-RU" sz="1800" dirty="0">
                        <a:latin typeface="Times New Roman" pitchFamily="18" charset="0"/>
                        <a:ea typeface="Calibri"/>
                        <a:cs typeface="Times New Roman" pitchFamily="18" charset="0"/>
                      </a:endParaRPr>
                    </a:p>
                  </a:txBody>
                  <a:tcPr marL="71593" marR="71593" marT="71593" marB="71593" anchor="ctr">
                    <a:lnL>
                      <a:noFill/>
                    </a:lnL>
                    <a:lnR>
                      <a:noFill/>
                    </a:lnR>
                    <a:lnT w="12700" cap="flat" cmpd="sng" algn="ctr">
                      <a:solidFill>
                        <a:srgbClr val="F0F0F0"/>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FFFFFF"/>
                    </a:solidFill>
                  </a:tcP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Таблица 3"/>
          <p:cNvGraphicFramePr>
            <a:graphicFrameLocks noGrp="1"/>
          </p:cNvGraphicFramePr>
          <p:nvPr/>
        </p:nvGraphicFramePr>
        <p:xfrm>
          <a:off x="107504" y="116632"/>
          <a:ext cx="7848873" cy="6669360"/>
        </p:xfrm>
        <a:graphic>
          <a:graphicData uri="http://schemas.openxmlformats.org/drawingml/2006/table">
            <a:tbl>
              <a:tblPr/>
              <a:tblGrid>
                <a:gridCol w="2616291"/>
                <a:gridCol w="2616291"/>
                <a:gridCol w="2616291"/>
              </a:tblGrid>
              <a:tr h="1111560">
                <a:tc>
                  <a:txBody>
                    <a:bodyPr/>
                    <a:lstStyle/>
                    <a:p>
                      <a:pPr>
                        <a:lnSpc>
                          <a:spcPct val="107000"/>
                        </a:lnSpc>
                        <a:spcAft>
                          <a:spcPts val="1500"/>
                        </a:spcAft>
                      </a:pPr>
                      <a:r>
                        <a:rPr lang="ru-RU" sz="1800" dirty="0">
                          <a:solidFill>
                            <a:srgbClr val="404248"/>
                          </a:solidFill>
                          <a:latin typeface="Times New Roman" pitchFamily="18" charset="0"/>
                          <a:ea typeface="Times New Roman"/>
                          <a:cs typeface="Times New Roman" pitchFamily="18" charset="0"/>
                        </a:rPr>
                        <a:t>25. Предвидящий</a:t>
                      </a:r>
                      <a:endParaRPr lang="ru-RU" sz="1800" dirty="0">
                        <a:latin typeface="Times New Roman" pitchFamily="18" charset="0"/>
                        <a:ea typeface="Calibri"/>
                        <a:cs typeface="Times New Roman" pitchFamily="18" charset="0"/>
                      </a:endParaRPr>
                    </a:p>
                  </a:txBody>
                  <a:tcPr marL="95250" marR="95250" marT="95250" marB="95250" anchor="ctr">
                    <a:lnL>
                      <a:noFill/>
                    </a:lnL>
                    <a:lnR>
                      <a:noFill/>
                    </a:lnR>
                    <a:lnT>
                      <a:noFill/>
                    </a:lnT>
                    <a:lnB w="12700" cap="flat" cmpd="sng" algn="ctr">
                      <a:solidFill>
                        <a:srgbClr val="F0F0F0"/>
                      </a:solidFill>
                      <a:prstDash val="solid"/>
                      <a:round/>
                      <a:headEnd type="none" w="med" len="med"/>
                      <a:tailEnd type="none" w="med" len="med"/>
                    </a:lnB>
                    <a:solidFill>
                      <a:srgbClr val="FFFFFF"/>
                    </a:solidFill>
                  </a:tcPr>
                </a:tc>
                <a:tc>
                  <a:txBody>
                    <a:bodyPr/>
                    <a:lstStyle/>
                    <a:p>
                      <a:pPr>
                        <a:lnSpc>
                          <a:spcPct val="107000"/>
                        </a:lnSpc>
                        <a:spcAft>
                          <a:spcPts val="1500"/>
                        </a:spcAft>
                      </a:pPr>
                      <a:r>
                        <a:rPr lang="ru-RU" sz="1800">
                          <a:solidFill>
                            <a:srgbClr val="404248"/>
                          </a:solidFill>
                          <a:latin typeface="Times New Roman" pitchFamily="18" charset="0"/>
                          <a:ea typeface="Times New Roman"/>
                          <a:cs typeface="Times New Roman" pitchFamily="18" charset="0"/>
                        </a:rPr>
                        <a:t>неустрашимый</a:t>
                      </a:r>
                      <a:endParaRPr lang="ru-RU" sz="1800">
                        <a:latin typeface="Times New Roman" pitchFamily="18" charset="0"/>
                        <a:ea typeface="Calibri"/>
                        <a:cs typeface="Times New Roman" pitchFamily="18" charset="0"/>
                      </a:endParaRPr>
                    </a:p>
                  </a:txBody>
                  <a:tcPr marL="95250" marR="95250" marT="95250" marB="95250" anchor="ctr">
                    <a:lnL>
                      <a:noFill/>
                    </a:lnL>
                    <a:lnR>
                      <a:noFill/>
                    </a:lnR>
                    <a:lnT>
                      <a:noFill/>
                    </a:lnT>
                    <a:lnB w="12700" cap="flat" cmpd="sng" algn="ctr">
                      <a:solidFill>
                        <a:srgbClr val="F0F0F0"/>
                      </a:solidFill>
                      <a:prstDash val="solid"/>
                      <a:round/>
                      <a:headEnd type="none" w="med" len="med"/>
                      <a:tailEnd type="none" w="med" len="med"/>
                    </a:lnB>
                    <a:solidFill>
                      <a:srgbClr val="FFFFFF"/>
                    </a:solidFill>
                  </a:tcPr>
                </a:tc>
                <a:tc>
                  <a:txBody>
                    <a:bodyPr/>
                    <a:lstStyle/>
                    <a:p>
                      <a:pPr>
                        <a:lnSpc>
                          <a:spcPct val="107000"/>
                        </a:lnSpc>
                        <a:spcAft>
                          <a:spcPts val="1500"/>
                        </a:spcAft>
                      </a:pPr>
                      <a:r>
                        <a:rPr lang="ru-RU" sz="1800">
                          <a:solidFill>
                            <a:srgbClr val="404248"/>
                          </a:solidFill>
                          <a:latin typeface="Times New Roman" pitchFamily="18" charset="0"/>
                          <a:ea typeface="Times New Roman"/>
                          <a:cs typeface="Times New Roman" pitchFamily="18" charset="0"/>
                        </a:rPr>
                        <a:t>добросовестный</a:t>
                      </a:r>
                      <a:endParaRPr lang="ru-RU" sz="1800">
                        <a:latin typeface="Times New Roman" pitchFamily="18" charset="0"/>
                        <a:ea typeface="Calibri"/>
                        <a:cs typeface="Times New Roman" pitchFamily="18" charset="0"/>
                      </a:endParaRPr>
                    </a:p>
                  </a:txBody>
                  <a:tcPr marL="95250" marR="95250" marT="95250" marB="95250" anchor="ctr">
                    <a:lnL>
                      <a:noFill/>
                    </a:lnL>
                    <a:lnR>
                      <a:noFill/>
                    </a:lnR>
                    <a:lnT>
                      <a:noFill/>
                    </a:lnT>
                    <a:lnB w="12700" cap="flat" cmpd="sng" algn="ctr">
                      <a:solidFill>
                        <a:srgbClr val="F0F0F0"/>
                      </a:solidFill>
                      <a:prstDash val="solid"/>
                      <a:round/>
                      <a:headEnd type="none" w="med" len="med"/>
                      <a:tailEnd type="none" w="med" len="med"/>
                    </a:lnB>
                    <a:solidFill>
                      <a:srgbClr val="FFFFFF"/>
                    </a:solidFill>
                  </a:tcPr>
                </a:tc>
              </a:tr>
              <a:tr h="1111560">
                <a:tc>
                  <a:txBody>
                    <a:bodyPr/>
                    <a:lstStyle/>
                    <a:p>
                      <a:pPr>
                        <a:lnSpc>
                          <a:spcPct val="107000"/>
                        </a:lnSpc>
                        <a:spcAft>
                          <a:spcPts val="1500"/>
                        </a:spcAft>
                      </a:pPr>
                      <a:r>
                        <a:rPr lang="ru-RU" sz="1800" dirty="0">
                          <a:solidFill>
                            <a:srgbClr val="404248"/>
                          </a:solidFill>
                          <a:latin typeface="Times New Roman" pitchFamily="18" charset="0"/>
                          <a:ea typeface="Times New Roman"/>
                          <a:cs typeface="Times New Roman" pitchFamily="18" charset="0"/>
                        </a:rPr>
                        <a:t>26. Поспешный</a:t>
                      </a:r>
                      <a:endParaRPr lang="ru-RU" sz="1800" dirty="0">
                        <a:latin typeface="Times New Roman" pitchFamily="18" charset="0"/>
                        <a:ea typeface="Calibri"/>
                        <a:cs typeface="Times New Roman" pitchFamily="18" charset="0"/>
                      </a:endParaRPr>
                    </a:p>
                  </a:txBody>
                  <a:tcPr marL="95250" marR="95250" marT="95250" marB="95250" anchor="ctr">
                    <a:lnL>
                      <a:noFill/>
                    </a:lnL>
                    <a:lnR>
                      <a:noFill/>
                    </a:lnR>
                    <a:lnT w="12700" cap="flat" cmpd="sng" algn="ctr">
                      <a:solidFill>
                        <a:srgbClr val="F0F0F0"/>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FFFFFF"/>
                    </a:solidFill>
                  </a:tcPr>
                </a:tc>
                <a:tc>
                  <a:txBody>
                    <a:bodyPr/>
                    <a:lstStyle/>
                    <a:p>
                      <a:pPr>
                        <a:lnSpc>
                          <a:spcPct val="107000"/>
                        </a:lnSpc>
                        <a:spcAft>
                          <a:spcPts val="1500"/>
                        </a:spcAft>
                      </a:pPr>
                      <a:r>
                        <a:rPr lang="ru-RU" sz="1800">
                          <a:solidFill>
                            <a:srgbClr val="404248"/>
                          </a:solidFill>
                          <a:latin typeface="Times New Roman" pitchFamily="18" charset="0"/>
                          <a:ea typeface="Times New Roman"/>
                          <a:cs typeface="Times New Roman" pitchFamily="18" charset="0"/>
                        </a:rPr>
                        <a:t>пугливый</a:t>
                      </a:r>
                      <a:endParaRPr lang="ru-RU" sz="1800">
                        <a:latin typeface="Times New Roman" pitchFamily="18" charset="0"/>
                        <a:ea typeface="Calibri"/>
                        <a:cs typeface="Times New Roman" pitchFamily="18" charset="0"/>
                      </a:endParaRPr>
                    </a:p>
                  </a:txBody>
                  <a:tcPr marL="95250" marR="95250" marT="95250" marB="95250" anchor="ctr">
                    <a:lnL>
                      <a:noFill/>
                    </a:lnL>
                    <a:lnR>
                      <a:noFill/>
                    </a:lnR>
                    <a:lnT w="12700" cap="flat" cmpd="sng" algn="ctr">
                      <a:solidFill>
                        <a:srgbClr val="F0F0F0"/>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FFFFFF"/>
                    </a:solidFill>
                  </a:tcPr>
                </a:tc>
                <a:tc>
                  <a:txBody>
                    <a:bodyPr/>
                    <a:lstStyle/>
                    <a:p>
                      <a:pPr>
                        <a:lnSpc>
                          <a:spcPct val="107000"/>
                        </a:lnSpc>
                        <a:spcAft>
                          <a:spcPts val="1500"/>
                        </a:spcAft>
                      </a:pPr>
                      <a:r>
                        <a:rPr lang="ru-RU" sz="1800">
                          <a:solidFill>
                            <a:srgbClr val="404248"/>
                          </a:solidFill>
                          <a:latin typeface="Times New Roman" pitchFamily="18" charset="0"/>
                          <a:ea typeface="Times New Roman"/>
                          <a:cs typeface="Times New Roman" pitchFamily="18" charset="0"/>
                        </a:rPr>
                        <a:t>беззаботный</a:t>
                      </a:r>
                      <a:endParaRPr lang="ru-RU" sz="1800">
                        <a:latin typeface="Times New Roman" pitchFamily="18" charset="0"/>
                        <a:ea typeface="Calibri"/>
                        <a:cs typeface="Times New Roman" pitchFamily="18" charset="0"/>
                      </a:endParaRPr>
                    </a:p>
                  </a:txBody>
                  <a:tcPr marL="95250" marR="95250" marT="95250" marB="95250" anchor="ctr">
                    <a:lnL>
                      <a:noFill/>
                    </a:lnL>
                    <a:lnR>
                      <a:noFill/>
                    </a:lnR>
                    <a:lnT w="12700" cap="flat" cmpd="sng" algn="ctr">
                      <a:solidFill>
                        <a:srgbClr val="F0F0F0"/>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FFFFFF"/>
                    </a:solidFill>
                  </a:tcPr>
                </a:tc>
              </a:tr>
              <a:tr h="1111560">
                <a:tc>
                  <a:txBody>
                    <a:bodyPr/>
                    <a:lstStyle/>
                    <a:p>
                      <a:pPr>
                        <a:lnSpc>
                          <a:spcPct val="107000"/>
                        </a:lnSpc>
                        <a:spcAft>
                          <a:spcPts val="1500"/>
                        </a:spcAft>
                      </a:pPr>
                      <a:r>
                        <a:rPr lang="ru-RU" sz="1800">
                          <a:solidFill>
                            <a:srgbClr val="404248"/>
                          </a:solidFill>
                          <a:latin typeface="Times New Roman" pitchFamily="18" charset="0"/>
                          <a:ea typeface="Times New Roman"/>
                          <a:cs typeface="Times New Roman" pitchFamily="18" charset="0"/>
                        </a:rPr>
                        <a:t>27. Рассеянный</a:t>
                      </a:r>
                      <a:endParaRPr lang="ru-RU" sz="1800">
                        <a:latin typeface="Times New Roman" pitchFamily="18" charset="0"/>
                        <a:ea typeface="Calibri"/>
                        <a:cs typeface="Times New Roman" pitchFamily="18" charset="0"/>
                      </a:endParaRPr>
                    </a:p>
                  </a:txBody>
                  <a:tcPr marL="95250" marR="95250" marT="95250" marB="95250" anchor="ctr">
                    <a:lnL>
                      <a:noFill/>
                    </a:lnL>
                    <a:lnR>
                      <a:noFill/>
                    </a:lnR>
                    <a:lnT w="12700" cap="flat" cmpd="sng" algn="ctr">
                      <a:solidFill>
                        <a:srgbClr val="F0F0F0"/>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FFFFFF"/>
                    </a:solidFill>
                  </a:tcPr>
                </a:tc>
                <a:tc>
                  <a:txBody>
                    <a:bodyPr/>
                    <a:lstStyle/>
                    <a:p>
                      <a:pPr>
                        <a:lnSpc>
                          <a:spcPct val="107000"/>
                        </a:lnSpc>
                        <a:spcAft>
                          <a:spcPts val="1500"/>
                        </a:spcAft>
                      </a:pPr>
                      <a:r>
                        <a:rPr lang="ru-RU" sz="1800">
                          <a:solidFill>
                            <a:srgbClr val="404248"/>
                          </a:solidFill>
                          <a:latin typeface="Times New Roman" pitchFamily="18" charset="0"/>
                          <a:ea typeface="Times New Roman"/>
                          <a:cs typeface="Times New Roman" pitchFamily="18" charset="0"/>
                        </a:rPr>
                        <a:t>опрометчивый</a:t>
                      </a:r>
                      <a:endParaRPr lang="ru-RU" sz="1800">
                        <a:latin typeface="Times New Roman" pitchFamily="18" charset="0"/>
                        <a:ea typeface="Calibri"/>
                        <a:cs typeface="Times New Roman" pitchFamily="18" charset="0"/>
                      </a:endParaRPr>
                    </a:p>
                  </a:txBody>
                  <a:tcPr marL="95250" marR="95250" marT="95250" marB="95250" anchor="ctr">
                    <a:lnL>
                      <a:noFill/>
                    </a:lnL>
                    <a:lnR>
                      <a:noFill/>
                    </a:lnR>
                    <a:lnT w="12700" cap="flat" cmpd="sng" algn="ctr">
                      <a:solidFill>
                        <a:srgbClr val="F0F0F0"/>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FFFFFF"/>
                    </a:solidFill>
                  </a:tcPr>
                </a:tc>
                <a:tc>
                  <a:txBody>
                    <a:bodyPr/>
                    <a:lstStyle/>
                    <a:p>
                      <a:pPr>
                        <a:lnSpc>
                          <a:spcPct val="107000"/>
                        </a:lnSpc>
                        <a:spcAft>
                          <a:spcPts val="1500"/>
                        </a:spcAft>
                      </a:pPr>
                      <a:r>
                        <a:rPr lang="ru-RU" sz="1800">
                          <a:solidFill>
                            <a:srgbClr val="404248"/>
                          </a:solidFill>
                          <a:latin typeface="Times New Roman" pitchFamily="18" charset="0"/>
                          <a:ea typeface="Times New Roman"/>
                          <a:cs typeface="Times New Roman" pitchFamily="18" charset="0"/>
                        </a:rPr>
                        <a:t>пессимистичный</a:t>
                      </a:r>
                      <a:endParaRPr lang="ru-RU" sz="1800">
                        <a:latin typeface="Times New Roman" pitchFamily="18" charset="0"/>
                        <a:ea typeface="Calibri"/>
                        <a:cs typeface="Times New Roman" pitchFamily="18" charset="0"/>
                      </a:endParaRPr>
                    </a:p>
                  </a:txBody>
                  <a:tcPr marL="95250" marR="95250" marT="95250" marB="95250" anchor="ctr">
                    <a:lnL>
                      <a:noFill/>
                    </a:lnL>
                    <a:lnR>
                      <a:noFill/>
                    </a:lnR>
                    <a:lnT w="12700" cap="flat" cmpd="sng" algn="ctr">
                      <a:solidFill>
                        <a:srgbClr val="F0F0F0"/>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FFFFFF"/>
                    </a:solidFill>
                  </a:tcPr>
                </a:tc>
              </a:tr>
              <a:tr h="1111560">
                <a:tc>
                  <a:txBody>
                    <a:bodyPr/>
                    <a:lstStyle/>
                    <a:p>
                      <a:pPr>
                        <a:lnSpc>
                          <a:spcPct val="107000"/>
                        </a:lnSpc>
                        <a:spcAft>
                          <a:spcPts val="1500"/>
                        </a:spcAft>
                      </a:pPr>
                      <a:r>
                        <a:rPr lang="ru-RU" sz="1800">
                          <a:solidFill>
                            <a:srgbClr val="404248"/>
                          </a:solidFill>
                          <a:latin typeface="Times New Roman" pitchFamily="18" charset="0"/>
                          <a:ea typeface="Times New Roman"/>
                          <a:cs typeface="Times New Roman" pitchFamily="18" charset="0"/>
                        </a:rPr>
                        <a:t>28. Осмотрительный</a:t>
                      </a:r>
                      <a:endParaRPr lang="ru-RU" sz="1800">
                        <a:latin typeface="Times New Roman" pitchFamily="18" charset="0"/>
                        <a:ea typeface="Calibri"/>
                        <a:cs typeface="Times New Roman" pitchFamily="18" charset="0"/>
                      </a:endParaRPr>
                    </a:p>
                  </a:txBody>
                  <a:tcPr marL="95250" marR="95250" marT="95250" marB="95250" anchor="ctr">
                    <a:lnL>
                      <a:noFill/>
                    </a:lnL>
                    <a:lnR>
                      <a:noFill/>
                    </a:lnR>
                    <a:lnT w="12700" cap="flat" cmpd="sng" algn="ctr">
                      <a:solidFill>
                        <a:srgbClr val="F0F0F0"/>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FFFFFF"/>
                    </a:solidFill>
                  </a:tcPr>
                </a:tc>
                <a:tc>
                  <a:txBody>
                    <a:bodyPr/>
                    <a:lstStyle/>
                    <a:p>
                      <a:pPr>
                        <a:lnSpc>
                          <a:spcPct val="107000"/>
                        </a:lnSpc>
                        <a:spcAft>
                          <a:spcPts val="1500"/>
                        </a:spcAft>
                      </a:pPr>
                      <a:r>
                        <a:rPr lang="ru-RU" sz="1800">
                          <a:solidFill>
                            <a:srgbClr val="404248"/>
                          </a:solidFill>
                          <a:latin typeface="Times New Roman" pitchFamily="18" charset="0"/>
                          <a:ea typeface="Times New Roman"/>
                          <a:cs typeface="Times New Roman" pitchFamily="18" charset="0"/>
                        </a:rPr>
                        <a:t>рассудительный</a:t>
                      </a:r>
                      <a:endParaRPr lang="ru-RU" sz="1800">
                        <a:latin typeface="Times New Roman" pitchFamily="18" charset="0"/>
                        <a:ea typeface="Calibri"/>
                        <a:cs typeface="Times New Roman" pitchFamily="18" charset="0"/>
                      </a:endParaRPr>
                    </a:p>
                  </a:txBody>
                  <a:tcPr marL="95250" marR="95250" marT="95250" marB="95250" anchor="ctr">
                    <a:lnL>
                      <a:noFill/>
                    </a:lnL>
                    <a:lnR>
                      <a:noFill/>
                    </a:lnR>
                    <a:lnT w="12700" cap="flat" cmpd="sng" algn="ctr">
                      <a:solidFill>
                        <a:srgbClr val="F0F0F0"/>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FFFFFF"/>
                    </a:solidFill>
                  </a:tcPr>
                </a:tc>
                <a:tc>
                  <a:txBody>
                    <a:bodyPr/>
                    <a:lstStyle/>
                    <a:p>
                      <a:pPr>
                        <a:lnSpc>
                          <a:spcPct val="107000"/>
                        </a:lnSpc>
                        <a:spcAft>
                          <a:spcPts val="1500"/>
                        </a:spcAft>
                      </a:pPr>
                      <a:r>
                        <a:rPr lang="ru-RU" sz="1800">
                          <a:solidFill>
                            <a:srgbClr val="404248"/>
                          </a:solidFill>
                          <a:latin typeface="Times New Roman" pitchFamily="18" charset="0"/>
                          <a:ea typeface="Times New Roman"/>
                          <a:cs typeface="Times New Roman" pitchFamily="18" charset="0"/>
                        </a:rPr>
                        <a:t>предприимчивый</a:t>
                      </a:r>
                      <a:endParaRPr lang="ru-RU" sz="1800">
                        <a:latin typeface="Times New Roman" pitchFamily="18" charset="0"/>
                        <a:ea typeface="Calibri"/>
                        <a:cs typeface="Times New Roman" pitchFamily="18" charset="0"/>
                      </a:endParaRPr>
                    </a:p>
                  </a:txBody>
                  <a:tcPr marL="95250" marR="95250" marT="95250" marB="95250" anchor="ctr">
                    <a:lnL>
                      <a:noFill/>
                    </a:lnL>
                    <a:lnR>
                      <a:noFill/>
                    </a:lnR>
                    <a:lnT w="12700" cap="flat" cmpd="sng" algn="ctr">
                      <a:solidFill>
                        <a:srgbClr val="F0F0F0"/>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FFFFFF"/>
                    </a:solidFill>
                  </a:tcPr>
                </a:tc>
              </a:tr>
              <a:tr h="1111560">
                <a:tc>
                  <a:txBody>
                    <a:bodyPr/>
                    <a:lstStyle/>
                    <a:p>
                      <a:pPr>
                        <a:lnSpc>
                          <a:spcPct val="107000"/>
                        </a:lnSpc>
                        <a:spcAft>
                          <a:spcPts val="1500"/>
                        </a:spcAft>
                      </a:pPr>
                      <a:r>
                        <a:rPr lang="ru-RU" sz="1800">
                          <a:solidFill>
                            <a:srgbClr val="404248"/>
                          </a:solidFill>
                          <a:latin typeface="Times New Roman" pitchFamily="18" charset="0"/>
                          <a:ea typeface="Times New Roman"/>
                          <a:cs typeface="Times New Roman" pitchFamily="18" charset="0"/>
                        </a:rPr>
                        <a:t>29. Тихий</a:t>
                      </a:r>
                      <a:endParaRPr lang="ru-RU" sz="1800">
                        <a:latin typeface="Times New Roman" pitchFamily="18" charset="0"/>
                        <a:ea typeface="Calibri"/>
                        <a:cs typeface="Times New Roman" pitchFamily="18" charset="0"/>
                      </a:endParaRPr>
                    </a:p>
                  </a:txBody>
                  <a:tcPr marL="95250" marR="95250" marT="95250" marB="95250" anchor="ctr">
                    <a:lnL>
                      <a:noFill/>
                    </a:lnL>
                    <a:lnR>
                      <a:noFill/>
                    </a:lnR>
                    <a:lnT w="12700" cap="flat" cmpd="sng" algn="ctr">
                      <a:solidFill>
                        <a:srgbClr val="F0F0F0"/>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FFFFFF"/>
                    </a:solidFill>
                  </a:tcPr>
                </a:tc>
                <a:tc>
                  <a:txBody>
                    <a:bodyPr/>
                    <a:lstStyle/>
                    <a:p>
                      <a:pPr>
                        <a:lnSpc>
                          <a:spcPct val="107000"/>
                        </a:lnSpc>
                        <a:spcAft>
                          <a:spcPts val="1500"/>
                        </a:spcAft>
                      </a:pPr>
                      <a:r>
                        <a:rPr lang="ru-RU" sz="1800" dirty="0">
                          <a:solidFill>
                            <a:srgbClr val="404248"/>
                          </a:solidFill>
                          <a:latin typeface="Times New Roman" pitchFamily="18" charset="0"/>
                          <a:ea typeface="Times New Roman"/>
                          <a:cs typeface="Times New Roman" pitchFamily="18" charset="0"/>
                        </a:rPr>
                        <a:t>неорганизованный</a:t>
                      </a:r>
                      <a:endParaRPr lang="ru-RU" sz="1800" dirty="0">
                        <a:latin typeface="Times New Roman" pitchFamily="18" charset="0"/>
                        <a:ea typeface="Calibri"/>
                        <a:cs typeface="Times New Roman" pitchFamily="18" charset="0"/>
                      </a:endParaRPr>
                    </a:p>
                  </a:txBody>
                  <a:tcPr marL="95250" marR="95250" marT="95250" marB="95250" anchor="ctr">
                    <a:lnL>
                      <a:noFill/>
                    </a:lnL>
                    <a:lnR>
                      <a:noFill/>
                    </a:lnR>
                    <a:lnT w="12700" cap="flat" cmpd="sng" algn="ctr">
                      <a:solidFill>
                        <a:srgbClr val="F0F0F0"/>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FFFFFF"/>
                    </a:solidFill>
                  </a:tcPr>
                </a:tc>
                <a:tc>
                  <a:txBody>
                    <a:bodyPr/>
                    <a:lstStyle/>
                    <a:p>
                      <a:pPr>
                        <a:lnSpc>
                          <a:spcPct val="107000"/>
                        </a:lnSpc>
                        <a:spcAft>
                          <a:spcPts val="1500"/>
                        </a:spcAft>
                      </a:pPr>
                      <a:r>
                        <a:rPr lang="ru-RU" sz="1800" dirty="0">
                          <a:solidFill>
                            <a:srgbClr val="404248"/>
                          </a:solidFill>
                          <a:latin typeface="Times New Roman" pitchFamily="18" charset="0"/>
                          <a:ea typeface="Times New Roman"/>
                          <a:cs typeface="Times New Roman" pitchFamily="18" charset="0"/>
                        </a:rPr>
                        <a:t>боязливый</a:t>
                      </a:r>
                      <a:endParaRPr lang="ru-RU" sz="1800" dirty="0">
                        <a:latin typeface="Times New Roman" pitchFamily="18" charset="0"/>
                        <a:ea typeface="Calibri"/>
                        <a:cs typeface="Times New Roman" pitchFamily="18" charset="0"/>
                      </a:endParaRPr>
                    </a:p>
                  </a:txBody>
                  <a:tcPr marL="95250" marR="95250" marT="95250" marB="95250" anchor="ctr">
                    <a:lnL>
                      <a:noFill/>
                    </a:lnL>
                    <a:lnR>
                      <a:noFill/>
                    </a:lnR>
                    <a:lnT w="12700" cap="flat" cmpd="sng" algn="ctr">
                      <a:solidFill>
                        <a:srgbClr val="F0F0F0"/>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FFFFFF"/>
                    </a:solidFill>
                  </a:tcPr>
                </a:tc>
              </a:tr>
              <a:tr h="1111560">
                <a:tc>
                  <a:txBody>
                    <a:bodyPr/>
                    <a:lstStyle/>
                    <a:p>
                      <a:pPr>
                        <a:lnSpc>
                          <a:spcPct val="107000"/>
                        </a:lnSpc>
                        <a:spcAft>
                          <a:spcPts val="1500"/>
                        </a:spcAft>
                      </a:pPr>
                      <a:r>
                        <a:rPr lang="ru-RU" sz="1800" dirty="0">
                          <a:solidFill>
                            <a:srgbClr val="404248"/>
                          </a:solidFill>
                          <a:latin typeface="Times New Roman" pitchFamily="18" charset="0"/>
                          <a:ea typeface="Times New Roman"/>
                          <a:cs typeface="Times New Roman" pitchFamily="18" charset="0"/>
                        </a:rPr>
                        <a:t>30. Оптимистичный</a:t>
                      </a:r>
                      <a:endParaRPr lang="ru-RU" sz="1800" dirty="0">
                        <a:latin typeface="Times New Roman" pitchFamily="18" charset="0"/>
                        <a:ea typeface="Calibri"/>
                        <a:cs typeface="Times New Roman" pitchFamily="18" charset="0"/>
                      </a:endParaRPr>
                    </a:p>
                  </a:txBody>
                  <a:tcPr marL="95250" marR="95250" marT="95250" marB="95250" anchor="ctr">
                    <a:lnL>
                      <a:noFill/>
                    </a:lnL>
                    <a:lnR>
                      <a:noFill/>
                    </a:lnR>
                    <a:lnT w="12700" cap="flat" cmpd="sng" algn="ctr">
                      <a:solidFill>
                        <a:srgbClr val="F0F0F0"/>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FFFFFF"/>
                    </a:solidFill>
                  </a:tcPr>
                </a:tc>
                <a:tc>
                  <a:txBody>
                    <a:bodyPr/>
                    <a:lstStyle/>
                    <a:p>
                      <a:pPr>
                        <a:lnSpc>
                          <a:spcPct val="107000"/>
                        </a:lnSpc>
                        <a:spcAft>
                          <a:spcPts val="1500"/>
                        </a:spcAft>
                      </a:pPr>
                      <a:r>
                        <a:rPr lang="ru-RU" sz="1800" dirty="0">
                          <a:solidFill>
                            <a:srgbClr val="404248"/>
                          </a:solidFill>
                          <a:latin typeface="Times New Roman" pitchFamily="18" charset="0"/>
                          <a:ea typeface="Times New Roman"/>
                          <a:cs typeface="Times New Roman" pitchFamily="18" charset="0"/>
                        </a:rPr>
                        <a:t>бдительный</a:t>
                      </a:r>
                      <a:endParaRPr lang="ru-RU" sz="1800" dirty="0">
                        <a:latin typeface="Times New Roman" pitchFamily="18" charset="0"/>
                        <a:ea typeface="Calibri"/>
                        <a:cs typeface="Times New Roman" pitchFamily="18" charset="0"/>
                      </a:endParaRPr>
                    </a:p>
                  </a:txBody>
                  <a:tcPr marL="95250" marR="95250" marT="95250" marB="95250" anchor="ctr">
                    <a:lnL>
                      <a:noFill/>
                    </a:lnL>
                    <a:lnR>
                      <a:noFill/>
                    </a:lnR>
                    <a:lnT w="12700" cap="flat" cmpd="sng" algn="ctr">
                      <a:solidFill>
                        <a:srgbClr val="F0F0F0"/>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FFFFFF"/>
                    </a:solidFill>
                  </a:tcPr>
                </a:tc>
                <a:tc>
                  <a:txBody>
                    <a:bodyPr/>
                    <a:lstStyle/>
                    <a:p>
                      <a:pPr>
                        <a:lnSpc>
                          <a:spcPct val="107000"/>
                        </a:lnSpc>
                        <a:spcAft>
                          <a:spcPts val="1500"/>
                        </a:spcAft>
                      </a:pPr>
                      <a:r>
                        <a:rPr lang="ru-RU" sz="1800" dirty="0">
                          <a:solidFill>
                            <a:srgbClr val="404248"/>
                          </a:solidFill>
                          <a:latin typeface="Times New Roman" pitchFamily="18" charset="0"/>
                          <a:ea typeface="Times New Roman"/>
                          <a:cs typeface="Times New Roman" pitchFamily="18" charset="0"/>
                        </a:rPr>
                        <a:t>беззаботный</a:t>
                      </a:r>
                      <a:endParaRPr lang="ru-RU" sz="1800" dirty="0">
                        <a:latin typeface="Times New Roman" pitchFamily="18" charset="0"/>
                        <a:ea typeface="Calibri"/>
                        <a:cs typeface="Times New Roman" pitchFamily="18" charset="0"/>
                      </a:endParaRPr>
                    </a:p>
                  </a:txBody>
                  <a:tcPr marL="95250" marR="95250" marT="95250" marB="95250" anchor="ctr">
                    <a:lnL>
                      <a:noFill/>
                    </a:lnL>
                    <a:lnR>
                      <a:noFill/>
                    </a:lnR>
                    <a:lnT w="12700" cap="flat" cmpd="sng" algn="ctr">
                      <a:solidFill>
                        <a:srgbClr val="F0F0F0"/>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FFFFFF"/>
                    </a:solidFill>
                  </a:tcPr>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0"/>
            <a:ext cx="7239000" cy="1143000"/>
          </a:xfrm>
        </p:spPr>
        <p:txBody>
          <a:bodyPr/>
          <a:lstStyle/>
          <a:p>
            <a:r>
              <a:rPr lang="ru-RU" dirty="0" smtClean="0"/>
              <a:t>Ключ:</a:t>
            </a:r>
            <a:endParaRPr lang="ru-RU" dirty="0"/>
          </a:p>
        </p:txBody>
      </p:sp>
      <p:sp>
        <p:nvSpPr>
          <p:cNvPr id="3" name="Содержимое 2"/>
          <p:cNvSpPr>
            <a:spLocks noGrp="1"/>
          </p:cNvSpPr>
          <p:nvPr>
            <p:ph idx="1"/>
          </p:nvPr>
        </p:nvSpPr>
        <p:spPr>
          <a:xfrm>
            <a:off x="251520" y="1124744"/>
            <a:ext cx="7632848" cy="2179624"/>
          </a:xfrm>
        </p:spPr>
        <p:txBody>
          <a:bodyPr>
            <a:normAutofit fontScale="77500" lnSpcReduction="20000"/>
          </a:bodyPr>
          <a:lstStyle/>
          <a:p>
            <a:pPr algn="just">
              <a:buNone/>
            </a:pPr>
            <a:r>
              <a:rPr lang="ru-RU" dirty="0" smtClean="0"/>
              <a:t>	</a:t>
            </a:r>
            <a:r>
              <a:rPr lang="ru-RU" sz="3600" dirty="0" smtClean="0">
                <a:latin typeface="Gungsuh" pitchFamily="18" charset="-127"/>
                <a:ea typeface="Gungsuh" pitchFamily="18" charset="-127"/>
              </a:rPr>
              <a:t>1/2; 2/1; 2/2; 3/1; 3/3; 4/3; 5/2; 6/3; 7/2; 7/3; 8/3; 9/1; 9/2; 10/2; 11/1; 11/2; 12/1; 12/3; 13/2; 13/3; 14/1; 15/1; 16/2; 16/3; 17/3; 18/1; 19/1; 19/2; 20/1; 20/2; 21/1; 22/1; 23/1; 23/ 3; 24/1; 24/2; 25/1; 26/2; 27/3; 28/1; 28/2; 29/1; 29/3; 30/2.</a:t>
            </a:r>
          </a:p>
          <a:p>
            <a:pPr>
              <a:buNone/>
            </a:pPr>
            <a:endParaRPr lang="ru-RU" dirty="0"/>
          </a:p>
        </p:txBody>
      </p:sp>
      <p:sp>
        <p:nvSpPr>
          <p:cNvPr id="5" name="Заголовок 1"/>
          <p:cNvSpPr txBox="1">
            <a:spLocks/>
          </p:cNvSpPr>
          <p:nvPr/>
        </p:nvSpPr>
        <p:spPr>
          <a:xfrm>
            <a:off x="457200" y="3234720"/>
            <a:ext cx="7239000" cy="626328"/>
          </a:xfrm>
          <a:prstGeom prst="rect">
            <a:avLst/>
          </a:prstGeom>
        </p:spPr>
        <p:txBody>
          <a:bodyPr vert="horz" lIns="45720" tIns="0" rIns="45720" bIns="0" anchor="b" anchorCtr="0">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ru-RU" sz="3800" b="1" i="0" u="none" strike="noStrike" kern="1200" cap="all" spc="0" normalizeH="0" baseline="0" noProof="0" dirty="0" smtClean="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uLnTx/>
                <a:uFillTx/>
                <a:latin typeface="+mj-lt"/>
                <a:ea typeface="+mj-ea"/>
                <a:cs typeface="+mj-cs"/>
              </a:rPr>
              <a:t>Порядок подсчета:</a:t>
            </a:r>
            <a:endParaRPr kumimoji="0" lang="ru-RU" sz="3800" b="1" i="0" u="none" strike="noStrike" kern="1200" cap="all" spc="0" normalizeH="0" baseline="0" noProof="0" dirty="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uLnTx/>
              <a:uFillTx/>
              <a:latin typeface="+mj-lt"/>
              <a:ea typeface="+mj-ea"/>
              <a:cs typeface="+mj-cs"/>
            </a:endParaRPr>
          </a:p>
        </p:txBody>
      </p:sp>
      <p:sp>
        <p:nvSpPr>
          <p:cNvPr id="6" name="Содержимое 2"/>
          <p:cNvSpPr txBox="1">
            <a:spLocks/>
          </p:cNvSpPr>
          <p:nvPr/>
        </p:nvSpPr>
        <p:spPr>
          <a:xfrm>
            <a:off x="-108520" y="3861048"/>
            <a:ext cx="8172400" cy="3547776"/>
          </a:xfrm>
          <a:prstGeom prst="rect">
            <a:avLst/>
          </a:prstGeom>
        </p:spPr>
        <p:txBody>
          <a:bodyPr vert="horz">
            <a:noAutofit/>
          </a:bodyPr>
          <a:lstStyle/>
          <a:p>
            <a:pPr marL="274320" marR="0" lvl="0" indent="-274320" algn="just" defTabSz="914400" rtl="0" eaLnBrk="1" fontAlgn="auto" latinLnBrk="0" hangingPunct="1">
              <a:lnSpc>
                <a:spcPct val="100000"/>
              </a:lnSpc>
              <a:spcBef>
                <a:spcPts val="600"/>
              </a:spcBef>
              <a:spcAft>
                <a:spcPts val="0"/>
              </a:spcAft>
              <a:buClr>
                <a:schemeClr val="tx2"/>
              </a:buClr>
              <a:buSzPct val="73000"/>
              <a:buFont typeface="Wingdings 2"/>
              <a:buNone/>
              <a:tabLst>
                <a:tab pos="360363" algn="l"/>
              </a:tabLst>
              <a:defRPr/>
            </a:pPr>
            <a:r>
              <a:rPr lang="ru-RU" dirty="0" smtClean="0">
                <a:latin typeface="Gungsuh" pitchFamily="18" charset="-127"/>
                <a:ea typeface="Gungsuh" pitchFamily="18" charset="-127"/>
              </a:rPr>
              <a:t>		</a:t>
            </a:r>
            <a:r>
              <a:rPr lang="ru-RU" sz="2000" dirty="0" smtClean="0">
                <a:latin typeface="Gungsuh" pitchFamily="18" charset="-127"/>
                <a:ea typeface="Gungsuh" pitchFamily="18" charset="-127"/>
              </a:rPr>
              <a:t>Испытуемый </a:t>
            </a:r>
            <a:r>
              <a:rPr lang="ru-RU" sz="2000" dirty="0" smtClean="0">
                <a:latin typeface="Gungsuh" pitchFamily="18" charset="-127"/>
                <a:ea typeface="Gungsuh" pitchFamily="18" charset="-127"/>
              </a:rPr>
              <a:t>получает по 1 баллу за следующие выборы, приведенные в ключе. </a:t>
            </a:r>
            <a:r>
              <a:rPr lang="ru-RU" sz="2000" dirty="0" smtClean="0">
                <a:latin typeface="Gungsuh" pitchFamily="18" charset="-127"/>
                <a:ea typeface="Gungsuh" pitchFamily="18" charset="-127"/>
              </a:rPr>
              <a:t>Первая цифра перед чертой означает номер строки, вторая цифра после черты – номер столбца, в котором нужное слово. Например, 1/2 означает, что слово, получившее 1 балл в первой строке, во втором столбце – «бдительный». Другие варианты ответов испытуемого баллов не получают.</a:t>
            </a:r>
            <a:endParaRPr lang="ru-RU" sz="2000" dirty="0">
              <a:latin typeface="Gungsuh" pitchFamily="18" charset="-127"/>
              <a:ea typeface="Gungsuh" pitchFamily="18" charset="-127"/>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95536" y="-603448"/>
            <a:ext cx="7239000" cy="1143000"/>
          </a:xfrm>
        </p:spPr>
        <p:txBody>
          <a:bodyPr/>
          <a:lstStyle/>
          <a:p>
            <a:r>
              <a:rPr lang="ru-RU" dirty="0" smtClean="0"/>
              <a:t>Результат</a:t>
            </a:r>
            <a:endParaRPr lang="ru-RU" dirty="0"/>
          </a:p>
        </p:txBody>
      </p:sp>
      <p:sp>
        <p:nvSpPr>
          <p:cNvPr id="3" name="Содержимое 2"/>
          <p:cNvSpPr>
            <a:spLocks noGrp="1"/>
          </p:cNvSpPr>
          <p:nvPr>
            <p:ph idx="1"/>
          </p:nvPr>
        </p:nvSpPr>
        <p:spPr>
          <a:xfrm>
            <a:off x="-180528" y="332656"/>
            <a:ext cx="8352928" cy="1512168"/>
          </a:xfrm>
        </p:spPr>
        <p:txBody>
          <a:bodyPr>
            <a:normAutofit fontScale="92500"/>
          </a:bodyPr>
          <a:lstStyle/>
          <a:p>
            <a:pPr algn="just">
              <a:buNone/>
            </a:pPr>
            <a:r>
              <a:rPr lang="ru-RU" dirty="0" smtClean="0"/>
              <a:t>		</a:t>
            </a:r>
            <a:r>
              <a:rPr lang="ru-RU" sz="1700" dirty="0" smtClean="0">
                <a:latin typeface="Gungsuh" pitchFamily="18" charset="-127"/>
                <a:ea typeface="Gungsuh" pitchFamily="18" charset="-127"/>
              </a:rPr>
              <a:t>Чем больше сумма баллов, тем выше уровень мотивации к избеганию неудач, защите. От 2 до 10 баллов: низкая мотивация к защите; от 11 до 16 баллов: средний уровень мотивации; от 17 до 20 баллов: высокий уровень мотивации; свыше 20 баллов: слишком высокий уровень мотивации к избеганию неудач, защите.</a:t>
            </a:r>
          </a:p>
          <a:p>
            <a:pPr>
              <a:buNone/>
            </a:pPr>
            <a:endParaRPr lang="ru-RU" dirty="0"/>
          </a:p>
        </p:txBody>
      </p:sp>
      <p:sp>
        <p:nvSpPr>
          <p:cNvPr id="4" name="Заголовок 3"/>
          <p:cNvSpPr txBox="1">
            <a:spLocks/>
          </p:cNvSpPr>
          <p:nvPr/>
        </p:nvSpPr>
        <p:spPr>
          <a:xfrm>
            <a:off x="323528" y="1556792"/>
            <a:ext cx="7239000" cy="720080"/>
          </a:xfrm>
          <a:prstGeom prst="rect">
            <a:avLst/>
          </a:prstGeom>
        </p:spPr>
        <p:txBody>
          <a:bodyPr vert="horz" lIns="45720" tIns="0" rIns="45720" bIns="0" anchor="b" anchorCtr="0">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ru-RU" sz="3800" b="1" i="0" u="none" strike="noStrike" kern="1200" cap="all" spc="0" normalizeH="0" baseline="0" noProof="0" dirty="0" smtClean="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uLnTx/>
                <a:uFillTx/>
                <a:latin typeface="+mj-lt"/>
                <a:ea typeface="+mj-ea"/>
                <a:cs typeface="+mj-cs"/>
              </a:rPr>
              <a:t>Анализ результата</a:t>
            </a:r>
            <a:endParaRPr kumimoji="0" lang="ru-RU" sz="3800" b="1" i="0" u="none" strike="noStrike" kern="1200" cap="all" spc="0" normalizeH="0" baseline="0" noProof="0" dirty="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uLnTx/>
              <a:uFillTx/>
              <a:latin typeface="+mj-lt"/>
              <a:ea typeface="+mj-ea"/>
              <a:cs typeface="+mj-cs"/>
            </a:endParaRPr>
          </a:p>
        </p:txBody>
      </p:sp>
      <p:sp>
        <p:nvSpPr>
          <p:cNvPr id="5" name="Содержимое 4"/>
          <p:cNvSpPr txBox="1">
            <a:spLocks/>
          </p:cNvSpPr>
          <p:nvPr/>
        </p:nvSpPr>
        <p:spPr>
          <a:xfrm>
            <a:off x="-36512" y="2132856"/>
            <a:ext cx="8208912" cy="3861048"/>
          </a:xfrm>
          <a:prstGeom prst="rect">
            <a:avLst/>
          </a:prstGeom>
        </p:spPr>
        <p:txBody>
          <a:bodyPr vert="horz">
            <a:normAutofit fontScale="25000" lnSpcReduction="20000"/>
          </a:bodyPr>
          <a:lstStyle/>
          <a:p>
            <a:pPr marL="274320" marR="0" lvl="0" indent="-274320" algn="just" defTabSz="914400" rtl="0" eaLnBrk="1" fontAlgn="auto" latinLnBrk="0" hangingPunct="1">
              <a:lnSpc>
                <a:spcPct val="100000"/>
              </a:lnSpc>
              <a:spcBef>
                <a:spcPts val="600"/>
              </a:spcBef>
              <a:spcAft>
                <a:spcPts val="0"/>
              </a:spcAft>
              <a:buClr>
                <a:schemeClr val="tx2"/>
              </a:buClr>
              <a:buSzPct val="73000"/>
              <a:buFont typeface="Wingdings 2"/>
              <a:buNone/>
              <a:tabLst/>
              <a:defRPr/>
            </a:pPr>
            <a:r>
              <a:rPr kumimoji="0" lang="ru-RU" sz="2600" b="0" i="0" u="none" strike="noStrike" kern="1200" cap="none" spc="0" normalizeH="0" baseline="0" noProof="0" dirty="0" smtClean="0">
                <a:ln>
                  <a:noFill/>
                </a:ln>
                <a:solidFill>
                  <a:schemeClr val="tx1"/>
                </a:solidFill>
                <a:effectLst/>
                <a:uLnTx/>
                <a:uFillTx/>
                <a:latin typeface="+mn-lt"/>
                <a:ea typeface="+mn-ea"/>
                <a:cs typeface="+mn-cs"/>
              </a:rPr>
              <a:t>	</a:t>
            </a:r>
            <a:r>
              <a:rPr kumimoji="0" lang="ru-RU" sz="7200" b="0" i="0" u="none" strike="noStrike" kern="1200" cap="none" spc="0" normalizeH="0" baseline="0" noProof="0" dirty="0" smtClean="0">
                <a:ln>
                  <a:noFill/>
                </a:ln>
                <a:solidFill>
                  <a:schemeClr val="tx1"/>
                </a:solidFill>
                <a:effectLst/>
                <a:uLnTx/>
                <a:uFillTx/>
                <a:latin typeface="+mn-lt"/>
                <a:ea typeface="+mn-ea"/>
                <a:cs typeface="+mn-cs"/>
              </a:rPr>
              <a:t>	</a:t>
            </a:r>
            <a:r>
              <a:rPr lang="ru-RU" sz="7200" dirty="0" smtClean="0">
                <a:latin typeface="Gungsuh" pitchFamily="18" charset="-127"/>
                <a:ea typeface="Gungsuh" pitchFamily="18" charset="-127"/>
              </a:rPr>
              <a:t>Исследования Д. </a:t>
            </a:r>
            <a:r>
              <a:rPr lang="ru-RU" sz="7200" dirty="0" err="1" smtClean="0">
                <a:latin typeface="Gungsuh" pitchFamily="18" charset="-127"/>
                <a:ea typeface="Gungsuh" pitchFamily="18" charset="-127"/>
              </a:rPr>
              <a:t>Мак-Клеланда</a:t>
            </a:r>
            <a:r>
              <a:rPr lang="ru-RU" sz="7200" dirty="0" smtClean="0">
                <a:latin typeface="Gungsuh" pitchFamily="18" charset="-127"/>
                <a:ea typeface="Gungsuh" pitchFamily="18" charset="-127"/>
              </a:rPr>
              <a:t> показали, что люди с высоким уровнем защиты, то есть страхом перед несчастными случаями, чаще попадают в подобные неприятности, чем те, которые имеют высокую мотивацию на успех. Исследования показали также, что люди, которые боятся неудач (высокий уровень защиты), предпочитают малый или, наоборот, чрезмерно большой риск, где неудача не угрожает престижу. Немецкий ученый Ф. </a:t>
            </a:r>
            <a:r>
              <a:rPr lang="ru-RU" sz="7200" dirty="0" err="1" smtClean="0">
                <a:latin typeface="Gungsuh" pitchFamily="18" charset="-127"/>
                <a:ea typeface="Gungsuh" pitchFamily="18" charset="-127"/>
              </a:rPr>
              <a:t>Буркард</a:t>
            </a:r>
            <a:r>
              <a:rPr lang="ru-RU" sz="7200" dirty="0" smtClean="0">
                <a:latin typeface="Gungsuh" pitchFamily="18" charset="-127"/>
                <a:ea typeface="Gungsuh" pitchFamily="18" charset="-127"/>
              </a:rPr>
              <a:t> утверждает, что установка на защитное поведение в работе зависит от трех факторов:</a:t>
            </a:r>
          </a:p>
          <a:p>
            <a:pPr marL="274320" marR="0" lvl="0" indent="-274320" algn="just" defTabSz="914400" rtl="0" eaLnBrk="1" fontAlgn="auto" latinLnBrk="0" hangingPunct="1">
              <a:lnSpc>
                <a:spcPct val="100000"/>
              </a:lnSpc>
              <a:spcBef>
                <a:spcPts val="600"/>
              </a:spcBef>
              <a:spcAft>
                <a:spcPts val="0"/>
              </a:spcAft>
              <a:buClr>
                <a:schemeClr val="tx2"/>
              </a:buClr>
              <a:buSzPct val="73000"/>
              <a:buFont typeface="Wingdings 2"/>
              <a:buChar char=""/>
              <a:tabLst/>
              <a:defRPr/>
            </a:pPr>
            <a:r>
              <a:rPr lang="ru-RU" sz="7200" dirty="0" smtClean="0">
                <a:latin typeface="Gungsuh" pitchFamily="18" charset="-127"/>
                <a:ea typeface="Gungsuh" pitchFamily="18" charset="-127"/>
              </a:rPr>
              <a:t>степени предполагаемого риска;</a:t>
            </a:r>
          </a:p>
          <a:p>
            <a:pPr marL="274320" marR="0" lvl="0" indent="-274320" algn="just" defTabSz="914400" rtl="0" eaLnBrk="1" fontAlgn="auto" latinLnBrk="0" hangingPunct="1">
              <a:lnSpc>
                <a:spcPct val="100000"/>
              </a:lnSpc>
              <a:spcBef>
                <a:spcPts val="600"/>
              </a:spcBef>
              <a:spcAft>
                <a:spcPts val="0"/>
              </a:spcAft>
              <a:buClr>
                <a:schemeClr val="tx2"/>
              </a:buClr>
              <a:buSzPct val="73000"/>
              <a:buFont typeface="Wingdings 2"/>
              <a:buChar char=""/>
              <a:tabLst/>
              <a:defRPr/>
            </a:pPr>
            <a:r>
              <a:rPr lang="ru-RU" sz="7200" dirty="0" smtClean="0">
                <a:latin typeface="Gungsuh" pitchFamily="18" charset="-127"/>
                <a:ea typeface="Gungsuh" pitchFamily="18" charset="-127"/>
              </a:rPr>
              <a:t>преобладающей мотивации;</a:t>
            </a:r>
          </a:p>
          <a:p>
            <a:pPr marL="274320" marR="0" lvl="0" indent="-274320" algn="just" defTabSz="914400" rtl="0" eaLnBrk="1" fontAlgn="auto" latinLnBrk="0" hangingPunct="1">
              <a:lnSpc>
                <a:spcPct val="100000"/>
              </a:lnSpc>
              <a:spcBef>
                <a:spcPts val="600"/>
              </a:spcBef>
              <a:spcAft>
                <a:spcPts val="0"/>
              </a:spcAft>
              <a:buClr>
                <a:schemeClr val="tx2"/>
              </a:buClr>
              <a:buSzPct val="73000"/>
              <a:buFont typeface="Wingdings 2"/>
              <a:buChar char=""/>
              <a:tabLst/>
              <a:defRPr/>
            </a:pPr>
            <a:r>
              <a:rPr lang="ru-RU" sz="7200" dirty="0" smtClean="0">
                <a:latin typeface="Gungsuh" pitchFamily="18" charset="-127"/>
                <a:ea typeface="Gungsuh" pitchFamily="18" charset="-127"/>
              </a:rPr>
              <a:t>опыта неудач на работе.</a:t>
            </a:r>
          </a:p>
          <a:p>
            <a:pPr marL="274320" marR="0" lvl="0" indent="-274320" algn="just" defTabSz="914400" rtl="0" eaLnBrk="1" fontAlgn="auto" latinLnBrk="0" hangingPunct="1">
              <a:lnSpc>
                <a:spcPct val="100000"/>
              </a:lnSpc>
              <a:spcBef>
                <a:spcPts val="600"/>
              </a:spcBef>
              <a:spcAft>
                <a:spcPts val="0"/>
              </a:spcAft>
              <a:buClr>
                <a:schemeClr val="tx2"/>
              </a:buClr>
              <a:buSzPct val="73000"/>
              <a:buFont typeface="Wingdings 2"/>
              <a:buNone/>
              <a:tabLst/>
              <a:defRPr/>
            </a:pPr>
            <a:r>
              <a:rPr lang="ru-RU" sz="7200" dirty="0" smtClean="0">
                <a:latin typeface="Gungsuh" pitchFamily="18" charset="-127"/>
                <a:ea typeface="Gungsuh" pitchFamily="18" charset="-127"/>
              </a:rPr>
              <a:t>		Усиливают установку на защитное поведение два обстоятельства: первое – когда без риска удается получить желаемый результат; второе – когда рискованное поведение ведет к несчастному случаю. Достижение же безопасного результата при рискованном поведении, наоборот, ослабляет установку на защиту, т. е. мотивацию к избеганию неудач.</a:t>
            </a:r>
          </a:p>
          <a:p>
            <a:pPr marL="274320" marR="0" lvl="0" indent="-274320" algn="just" defTabSz="914400" rtl="0" eaLnBrk="1" fontAlgn="auto" latinLnBrk="0" hangingPunct="1">
              <a:lnSpc>
                <a:spcPct val="100000"/>
              </a:lnSpc>
              <a:spcBef>
                <a:spcPts val="600"/>
              </a:spcBef>
              <a:spcAft>
                <a:spcPts val="0"/>
              </a:spcAft>
              <a:buClr>
                <a:schemeClr val="tx2"/>
              </a:buClr>
              <a:buSzPct val="73000"/>
              <a:buFont typeface="Wingdings 2"/>
              <a:buNone/>
              <a:tabLst/>
              <a:defRPr/>
            </a:pPr>
            <a:endParaRPr lang="ru-RU" sz="4200" dirty="0">
              <a:latin typeface="Gungsuh" pitchFamily="18" charset="-127"/>
              <a:ea typeface="Gungsuh" pitchFamily="18" charset="-127"/>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0" y="548680"/>
            <a:ext cx="7634536" cy="6051072"/>
          </a:xfrm>
        </p:spPr>
        <p:txBody>
          <a:bodyPr>
            <a:normAutofit lnSpcReduction="10000"/>
          </a:bodyPr>
          <a:lstStyle/>
          <a:p>
            <a:r>
              <a:rPr lang="ru-RU" dirty="0" smtClean="0">
                <a:latin typeface="Gungsuh" pitchFamily="18" charset="-127"/>
                <a:ea typeface="Gungsuh" pitchFamily="18" charset="-127"/>
              </a:rPr>
              <a:t>1. Вам предстоит ординарная или деловая встреча. Выбивает ли вас ее ожидание из колеи ?</a:t>
            </a:r>
          </a:p>
          <a:p>
            <a:r>
              <a:rPr lang="ru-RU" dirty="0" smtClean="0">
                <a:latin typeface="Gungsuh" pitchFamily="18" charset="-127"/>
                <a:ea typeface="Gungsuh" pitchFamily="18" charset="-127"/>
              </a:rPr>
              <a:t>2. Вызывает ли смятение и неудовольствие поручение выступать с докладом, сообщением, информацией на каком-либо совещании, собрании?</a:t>
            </a:r>
          </a:p>
          <a:p>
            <a:r>
              <a:rPr lang="ru-RU" dirty="0" smtClean="0">
                <a:latin typeface="Gungsuh" pitchFamily="18" charset="-127"/>
                <a:ea typeface="Gungsuh" pitchFamily="18" charset="-127"/>
              </a:rPr>
              <a:t>3. Не откладываете ли вы визит к врачу до последнего момента?</a:t>
            </a:r>
          </a:p>
          <a:p>
            <a:r>
              <a:rPr lang="ru-RU" dirty="0" smtClean="0">
                <a:latin typeface="Gungsuh" pitchFamily="18" charset="-127"/>
                <a:ea typeface="Gungsuh" pitchFamily="18" charset="-127"/>
              </a:rPr>
              <a:t>4. Вам предлагают выехать в командировку в город, где вы никогда не бывали. Приложите ли вы максимум усилий, чтобы избежать этой командировки ?</a:t>
            </a:r>
          </a:p>
          <a:p>
            <a:endParaRPr lang="ru-RU"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1"/>
          <p:cNvSpPr>
            <a:spLocks noGrp="1"/>
          </p:cNvSpPr>
          <p:nvPr>
            <p:ph idx="1"/>
          </p:nvPr>
        </p:nvSpPr>
        <p:spPr>
          <a:xfrm>
            <a:off x="251520" y="449288"/>
            <a:ext cx="7383016" cy="6408712"/>
          </a:xfrm>
        </p:spPr>
        <p:txBody>
          <a:bodyPr>
            <a:normAutofit lnSpcReduction="10000"/>
          </a:bodyPr>
          <a:lstStyle/>
          <a:p>
            <a:r>
              <a:rPr lang="ru-RU" dirty="0" smtClean="0">
                <a:latin typeface="Gungsuh" pitchFamily="18" charset="-127"/>
                <a:ea typeface="Gungsuh" pitchFamily="18" charset="-127"/>
              </a:rPr>
              <a:t>5. Любите ли делиться своими переживаниями с кем бы то ни было?</a:t>
            </a:r>
          </a:p>
          <a:p>
            <a:r>
              <a:rPr lang="ru-RU" dirty="0" smtClean="0">
                <a:latin typeface="Gungsuh" pitchFamily="18" charset="-127"/>
                <a:ea typeface="Gungsuh" pitchFamily="18" charset="-127"/>
              </a:rPr>
              <a:t>6. Раздражаетесь ли, если незнакомый человек на улице обратился к вам с просьбой (показать дорогу, назвать время, ответить на вопрос)?</a:t>
            </a:r>
          </a:p>
          <a:p>
            <a:r>
              <a:rPr lang="ru-RU" dirty="0" smtClean="0">
                <a:latin typeface="Gungsuh" pitchFamily="18" charset="-127"/>
                <a:ea typeface="Gungsuh" pitchFamily="18" charset="-127"/>
              </a:rPr>
              <a:t>7. Верите ли, что существует проблема «отцы и дети» и что людям разных поколений трудно понимать друг друга?</a:t>
            </a:r>
          </a:p>
          <a:p>
            <a:r>
              <a:rPr lang="ru-RU" dirty="0" smtClean="0">
                <a:latin typeface="Gungsuh" pitchFamily="18" charset="-127"/>
                <a:ea typeface="Gungsuh" pitchFamily="18" charset="-127"/>
              </a:rPr>
              <a:t>8. Постесняетесь ли напомнить знакомому, что он забыл вернуть деньги, которые занял несколько месяцев назад?</a:t>
            </a:r>
          </a:p>
          <a:p>
            <a:endParaRPr lang="ru-RU"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395536" y="260648"/>
            <a:ext cx="7239000" cy="6192688"/>
          </a:xfrm>
        </p:spPr>
        <p:txBody>
          <a:bodyPr>
            <a:normAutofit fontScale="92500" lnSpcReduction="10000"/>
          </a:bodyPr>
          <a:lstStyle/>
          <a:p>
            <a:r>
              <a:rPr lang="ru-RU" dirty="0" smtClean="0">
                <a:latin typeface="Gungsuh" pitchFamily="18" charset="-127"/>
                <a:ea typeface="Gungsuh" pitchFamily="18" charset="-127"/>
              </a:rPr>
              <a:t>9.  В кафе или столовой вам подали явно недоброкачественное блюдо. Промолчите ли вы, лишь рассерженно отодвинув тарелку? </a:t>
            </a:r>
          </a:p>
          <a:p>
            <a:r>
              <a:rPr lang="ru-RU" dirty="0" smtClean="0">
                <a:latin typeface="Gungsuh" pitchFamily="18" charset="-127"/>
                <a:ea typeface="Gungsuh" pitchFamily="18" charset="-127"/>
              </a:rPr>
              <a:t>10. Оказавшись один на один с незнакомым человеком, вы не вступите с ним в беседу и будете тяготиться, если первым заговорит он?</a:t>
            </a:r>
          </a:p>
          <a:p>
            <a:r>
              <a:rPr lang="ru-RU" dirty="0" smtClean="0">
                <a:latin typeface="Gungsuh" pitchFamily="18" charset="-127"/>
                <a:ea typeface="Gungsuh" pitchFamily="18" charset="-127"/>
              </a:rPr>
              <a:t>11. Вас приводит в ужас любая длинная очередь, где бы она ни была. Предпочитаете  ли отказаться от своего намерения или встанете в хвост и будете томиться в ожидании ?</a:t>
            </a:r>
          </a:p>
          <a:p>
            <a:r>
              <a:rPr lang="ru-RU" dirty="0" smtClean="0">
                <a:latin typeface="Gungsuh" pitchFamily="18" charset="-127"/>
                <a:ea typeface="Gungsuh" pitchFamily="18" charset="-127"/>
              </a:rPr>
              <a:t>12. Боитесь ли участвовать в какой-либо комиссии по рассмотрения конфликтных ситуации?</a:t>
            </a:r>
          </a:p>
          <a:p>
            <a:endParaRPr lang="ru-RU"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323528" y="188640"/>
            <a:ext cx="7239000" cy="6408712"/>
          </a:xfrm>
        </p:spPr>
        <p:txBody>
          <a:bodyPr>
            <a:normAutofit fontScale="92500" lnSpcReduction="10000"/>
          </a:bodyPr>
          <a:lstStyle/>
          <a:p>
            <a:r>
              <a:rPr lang="ru-RU" dirty="0" smtClean="0">
                <a:latin typeface="Gungsuh" pitchFamily="18" charset="-127"/>
                <a:ea typeface="Gungsuh" pitchFamily="18" charset="-127"/>
              </a:rPr>
              <a:t>13. У вас есть собственное сугубо индивидуальные критерии оценки произведений литературы, живописи, культуры и никаких чужих мнений на этот счет не приемлете. Это так?</a:t>
            </a:r>
          </a:p>
          <a:p>
            <a:r>
              <a:rPr lang="ru-RU" dirty="0" smtClean="0">
                <a:latin typeface="Gungsuh" pitchFamily="18" charset="-127"/>
                <a:ea typeface="Gungsuh" pitchFamily="18" charset="-127"/>
              </a:rPr>
              <a:t>14. Услышав где-либо в кулуарах высказывание явно ошибочной точки зрения по хорошо известному вам вопросу, предпочитаете ли промолчать и не вступать в спор?</a:t>
            </a:r>
          </a:p>
          <a:p>
            <a:r>
              <a:rPr lang="ru-RU" dirty="0" smtClean="0">
                <a:latin typeface="Gungsuh" pitchFamily="18" charset="-127"/>
                <a:ea typeface="Gungsuh" pitchFamily="18" charset="-127"/>
              </a:rPr>
              <a:t>15. Вызывает ли у вас досаду чья-либо просьба помочь разобраться в том или ином служебном вопросе или учебной теме?</a:t>
            </a:r>
          </a:p>
          <a:p>
            <a:r>
              <a:rPr lang="ru-RU" dirty="0" smtClean="0">
                <a:latin typeface="Gungsuh" pitchFamily="18" charset="-127"/>
                <a:ea typeface="Gungsuh" pitchFamily="18" charset="-127"/>
              </a:rPr>
              <a:t>16. Охотно ли излагаете свою точку зрения (мнение, оценку) в письменной форме, чем в устной?</a:t>
            </a:r>
          </a:p>
          <a:p>
            <a:endParaRPr lang="ru-RU"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0" y="188640"/>
            <a:ext cx="8496944" cy="7317432"/>
          </a:xfrm>
        </p:spPr>
        <p:txBody>
          <a:bodyPr>
            <a:noAutofit/>
          </a:bodyPr>
          <a:lstStyle/>
          <a:p>
            <a:pPr algn="ctr">
              <a:buNone/>
            </a:pPr>
            <a:r>
              <a:rPr lang="ru-RU" sz="2400" b="1" dirty="0" smtClean="0">
                <a:latin typeface="Gungsuh" pitchFamily="18" charset="-127"/>
                <a:ea typeface="Gungsuh" pitchFamily="18" charset="-127"/>
              </a:rPr>
              <a:t>Оценка результатов: да – 2 очка, иногда – 1 очко, нет – о очков.</a:t>
            </a:r>
          </a:p>
          <a:p>
            <a:r>
              <a:rPr lang="ru-RU" sz="1800" dirty="0" smtClean="0">
                <a:latin typeface="Gungsuh" pitchFamily="18" charset="-127"/>
                <a:ea typeface="Gungsuh" pitchFamily="18" charset="-127"/>
              </a:rPr>
              <a:t>Полученные очки просуммируйте и по классификатору определите, к какой категории относитесь.</a:t>
            </a:r>
          </a:p>
          <a:p>
            <a:r>
              <a:rPr lang="ru-RU" sz="1800" dirty="0" smtClean="0">
                <a:latin typeface="Gungsuh" pitchFamily="18" charset="-127"/>
                <a:ea typeface="Gungsuh" pitchFamily="18" charset="-127"/>
              </a:rPr>
              <a:t>30 – 32 очка. Вы явно некоммуникабельны и это ваша беда, так как страдаете от этого не только сами, но и страдают близкие вам люди. Старайтесь быть общительней, контролируйте себя.</a:t>
            </a:r>
          </a:p>
          <a:p>
            <a:r>
              <a:rPr lang="ru-RU" sz="1800" dirty="0" smtClean="0">
                <a:latin typeface="Gungsuh" pitchFamily="18" charset="-127"/>
                <a:ea typeface="Gungsuh" pitchFamily="18" charset="-127"/>
              </a:rPr>
              <a:t>25 – 29 очков. Вы замкнуты, не разговорчивы, предпочитаете одиночество, новая работа и необходимость новых контактов выводит вас из равновесия.. Вы знаете эту особенность вашего характера и бываете недовольны собой, поэтому в вашей власти переломить эти характера.</a:t>
            </a:r>
          </a:p>
          <a:p>
            <a:r>
              <a:rPr lang="ru-RU" sz="1800" dirty="0" smtClean="0">
                <a:latin typeface="Gungsuh" pitchFamily="18" charset="-127"/>
                <a:ea typeface="Gungsuh" pitchFamily="18" charset="-127"/>
              </a:rPr>
              <a:t>19 – 24 очка. Вы, в известной степени, общительны и в незнакомой обстановке чувствуете себя вполне уверенно. Однако с новыми людьми сходитесь с оглядкой, в спорах и диспутах участвуете неохотно.</a:t>
            </a:r>
          </a:p>
          <a:p>
            <a:r>
              <a:rPr lang="ru-RU" sz="1800" dirty="0" smtClean="0">
                <a:latin typeface="Gungsuh" pitchFamily="18" charset="-127"/>
                <a:ea typeface="Gungsuh" pitchFamily="18" charset="-127"/>
              </a:rPr>
              <a:t>14 – 18 очков. У вас нормальная коммуникабельность. Вы любознательны, охотно слушаете собеседника, достаточно терпеливы в общении с другими, отстаиваете спокойно свою точку зрения, в то же время не любите шумных компаний, а многословие вызывает у вас раздражение.</a:t>
            </a:r>
          </a:p>
          <a:p>
            <a:endParaRPr lang="ru-RU" sz="145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323528" y="404664"/>
            <a:ext cx="7272808" cy="5760640"/>
          </a:xfrm>
        </p:spPr>
        <p:txBody>
          <a:bodyPr>
            <a:normAutofit fontScale="40000" lnSpcReduction="20000"/>
          </a:bodyPr>
          <a:lstStyle/>
          <a:p>
            <a:r>
              <a:rPr lang="ru-RU" sz="4500" dirty="0" smtClean="0">
                <a:latin typeface="Gungsuh" pitchFamily="18" charset="-127"/>
                <a:ea typeface="Gungsuh" pitchFamily="18" charset="-127"/>
              </a:rPr>
              <a:t>9 – 13 очков. Вы весьма общительны, любопытны, разговорчивы, любите высказываться по различным вопросам, охотно знакомитесь с новыми людьми, бывать в центре внимания, никому не отказываете в просьбах, хотя не всегда можете их выполнить. Чего вам не хватает, так это усидчивости, терпения и отваги при столкновении с серьезными проблемами.. При желании это легко исправить.</a:t>
            </a:r>
          </a:p>
          <a:p>
            <a:r>
              <a:rPr lang="ru-RU" sz="4500" dirty="0" smtClean="0">
                <a:latin typeface="Gungsuh" pitchFamily="18" charset="-127"/>
                <a:ea typeface="Gungsuh" pitchFamily="18" charset="-127"/>
              </a:rPr>
              <a:t>4 – 8 очков. Вы, должно быть, «рубаха-парень». Общительность бьет из вас ключом, вы всегда в курсе всех дел, охотно принимаете участие во всех дискуссиях, охотно берете слово по любому поводу беретесь за любое дело, хотя не всегда можете успешно довести его до конца. По этой причине коллеги и руководители относятся к вам с некоторой опаской и сомнениями.</a:t>
            </a:r>
          </a:p>
          <a:p>
            <a:r>
              <a:rPr lang="ru-RU" sz="4500" dirty="0" smtClean="0">
                <a:latin typeface="Gungsuh" pitchFamily="18" charset="-127"/>
                <a:ea typeface="Gungsuh" pitchFamily="18" charset="-127"/>
              </a:rPr>
              <a:t>3 очка и менее. Ваша коммуникабельность носит болезненный характер. Вы говорливы, вмешиваетесь в дела, которые не имеют к вам никакого отношения, вольно или невольно часто бываете причиной разного рода конфликтов. Вспыльчивы, обидчивы, необъективны. Людям на работу и дома трудно с вами. Подумайте над этим.</a:t>
            </a:r>
          </a:p>
          <a:p>
            <a:endParaRPr lang="ru-RU"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764704"/>
            <a:ext cx="7787208" cy="1143000"/>
          </a:xfrm>
        </p:spPr>
        <p:txBody>
          <a:bodyPr>
            <a:normAutofit fontScale="90000"/>
          </a:bodyPr>
          <a:lstStyle/>
          <a:p>
            <a:r>
              <a:rPr lang="ru-RU" dirty="0" smtClean="0"/>
              <a:t>Оценка самоконтроля в общении (по </a:t>
            </a:r>
            <a:r>
              <a:rPr lang="ru-RU" dirty="0" err="1" smtClean="0"/>
              <a:t>Мариону</a:t>
            </a:r>
            <a:r>
              <a:rPr lang="ru-RU" dirty="0" smtClean="0"/>
              <a:t> </a:t>
            </a:r>
            <a:r>
              <a:rPr lang="ru-RU" dirty="0" err="1" smtClean="0"/>
              <a:t>Снайдеру</a:t>
            </a:r>
            <a:r>
              <a:rPr lang="ru-RU" dirty="0" smtClean="0"/>
              <a:t>)</a:t>
            </a:r>
            <a:br>
              <a:rPr lang="ru-RU" dirty="0" smtClean="0"/>
            </a:br>
            <a:endParaRPr lang="ru-RU" dirty="0"/>
          </a:p>
        </p:txBody>
      </p:sp>
      <p:sp>
        <p:nvSpPr>
          <p:cNvPr id="3" name="Содержимое 2"/>
          <p:cNvSpPr>
            <a:spLocks noGrp="1"/>
          </p:cNvSpPr>
          <p:nvPr>
            <p:ph idx="1"/>
          </p:nvPr>
        </p:nvSpPr>
        <p:spPr>
          <a:xfrm>
            <a:off x="467544" y="1844824"/>
            <a:ext cx="7239000" cy="4846320"/>
          </a:xfrm>
        </p:spPr>
        <p:txBody>
          <a:bodyPr/>
          <a:lstStyle/>
          <a:p>
            <a:r>
              <a:rPr lang="ru-RU" dirty="0" smtClean="0">
                <a:latin typeface="Gungsuh" pitchFamily="18" charset="-127"/>
                <a:ea typeface="Gungsuh" pitchFamily="18" charset="-127"/>
              </a:rPr>
              <a:t>С помощью этого теста вы можете определить свой уровень контроля приобщения с другими  людьми. Внимательно прочтите десять предложений, описывающих реакции на некоторые ситуации. Каждое из них оцените, как верное или неверное для себя. Верное – обозначьте буквой В, а неверное – буквой Н.</a:t>
            </a:r>
          </a:p>
          <a:p>
            <a:endParaRPr lang="ru-RU"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Изящная">
  <a:themeElements>
    <a:clrScheme name="Изящная">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Изящная">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Изящная">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205</TotalTime>
  <Words>1716</Words>
  <Application>Microsoft Office PowerPoint</Application>
  <PresentationFormat>Экран (4:3)</PresentationFormat>
  <Paragraphs>207</Paragraphs>
  <Slides>25</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25</vt:i4>
      </vt:variant>
    </vt:vector>
  </HeadingPairs>
  <TitlesOfParts>
    <vt:vector size="26" baseType="lpstr">
      <vt:lpstr>Изящная</vt:lpstr>
      <vt:lpstr>Изучение уровня общительности</vt:lpstr>
      <vt:lpstr>Ваш уровень общительности </vt:lpstr>
      <vt:lpstr>Слайд 3</vt:lpstr>
      <vt:lpstr>Слайд 4</vt:lpstr>
      <vt:lpstr>Слайд 5</vt:lpstr>
      <vt:lpstr>Слайд 6</vt:lpstr>
      <vt:lpstr>Слайд 7</vt:lpstr>
      <vt:lpstr>Слайд 8</vt:lpstr>
      <vt:lpstr>Оценка самоконтроля в общении (по Мариону Снайдеру) </vt:lpstr>
      <vt:lpstr>Слайд 10</vt:lpstr>
      <vt:lpstr>Слайд 11</vt:lpstr>
      <vt:lpstr>Слайд 12</vt:lpstr>
      <vt:lpstr>Методика диагностики личности на мотивацию к успеху (Т. Элерс)</vt:lpstr>
      <vt:lpstr>Слайд 14</vt:lpstr>
      <vt:lpstr>Слайд 15</vt:lpstr>
      <vt:lpstr>Слайд 16</vt:lpstr>
      <vt:lpstr>Слайд 17</vt:lpstr>
      <vt:lpstr>Ключ</vt:lpstr>
      <vt:lpstr>Анализ результата</vt:lpstr>
      <vt:lpstr>Методика диагностики личности на мотивацию к избеганию неудач (т. Элерс)</vt:lpstr>
      <vt:lpstr>Бланк методики:</vt:lpstr>
      <vt:lpstr>Слайд 22</vt:lpstr>
      <vt:lpstr>Слайд 23</vt:lpstr>
      <vt:lpstr>Ключ:</vt:lpstr>
      <vt:lpstr>Результат</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Изучение уровня общительности</dc:title>
  <dc:creator>Student</dc:creator>
  <cp:lastModifiedBy>Student</cp:lastModifiedBy>
  <cp:revision>29</cp:revision>
  <dcterms:created xsi:type="dcterms:W3CDTF">2020-09-10T14:38:22Z</dcterms:created>
  <dcterms:modified xsi:type="dcterms:W3CDTF">2021-01-14T12:49:08Z</dcterms:modified>
</cp:coreProperties>
</file>