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052736"/>
            <a:ext cx="6588224" cy="339965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latin typeface="Gungsuh" pitchFamily="18" charset="-127"/>
                <a:ea typeface="Gungsuh" pitchFamily="18" charset="-127"/>
              </a:rPr>
              <a:t>Изучение Индивидуальных особенностей</a:t>
            </a:r>
            <a:endParaRPr lang="ru-RU" sz="4800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0"/>
            <a:ext cx="457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Практическая работа №2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6632"/>
            <a:ext cx="7516688" cy="64557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1.</a:t>
            </a:r>
            <a:endParaRPr lang="ru-RU" dirty="0" smtClean="0"/>
          </a:p>
          <a:p>
            <a:r>
              <a:rPr lang="ru-RU" dirty="0" smtClean="0"/>
              <a:t>а) суетливы и неусидчивы;</a:t>
            </a:r>
          </a:p>
          <a:p>
            <a:r>
              <a:rPr lang="ru-RU" dirty="0" smtClean="0"/>
              <a:t>б) жизнерадостны и веселы;</a:t>
            </a:r>
          </a:p>
          <a:p>
            <a:r>
              <a:rPr lang="ru-RU" dirty="0" smtClean="0"/>
              <a:t>в) хладнокровны и спокойны;</a:t>
            </a:r>
          </a:p>
          <a:p>
            <a:r>
              <a:rPr lang="ru-RU" dirty="0" smtClean="0"/>
              <a:t>г) застенчивы и стеснительны. </a:t>
            </a:r>
          </a:p>
          <a:p>
            <a:pPr>
              <a:buNone/>
            </a:pPr>
            <a:r>
              <a:rPr lang="ru-RU" b="1" dirty="0" smtClean="0"/>
              <a:t>2.</a:t>
            </a:r>
            <a:endParaRPr lang="ru-RU" dirty="0" smtClean="0"/>
          </a:p>
          <a:p>
            <a:r>
              <a:rPr lang="ru-RU" dirty="0" smtClean="0"/>
              <a:t>а) вспыльчивы и невыдержанны;</a:t>
            </a:r>
          </a:p>
          <a:p>
            <a:r>
              <a:rPr lang="ru-RU" dirty="0" smtClean="0"/>
              <a:t>б) деловиты и  энергичны;</a:t>
            </a:r>
          </a:p>
          <a:p>
            <a:r>
              <a:rPr lang="ru-RU" dirty="0" smtClean="0"/>
              <a:t>в) обстоятельны и последовательны;</a:t>
            </a:r>
          </a:p>
          <a:p>
            <a:r>
              <a:rPr lang="ru-RU" dirty="0" smtClean="0"/>
              <a:t>г) в новой обстановке теряетесь.</a:t>
            </a:r>
          </a:p>
          <a:p>
            <a:pPr>
              <a:buNone/>
            </a:pPr>
            <a:r>
              <a:rPr lang="ru-RU" b="1" dirty="0" smtClean="0"/>
              <a:t>3.</a:t>
            </a:r>
            <a:endParaRPr lang="ru-RU" dirty="0" smtClean="0"/>
          </a:p>
          <a:p>
            <a:r>
              <a:rPr lang="ru-RU" dirty="0" smtClean="0"/>
              <a:t>а) прямолинейны и резки по отношению к другим людям;</a:t>
            </a:r>
          </a:p>
          <a:p>
            <a:r>
              <a:rPr lang="ru-RU" dirty="0" smtClean="0"/>
              <a:t>б) склонны себя переоценивать;</a:t>
            </a:r>
          </a:p>
          <a:p>
            <a:r>
              <a:rPr lang="ru-RU" dirty="0" smtClean="0"/>
              <a:t>в) умеете ждать;</a:t>
            </a:r>
          </a:p>
          <a:p>
            <a:r>
              <a:rPr lang="ru-RU" dirty="0" smtClean="0"/>
              <a:t>г) сомневаетесь в свои силах.</a:t>
            </a:r>
          </a:p>
          <a:p>
            <a:pPr>
              <a:buNone/>
            </a:pPr>
            <a:r>
              <a:rPr lang="ru-RU" b="1" dirty="0" smtClean="0"/>
              <a:t>4.</a:t>
            </a:r>
            <a:endParaRPr lang="ru-RU" dirty="0" smtClean="0"/>
          </a:p>
          <a:p>
            <a:r>
              <a:rPr lang="ru-RU" dirty="0" smtClean="0"/>
              <a:t>а) незлопамятны;</a:t>
            </a:r>
          </a:p>
          <a:p>
            <a:r>
              <a:rPr lang="ru-RU" dirty="0" smtClean="0"/>
              <a:t>б) если что-то перестает интересовать, быстро остываете;</a:t>
            </a:r>
          </a:p>
          <a:p>
            <a:r>
              <a:rPr lang="ru-RU" dirty="0" smtClean="0"/>
              <a:t>в) строго придерживаетесь  системы в работе и распорядка дня;</a:t>
            </a:r>
          </a:p>
          <a:p>
            <a:r>
              <a:rPr lang="ru-RU" dirty="0" smtClean="0"/>
              <a:t>г) приспосабливаетесь невольно к характеру собеседника.</a:t>
            </a:r>
          </a:p>
          <a:p>
            <a:pPr>
              <a:buNone/>
            </a:pPr>
            <a:r>
              <a:rPr lang="ru-RU" b="1" dirty="0" smtClean="0"/>
              <a:t>5.</a:t>
            </a:r>
            <a:endParaRPr lang="ru-RU" dirty="0" smtClean="0"/>
          </a:p>
          <a:p>
            <a:r>
              <a:rPr lang="ru-RU" dirty="0" smtClean="0"/>
              <a:t>а) вы обладатель порывистых, резких движений;</a:t>
            </a:r>
          </a:p>
          <a:p>
            <a:r>
              <a:rPr lang="ru-RU" dirty="0" smtClean="0"/>
              <a:t>б) быстро засыпаете;</a:t>
            </a:r>
          </a:p>
          <a:p>
            <a:r>
              <a:rPr lang="ru-RU" dirty="0" smtClean="0"/>
              <a:t>в) вам тяжело приспособиться к новой обстановке;</a:t>
            </a:r>
          </a:p>
          <a:p>
            <a:r>
              <a:rPr lang="ru-RU" dirty="0" smtClean="0"/>
              <a:t>г) покорны.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6632"/>
            <a:ext cx="7588696" cy="64557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6.</a:t>
            </a:r>
            <a:endParaRPr lang="ru-RU" dirty="0" smtClean="0"/>
          </a:p>
          <a:p>
            <a:r>
              <a:rPr lang="ru-RU" dirty="0" smtClean="0"/>
              <a:t>а) к недостаткам нетерпимы;</a:t>
            </a:r>
          </a:p>
          <a:p>
            <a:r>
              <a:rPr lang="ru-RU" dirty="0" smtClean="0"/>
              <a:t>б) работоспособны, выносливы;</a:t>
            </a:r>
          </a:p>
          <a:p>
            <a:r>
              <a:rPr lang="ru-RU" dirty="0" smtClean="0"/>
              <a:t>в) </a:t>
            </a:r>
            <a:r>
              <a:rPr lang="ru-RU" dirty="0" err="1" smtClean="0"/>
              <a:t>в</a:t>
            </a:r>
            <a:r>
              <a:rPr lang="ru-RU" dirty="0" smtClean="0"/>
              <a:t> своих интересы постоянны;</a:t>
            </a:r>
          </a:p>
          <a:p>
            <a:r>
              <a:rPr lang="ru-RU" dirty="0" smtClean="0"/>
              <a:t>г) легко ранимы, чувствительны.</a:t>
            </a:r>
          </a:p>
          <a:p>
            <a:pPr>
              <a:buNone/>
            </a:pPr>
            <a:r>
              <a:rPr lang="ru-RU" b="1" dirty="0" smtClean="0"/>
              <a:t>7.</a:t>
            </a:r>
            <a:endParaRPr lang="ru-RU" dirty="0" smtClean="0"/>
          </a:p>
          <a:p>
            <a:r>
              <a:rPr lang="ru-RU" dirty="0" smtClean="0"/>
              <a:t>а) нетерпеливы;</a:t>
            </a:r>
          </a:p>
          <a:p>
            <a:r>
              <a:rPr lang="ru-RU" dirty="0" smtClean="0"/>
              <a:t>б) бросаете начатые дела;</a:t>
            </a:r>
          </a:p>
          <a:p>
            <a:r>
              <a:rPr lang="ru-RU" dirty="0" smtClean="0"/>
              <a:t>в) рассудительны и осторожны;</a:t>
            </a:r>
          </a:p>
          <a:p>
            <a:r>
              <a:rPr lang="ru-RU" dirty="0" smtClean="0"/>
              <a:t>г) трудно устанавливаете контакт с новыми людьми.</a:t>
            </a:r>
          </a:p>
          <a:p>
            <a:pPr>
              <a:buNone/>
            </a:pPr>
            <a:r>
              <a:rPr lang="ru-RU" b="1" dirty="0" smtClean="0"/>
              <a:t>8.</a:t>
            </a:r>
            <a:endParaRPr lang="ru-RU" dirty="0" smtClean="0"/>
          </a:p>
          <a:p>
            <a:r>
              <a:rPr lang="ru-RU" dirty="0" smtClean="0"/>
              <a:t>а) у вас выразительная мимика;</a:t>
            </a:r>
          </a:p>
          <a:p>
            <a:r>
              <a:rPr lang="ru-RU" dirty="0" smtClean="0"/>
              <a:t>б) быстрая, громкая речь с живыми жестами;</a:t>
            </a:r>
          </a:p>
          <a:p>
            <a:r>
              <a:rPr lang="ru-RU" dirty="0" smtClean="0"/>
              <a:t>в) медленно включаетесь в работу;</a:t>
            </a:r>
          </a:p>
          <a:p>
            <a:r>
              <a:rPr lang="ru-RU" dirty="0" smtClean="0"/>
              <a:t>г) очень обидчивы.</a:t>
            </a:r>
          </a:p>
          <a:p>
            <a:pPr>
              <a:buNone/>
            </a:pPr>
            <a:r>
              <a:rPr lang="ru-RU" b="1" dirty="0" smtClean="0"/>
              <a:t>9.</a:t>
            </a:r>
            <a:endParaRPr lang="ru-RU" dirty="0" smtClean="0"/>
          </a:p>
          <a:p>
            <a:r>
              <a:rPr lang="ru-RU" dirty="0" smtClean="0"/>
              <a:t>а) у вас быстрая, страстная речь;</a:t>
            </a:r>
          </a:p>
          <a:p>
            <a:r>
              <a:rPr lang="ru-RU" dirty="0" smtClean="0"/>
              <a:t>б) в новую работу включаетесь быстро;</a:t>
            </a:r>
          </a:p>
          <a:p>
            <a:r>
              <a:rPr lang="ru-RU" dirty="0" smtClean="0"/>
              <a:t>в) порыв сдерживаете легко;</a:t>
            </a:r>
          </a:p>
          <a:p>
            <a:r>
              <a:rPr lang="ru-RU" dirty="0" smtClean="0"/>
              <a:t>г) очень впечатлительны.</a:t>
            </a:r>
          </a:p>
          <a:p>
            <a:pPr>
              <a:buNone/>
            </a:pPr>
            <a:r>
              <a:rPr lang="ru-RU" b="1" dirty="0" smtClean="0"/>
              <a:t>10.</a:t>
            </a:r>
            <a:endParaRPr lang="ru-RU" dirty="0" smtClean="0"/>
          </a:p>
          <a:p>
            <a:r>
              <a:rPr lang="ru-RU" dirty="0" smtClean="0"/>
              <a:t>а) работаете рывками;</a:t>
            </a:r>
          </a:p>
          <a:p>
            <a:r>
              <a:rPr lang="ru-RU" dirty="0" smtClean="0"/>
              <a:t>б) за любое новое дело беретесь с увлечением;</a:t>
            </a:r>
          </a:p>
          <a:p>
            <a:r>
              <a:rPr lang="ru-RU" dirty="0" smtClean="0"/>
              <a:t>в) попусту сил не растрачиваете;</a:t>
            </a:r>
          </a:p>
          <a:p>
            <a:r>
              <a:rPr lang="ru-RU" dirty="0" smtClean="0"/>
              <a:t>г)  у вас тихая , слабая речь.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6632"/>
            <a:ext cx="7588696" cy="63391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11.</a:t>
            </a:r>
            <a:endParaRPr lang="ru-RU" dirty="0" smtClean="0"/>
          </a:p>
          <a:p>
            <a:r>
              <a:rPr lang="ru-RU" dirty="0" smtClean="0"/>
              <a:t>а) вам присуща несобранность;</a:t>
            </a:r>
          </a:p>
          <a:p>
            <a:r>
              <a:rPr lang="ru-RU" dirty="0" smtClean="0"/>
              <a:t>б) настойчивы в достижении цели;</a:t>
            </a:r>
          </a:p>
          <a:p>
            <a:r>
              <a:rPr lang="ru-RU" dirty="0" smtClean="0"/>
              <a:t>в) вялы, малоподвижны;</a:t>
            </a:r>
          </a:p>
          <a:p>
            <a:r>
              <a:rPr lang="ru-RU" dirty="0" smtClean="0"/>
              <a:t>г) ищите сочувствия других.</a:t>
            </a:r>
          </a:p>
          <a:p>
            <a:pPr>
              <a:buNone/>
            </a:pPr>
            <a:r>
              <a:rPr lang="ru-RU" b="1" dirty="0" smtClean="0"/>
              <a:t>12.</a:t>
            </a:r>
            <a:endParaRPr lang="ru-RU" dirty="0" smtClean="0"/>
          </a:p>
          <a:p>
            <a:r>
              <a:rPr lang="ru-RU" dirty="0" smtClean="0"/>
              <a:t>а) быстро решаете и действуете;</a:t>
            </a:r>
          </a:p>
          <a:p>
            <a:r>
              <a:rPr lang="ru-RU" dirty="0" smtClean="0"/>
              <a:t>б) в сложной обстановке сохраняете самообладание;</a:t>
            </a:r>
          </a:p>
          <a:p>
            <a:r>
              <a:rPr lang="ru-RU" dirty="0" smtClean="0"/>
              <a:t>в) ровные отношения со всеми;</a:t>
            </a:r>
          </a:p>
          <a:p>
            <a:r>
              <a:rPr lang="ru-RU" dirty="0" smtClean="0"/>
              <a:t>г) необщительны.</a:t>
            </a:r>
          </a:p>
          <a:p>
            <a:pPr>
              <a:buNone/>
            </a:pPr>
            <a:r>
              <a:rPr lang="ru-RU" b="1" dirty="0" smtClean="0"/>
              <a:t>13.</a:t>
            </a:r>
            <a:endParaRPr lang="ru-RU" dirty="0" smtClean="0"/>
          </a:p>
          <a:p>
            <a:r>
              <a:rPr lang="ru-RU" dirty="0" smtClean="0"/>
              <a:t>а) инициативны и решительны;</a:t>
            </a:r>
          </a:p>
          <a:p>
            <a:r>
              <a:rPr lang="ru-RU" dirty="0" smtClean="0"/>
              <a:t>б) быстро схватываете новое;</a:t>
            </a:r>
          </a:p>
          <a:p>
            <a:r>
              <a:rPr lang="ru-RU" dirty="0" smtClean="0"/>
              <a:t>в) не любите попусту болтать, молчаливы;</a:t>
            </a:r>
          </a:p>
          <a:p>
            <a:r>
              <a:rPr lang="ru-RU" dirty="0" smtClean="0"/>
              <a:t>г) одиночество переносите легко.</a:t>
            </a:r>
          </a:p>
          <a:p>
            <a:pPr>
              <a:buNone/>
            </a:pPr>
            <a:r>
              <a:rPr lang="ru-RU" b="1" dirty="0" smtClean="0"/>
              <a:t>14.</a:t>
            </a:r>
            <a:endParaRPr lang="ru-RU" dirty="0" smtClean="0"/>
          </a:p>
          <a:p>
            <a:r>
              <a:rPr lang="ru-RU" dirty="0" smtClean="0"/>
              <a:t>а) стремитесь к новому;</a:t>
            </a:r>
          </a:p>
          <a:p>
            <a:r>
              <a:rPr lang="ru-RU" dirty="0" smtClean="0"/>
              <a:t>б) у вас всегда бодрое настроение;</a:t>
            </a:r>
          </a:p>
          <a:p>
            <a:r>
              <a:rPr lang="ru-RU" dirty="0" smtClean="0"/>
              <a:t>в) любите аккуратность;</a:t>
            </a:r>
          </a:p>
          <a:p>
            <a:r>
              <a:rPr lang="ru-RU" dirty="0" smtClean="0"/>
              <a:t>г) робки, малоактивны.</a:t>
            </a:r>
          </a:p>
          <a:p>
            <a:pPr>
              <a:buNone/>
            </a:pPr>
            <a:r>
              <a:rPr lang="ru-RU" b="1" dirty="0" smtClean="0"/>
              <a:t>15.</a:t>
            </a:r>
            <a:endParaRPr lang="ru-RU" dirty="0" smtClean="0"/>
          </a:p>
          <a:p>
            <a:r>
              <a:rPr lang="ru-RU" dirty="0" smtClean="0"/>
              <a:t>а) упрямы;</a:t>
            </a:r>
          </a:p>
          <a:p>
            <a:r>
              <a:rPr lang="ru-RU" dirty="0" smtClean="0"/>
              <a:t>б) в интересах и склонностях не постоянны;</a:t>
            </a:r>
          </a:p>
          <a:p>
            <a:r>
              <a:rPr lang="ru-RU" dirty="0" smtClean="0"/>
              <a:t>в) у вас спокойная, ровная речь с остановками;</a:t>
            </a:r>
          </a:p>
          <a:p>
            <a:r>
              <a:rPr lang="ru-RU" dirty="0" smtClean="0"/>
              <a:t>г) при неудачах чувствуете растерянность и подавленность.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7516688" cy="64557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16.</a:t>
            </a:r>
            <a:endParaRPr lang="ru-RU" dirty="0" smtClean="0"/>
          </a:p>
          <a:p>
            <a:r>
              <a:rPr lang="ru-RU" dirty="0" smtClean="0"/>
              <a:t>а) имеете склонность к горячности;</a:t>
            </a:r>
          </a:p>
          <a:p>
            <a:r>
              <a:rPr lang="ru-RU" dirty="0" smtClean="0"/>
              <a:t>б) тяготитесь однообразной кропотливой работой;</a:t>
            </a:r>
          </a:p>
          <a:p>
            <a:r>
              <a:rPr lang="ru-RU" dirty="0" smtClean="0"/>
              <a:t>в) мало восприимчивы к порицанию и одобрению;</a:t>
            </a:r>
          </a:p>
          <a:p>
            <a:r>
              <a:rPr lang="ru-RU" dirty="0" smtClean="0"/>
              <a:t>г) у вас  высокие требования к окружающим и себе.</a:t>
            </a:r>
          </a:p>
          <a:p>
            <a:pPr>
              <a:buNone/>
            </a:pPr>
            <a:r>
              <a:rPr lang="ru-RU" b="1" dirty="0" smtClean="0"/>
              <a:t>17.</a:t>
            </a:r>
            <a:endParaRPr lang="ru-RU" dirty="0" smtClean="0"/>
          </a:p>
          <a:p>
            <a:r>
              <a:rPr lang="ru-RU" dirty="0" smtClean="0"/>
              <a:t>а) склонность к риску;</a:t>
            </a:r>
          </a:p>
          <a:p>
            <a:r>
              <a:rPr lang="ru-RU" dirty="0" smtClean="0"/>
              <a:t>б) к разным обстоятельствам приспосабливаетесь легко;</a:t>
            </a:r>
          </a:p>
          <a:p>
            <a:r>
              <a:rPr lang="ru-RU" dirty="0" smtClean="0"/>
              <a:t>в) начатое дело доводите до конца;</a:t>
            </a:r>
          </a:p>
          <a:p>
            <a:r>
              <a:rPr lang="ru-RU" dirty="0" smtClean="0"/>
              <a:t>г) у вас быстрая утомляемость.</a:t>
            </a:r>
          </a:p>
          <a:p>
            <a:pPr>
              <a:buNone/>
            </a:pPr>
            <a:r>
              <a:rPr lang="ru-RU" b="1" dirty="0" smtClean="0"/>
              <a:t>18.</a:t>
            </a:r>
            <a:endParaRPr lang="ru-RU" dirty="0" smtClean="0"/>
          </a:p>
          <a:p>
            <a:r>
              <a:rPr lang="ru-RU" dirty="0" smtClean="0"/>
              <a:t>а) резкие смены настроения;</a:t>
            </a:r>
          </a:p>
          <a:p>
            <a:r>
              <a:rPr lang="ru-RU" dirty="0" smtClean="0"/>
              <a:t>б) склонны отвлекаться;</a:t>
            </a:r>
          </a:p>
          <a:p>
            <a:r>
              <a:rPr lang="ru-RU" dirty="0" smtClean="0"/>
              <a:t>в) обладаете выдержкой;</a:t>
            </a:r>
          </a:p>
          <a:p>
            <a:r>
              <a:rPr lang="ru-RU" dirty="0" smtClean="0"/>
              <a:t>г) слишком восприимчивы к порицанию и одобрению.</a:t>
            </a:r>
          </a:p>
          <a:p>
            <a:pPr>
              <a:buNone/>
            </a:pPr>
            <a:r>
              <a:rPr lang="ru-RU" b="1" dirty="0" smtClean="0"/>
              <a:t>19.</a:t>
            </a:r>
            <a:endParaRPr lang="ru-RU" dirty="0" smtClean="0"/>
          </a:p>
          <a:p>
            <a:r>
              <a:rPr lang="ru-RU" dirty="0" smtClean="0"/>
              <a:t>а) бываете агрессивным, задирой;</a:t>
            </a:r>
          </a:p>
          <a:p>
            <a:r>
              <a:rPr lang="ru-RU" dirty="0" smtClean="0"/>
              <a:t>б) отзывчивы и общительны;</a:t>
            </a:r>
          </a:p>
          <a:p>
            <a:r>
              <a:rPr lang="ru-RU" dirty="0" smtClean="0"/>
              <a:t>в) незлобивы;</a:t>
            </a:r>
          </a:p>
          <a:p>
            <a:r>
              <a:rPr lang="ru-RU" dirty="0" smtClean="0"/>
              <a:t>г) мнительны, подозрительны.</a:t>
            </a:r>
          </a:p>
          <a:p>
            <a:pPr>
              <a:buNone/>
            </a:pPr>
            <a:r>
              <a:rPr lang="ru-RU" b="1" dirty="0" smtClean="0"/>
              <a:t>20.</a:t>
            </a:r>
            <a:endParaRPr lang="ru-RU" dirty="0" smtClean="0"/>
          </a:p>
          <a:p>
            <a:r>
              <a:rPr lang="ru-RU" dirty="0" smtClean="0"/>
              <a:t>а) в споре находчивы;</a:t>
            </a:r>
          </a:p>
          <a:p>
            <a:r>
              <a:rPr lang="ru-RU" dirty="0" smtClean="0"/>
              <a:t>б) неудачи переживаете легко;</a:t>
            </a:r>
          </a:p>
          <a:p>
            <a:r>
              <a:rPr lang="ru-RU" dirty="0" smtClean="0"/>
              <a:t>в) терпеливы и сдержанны;</a:t>
            </a:r>
          </a:p>
          <a:p>
            <a:r>
              <a:rPr lang="ru-RU" dirty="0" smtClean="0"/>
              <a:t>г) имеете склонность уходить в себя.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88640"/>
            <a:ext cx="7588696" cy="66693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Подсчитайте, сколько раз вы выбрали ответ «а», сколько «б», сколько «в» и сколько «г». Теперь каждую из полученных 4 цифр умножьте на 5. Вы получите процентное содержание ответов.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>
              <a:buNone/>
            </a:pPr>
            <a:r>
              <a:rPr lang="ru-RU" dirty="0" smtClean="0"/>
              <a:t>«а»     — 7 раз   * 5 = 35%</a:t>
            </a:r>
          </a:p>
          <a:p>
            <a:pPr>
              <a:buNone/>
            </a:pPr>
            <a:r>
              <a:rPr lang="ru-RU" dirty="0" smtClean="0"/>
              <a:t>«б»     — 10 раз * 5 = 50%</a:t>
            </a:r>
          </a:p>
          <a:p>
            <a:pPr>
              <a:buNone/>
            </a:pPr>
            <a:r>
              <a:rPr lang="ru-RU" dirty="0" smtClean="0"/>
              <a:t>«в»     — 2 раза * 5 = 10%</a:t>
            </a:r>
          </a:p>
          <a:p>
            <a:pPr>
              <a:buNone/>
            </a:pPr>
            <a:r>
              <a:rPr lang="ru-RU" dirty="0" smtClean="0"/>
              <a:t>«г»     —  1 раз  * 5 =  5%</a:t>
            </a:r>
          </a:p>
          <a:p>
            <a:pPr>
              <a:buNone/>
            </a:pPr>
            <a:r>
              <a:rPr lang="ru-RU" dirty="0" smtClean="0"/>
              <a:t>Четыре вида ответов соответствуют 4 типам темперамента.</a:t>
            </a:r>
          </a:p>
          <a:p>
            <a:pPr>
              <a:buNone/>
            </a:pPr>
            <a:r>
              <a:rPr lang="ru-RU" dirty="0" smtClean="0"/>
              <a:t>«а» — тип холерика</a:t>
            </a:r>
          </a:p>
          <a:p>
            <a:pPr>
              <a:buNone/>
            </a:pPr>
            <a:r>
              <a:rPr lang="ru-RU" dirty="0" smtClean="0"/>
              <a:t>«б» — тип сангвиника</a:t>
            </a:r>
          </a:p>
          <a:p>
            <a:pPr>
              <a:buNone/>
            </a:pPr>
            <a:r>
              <a:rPr lang="ru-RU" dirty="0" smtClean="0"/>
              <a:t>«в» — тип флегматика</a:t>
            </a:r>
          </a:p>
          <a:p>
            <a:pPr>
              <a:buNone/>
            </a:pPr>
            <a:r>
              <a:rPr lang="ru-RU" dirty="0" smtClean="0"/>
              <a:t>«г» — тип меланхолика.</a:t>
            </a:r>
          </a:p>
          <a:p>
            <a:pPr>
              <a:buNone/>
            </a:pPr>
            <a:r>
              <a:rPr lang="ru-RU" dirty="0" smtClean="0"/>
              <a:t>В нашем примере доминирует тип «б» — сангвиник (50%). Определите свой доминантный тип.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>Методика Орлова Ю.М. Тест - </a:t>
            </a:r>
            <a:r>
              <a:rPr lang="ru-RU" b="0" dirty="0" err="1" smtClean="0"/>
              <a:t>опросник</a:t>
            </a:r>
            <a:r>
              <a:rPr lang="ru-RU" b="0" dirty="0" smtClean="0"/>
              <a:t> Потребность в достижении цели.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204864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200" dirty="0" smtClean="0"/>
              <a:t>Инструкция. Вам предлагается ряд утверждений. Если Вы согласны с высказыванием, то рядом с его номером напишите "да" или поставьте знак "+", если не согласны - "нет" ("-").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02264"/>
            <a:ext cx="7588696" cy="64557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1. Думаю, что успех в жизни, скорее, зависит от случая, чем от расчета. </a:t>
            </a:r>
          </a:p>
          <a:p>
            <a:pPr>
              <a:buNone/>
            </a:pPr>
            <a:r>
              <a:rPr lang="ru-RU" dirty="0" smtClean="0"/>
              <a:t>2. Если я лишусь любимого занятия, жизнь для меня потеряет всякий смысл.</a:t>
            </a:r>
          </a:p>
          <a:p>
            <a:pPr>
              <a:buNone/>
            </a:pPr>
            <a:r>
              <a:rPr lang="ru-RU" dirty="0" smtClean="0"/>
              <a:t>3. Для меня в любом деле важнее не его исполнение, а конечный результат. </a:t>
            </a:r>
          </a:p>
          <a:p>
            <a:pPr>
              <a:buNone/>
            </a:pPr>
            <a:r>
              <a:rPr lang="ru-RU" dirty="0" smtClean="0"/>
              <a:t>4. Считаю, что люди больше страдают от неудач на работе, чем от плохих взаимоотношений с близкими. </a:t>
            </a:r>
          </a:p>
          <a:p>
            <a:pPr>
              <a:buNone/>
            </a:pPr>
            <a:r>
              <a:rPr lang="ru-RU" dirty="0" smtClean="0"/>
              <a:t>5. По моему мнению, большинство людей живут далекими целями, а не близкими. </a:t>
            </a:r>
          </a:p>
          <a:p>
            <a:pPr>
              <a:buNone/>
            </a:pPr>
            <a:r>
              <a:rPr lang="ru-RU" dirty="0" smtClean="0"/>
              <a:t>6. В жизни у меня было больше успехов, чем неудач. </a:t>
            </a:r>
          </a:p>
          <a:p>
            <a:pPr>
              <a:buNone/>
            </a:pPr>
            <a:r>
              <a:rPr lang="ru-RU" dirty="0" smtClean="0"/>
              <a:t>7. Эмоциональные люди мне нравятся больше, чем деятельные.</a:t>
            </a:r>
          </a:p>
          <a:p>
            <a:pPr>
              <a:buNone/>
            </a:pPr>
            <a:r>
              <a:rPr lang="ru-RU" dirty="0" smtClean="0"/>
              <a:t>8. Даже в обычной работе я стараюсь усовершенствовать некоторые ее элементы. </a:t>
            </a:r>
          </a:p>
          <a:p>
            <a:pPr>
              <a:buNone/>
            </a:pPr>
            <a:r>
              <a:rPr lang="ru-RU" dirty="0" smtClean="0"/>
              <a:t>9. Поглощенный мыслями об успехе, я могу забыть о мерах предосторожности. </a:t>
            </a:r>
          </a:p>
          <a:p>
            <a:pPr>
              <a:buNone/>
            </a:pPr>
            <a:r>
              <a:rPr lang="ru-RU" dirty="0" smtClean="0"/>
              <a:t>10. Мои близкие считают меня ленивым. </a:t>
            </a:r>
          </a:p>
          <a:p>
            <a:pPr>
              <a:buNone/>
            </a:pPr>
            <a:r>
              <a:rPr lang="ru-RU" dirty="0" smtClean="0"/>
              <a:t>11. Думаю, что в моих неудачах повинны, скорее, обстоятельства, чем я сам. </a:t>
            </a:r>
          </a:p>
          <a:p>
            <a:pPr>
              <a:buNone/>
            </a:pPr>
            <a:r>
              <a:rPr lang="ru-RU" dirty="0" smtClean="0"/>
              <a:t>12. Терпения во мне больше, чем способностей.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260648"/>
            <a:ext cx="7588696" cy="64557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13. Мои родители слишком строго контролировали меня. </a:t>
            </a:r>
          </a:p>
          <a:p>
            <a:pPr>
              <a:buNone/>
            </a:pPr>
            <a:r>
              <a:rPr lang="ru-RU" dirty="0" smtClean="0"/>
              <a:t>14. Лень, а не сомнение в успехе вынуждает меня часто отказываться от своих намерений. </a:t>
            </a:r>
          </a:p>
          <a:p>
            <a:pPr>
              <a:buNone/>
            </a:pPr>
            <a:r>
              <a:rPr lang="ru-RU" dirty="0" smtClean="0"/>
              <a:t>15. Думаю, что я уверенный в себе человек. </a:t>
            </a:r>
          </a:p>
          <a:p>
            <a:pPr>
              <a:buNone/>
            </a:pPr>
            <a:r>
              <a:rPr lang="ru-RU" dirty="0" smtClean="0"/>
              <a:t>16. Ради успеха я могу рискнуть, даже если шансы невелики. </a:t>
            </a:r>
          </a:p>
          <a:p>
            <a:pPr>
              <a:buNone/>
            </a:pPr>
            <a:r>
              <a:rPr lang="ru-RU" dirty="0" smtClean="0"/>
              <a:t>17. Я усердный человек. </a:t>
            </a:r>
          </a:p>
          <a:p>
            <a:pPr>
              <a:buNone/>
            </a:pPr>
            <a:r>
              <a:rPr lang="ru-RU" dirty="0" smtClean="0"/>
              <a:t>18. Когда все идет гладко, моя энергия усиливается. </a:t>
            </a:r>
          </a:p>
          <a:p>
            <a:pPr>
              <a:buNone/>
            </a:pPr>
            <a:r>
              <a:rPr lang="ru-RU" dirty="0" smtClean="0"/>
              <a:t>19. Если бы я был журналистом, я писал бы, скорее, об оригинальных изобретениях людей, чем о происшествиях. </a:t>
            </a:r>
          </a:p>
          <a:p>
            <a:pPr>
              <a:buNone/>
            </a:pPr>
            <a:r>
              <a:rPr lang="ru-RU" dirty="0" smtClean="0"/>
              <a:t>20. Мои близкие обычно не разделяют моих планов. </a:t>
            </a:r>
          </a:p>
          <a:p>
            <a:pPr>
              <a:buNone/>
            </a:pPr>
            <a:r>
              <a:rPr lang="ru-RU" dirty="0" smtClean="0"/>
              <a:t>21. Уровень моих требований к жизни ниже, чем у моих товарищей. </a:t>
            </a:r>
          </a:p>
          <a:p>
            <a:pPr>
              <a:buNone/>
            </a:pPr>
            <a:r>
              <a:rPr lang="ru-RU" dirty="0" smtClean="0"/>
              <a:t>22. Мне кажется, что настойчивости во мне больше, чем способностей. </a:t>
            </a:r>
          </a:p>
          <a:p>
            <a:pPr>
              <a:buNone/>
            </a:pPr>
            <a:r>
              <a:rPr lang="ru-RU" dirty="0" smtClean="0"/>
              <a:t>23. Я мог бы достичь большего, освободившись от текущих дел.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6632"/>
            <a:ext cx="7812360" cy="67413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Ключ к тесту - </a:t>
            </a:r>
            <a:r>
              <a:rPr lang="ru-RU" dirty="0" err="1" smtClean="0"/>
              <a:t>опроснику</a:t>
            </a:r>
            <a:r>
              <a:rPr lang="ru-RU" dirty="0" smtClean="0"/>
              <a:t> Орлова.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ответы "Да" ("+") на вопросы: 2, 6, 7, 8, 14, 16, 18, 19, 21, 22, 23;</a:t>
            </a:r>
          </a:p>
          <a:p>
            <a:pPr>
              <a:buNone/>
            </a:pPr>
            <a:r>
              <a:rPr lang="ru-RU" dirty="0" smtClean="0"/>
              <a:t>ответы "Нет" ("-") на вопросы: 1, 3, 4, 5, 9, 11, 12, 13, 15, 17, 20.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Обработка результатов.</a:t>
            </a:r>
          </a:p>
          <a:p>
            <a:pPr>
              <a:buNone/>
            </a:pPr>
            <a:r>
              <a:rPr lang="ru-RU" dirty="0" smtClean="0"/>
              <a:t> За каждый ответ совпадающие с ключом ставится 1 балл, ответы суммируются.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Интерпретация и расшифровка методики Орлова.</a:t>
            </a:r>
          </a:p>
          <a:p>
            <a:pPr>
              <a:buNone/>
            </a:pPr>
            <a:r>
              <a:rPr lang="ru-RU" dirty="0" smtClean="0"/>
              <a:t>0 - 6   баллов - низкая потребность в достижениях. </a:t>
            </a:r>
          </a:p>
          <a:p>
            <a:pPr>
              <a:buNone/>
            </a:pPr>
            <a:r>
              <a:rPr lang="ru-RU" dirty="0" smtClean="0"/>
              <a:t>7 - 9   баллов - пониженная потребность в достижениях. </a:t>
            </a:r>
          </a:p>
          <a:p>
            <a:pPr>
              <a:buNone/>
            </a:pPr>
            <a:r>
              <a:rPr lang="ru-RU" dirty="0" smtClean="0"/>
              <a:t>10 - 15 баллов - средняя потребность в достижениях.</a:t>
            </a:r>
          </a:p>
          <a:p>
            <a:pPr>
              <a:buNone/>
            </a:pPr>
            <a:r>
              <a:rPr lang="ru-RU" dirty="0" smtClean="0"/>
              <a:t>16 - 18 баллов - повышенная потребность в достижениях.</a:t>
            </a:r>
          </a:p>
          <a:p>
            <a:pPr>
              <a:buNone/>
            </a:pPr>
            <a:r>
              <a:rPr lang="ru-RU" dirty="0" smtClean="0"/>
              <a:t>19 - 23 баллов - высокая потребность в достижениях.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7444680" cy="62670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Лица с высоким уровнем потребности в достижениях отличаются следующими чертами: </a:t>
            </a:r>
          </a:p>
          <a:p>
            <a:pPr>
              <a:buNone/>
            </a:pPr>
            <a:endParaRPr lang="ru-RU" sz="1800" dirty="0" smtClean="0"/>
          </a:p>
          <a:p>
            <a:pPr>
              <a:buFontTx/>
              <a:buChar char="-"/>
            </a:pPr>
            <a:r>
              <a:rPr lang="ru-RU" sz="1800" dirty="0" smtClean="0"/>
              <a:t>-настойчивостью в достижении своих целей </a:t>
            </a:r>
          </a:p>
          <a:p>
            <a:pPr>
              <a:buFontTx/>
              <a:buChar char="-"/>
            </a:pPr>
            <a:r>
              <a:rPr lang="ru-RU" sz="1800" dirty="0" smtClean="0"/>
              <a:t>- неудовлетворенностью достигнутым </a:t>
            </a:r>
          </a:p>
          <a:p>
            <a:pPr>
              <a:buFontTx/>
              <a:buChar char="-"/>
            </a:pPr>
            <a:r>
              <a:rPr lang="ru-RU" sz="1800" dirty="0" smtClean="0"/>
              <a:t>- постоянным стремлением сделать дело лучше, чем раньше </a:t>
            </a:r>
          </a:p>
          <a:p>
            <a:pPr>
              <a:buFontTx/>
              <a:buChar char="-"/>
            </a:pPr>
            <a:r>
              <a:rPr lang="ru-RU" sz="1800" dirty="0" smtClean="0"/>
              <a:t>- склонностью сильно увлекаться работой </a:t>
            </a:r>
          </a:p>
          <a:p>
            <a:pPr>
              <a:buFontTx/>
              <a:buChar char="-"/>
            </a:pPr>
            <a:r>
              <a:rPr lang="ru-RU" sz="1800" dirty="0" smtClean="0"/>
              <a:t>- стремлением в любом случае пережить удовольствие успеха </a:t>
            </a:r>
          </a:p>
          <a:p>
            <a:pPr>
              <a:buFontTx/>
              <a:buChar char="-"/>
            </a:pPr>
            <a:r>
              <a:rPr lang="ru-RU" sz="1800" dirty="0" smtClean="0"/>
              <a:t>- неспособностью плохо работать </a:t>
            </a:r>
          </a:p>
          <a:p>
            <a:pPr>
              <a:buFontTx/>
              <a:buChar char="-"/>
            </a:pPr>
            <a:r>
              <a:rPr lang="ru-RU" sz="1800" dirty="0" smtClean="0"/>
              <a:t>- потребностью изобретать новые приемы работы в исполнении самых обычных дел </a:t>
            </a:r>
          </a:p>
          <a:p>
            <a:pPr>
              <a:buFontTx/>
              <a:buChar char="-"/>
            </a:pPr>
            <a:r>
              <a:rPr lang="ru-RU" sz="1800" dirty="0" smtClean="0"/>
              <a:t>- отсутствием духа соперничества, желанием, чтобы и другие вместе с ними пережили успех и достижение результата </a:t>
            </a:r>
          </a:p>
          <a:p>
            <a:pPr>
              <a:buFontTx/>
              <a:buChar char="-"/>
            </a:pPr>
            <a:r>
              <a:rPr lang="ru-RU" sz="1800" dirty="0" smtClean="0"/>
              <a:t>- неудовлетворенностью легким успехом и неожиданной легкостью задачи </a:t>
            </a:r>
          </a:p>
          <a:p>
            <a:pPr>
              <a:buFontTx/>
              <a:buChar char="-"/>
            </a:pPr>
            <a:r>
              <a:rPr lang="ru-RU" sz="1800" dirty="0" smtClean="0"/>
              <a:t>- готовностью принять помощь и помогать другим при решении трудных задач, чтобы совместно испытать радость успеха.</a:t>
            </a:r>
            <a:br>
              <a:rPr lang="ru-RU" sz="1800" dirty="0" smtClean="0"/>
            </a:b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7424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“Акцентуации характера. (9 из 72)”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7992888" cy="26642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1600" b="1" dirty="0" smtClean="0"/>
              <a:t>Инструкция</a:t>
            </a:r>
            <a:endParaRPr lang="ru-RU" sz="1600" dirty="0" smtClean="0"/>
          </a:p>
          <a:p>
            <a:r>
              <a:rPr lang="ru-RU" sz="1600" dirty="0" smtClean="0"/>
              <a:t>Вам будет предложено 72 вопроса, и ответы на них надо будет записать вот в такую табличку, состоящую из 8 рядов по 9 клеток. Эти числа от 01 до 72 вам в таблице писать не надо, они показывают только порядок заполнения таблицы. Ответы записывайте в таблицу слева направо, ряд за рядом. Отвечая на вопросы, отмечайте свою степень согласия или нет числами от –2 (совершенно неверно) до +2 (совершенно верно). То есть возможные ответы: –2, –1, 0, +1, +2. Старайтесь не ставить 0. Не задумывайтесь слишком надолго, но будьте внимательны.</a:t>
            </a:r>
            <a:endParaRPr lang="ru-RU" sz="1600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467544" y="3429000"/>
          <a:ext cx="73006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r>
                        <a:rPr lang="ru-RU" dirty="0" smtClean="0"/>
                        <a:t>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>Самооценка психических состояний (Г. </a:t>
            </a:r>
            <a:r>
              <a:rPr lang="ru-RU" b="0" dirty="0" err="1" smtClean="0"/>
              <a:t>Айзенк</a:t>
            </a:r>
            <a:r>
              <a:rPr lang="ru-RU" b="0" dirty="0" smtClean="0"/>
              <a:t>)</a:t>
            </a:r>
            <a:br>
              <a:rPr lang="ru-RU" b="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None/>
            </a:pPr>
            <a:r>
              <a:rPr lang="ru-RU" dirty="0" smtClean="0"/>
              <a:t>Тест состоит из 40 высказываний, сгруппированных в четыре блока. Каждый из блоков соответствует одному из четырех определяемых психических состояний (тревожности, фрустрации, агрессивности, ригидности).</a:t>
            </a:r>
            <a:endParaRPr lang="ru-RU" b="1" dirty="0" smtClean="0"/>
          </a:p>
          <a:p>
            <a:pPr fontAlgn="base">
              <a:buNone/>
            </a:pPr>
            <a:r>
              <a:rPr lang="ru-RU" b="1" dirty="0" smtClean="0"/>
              <a:t>Инструкция:</a:t>
            </a:r>
          </a:p>
          <a:p>
            <a:pPr>
              <a:buNone/>
            </a:pPr>
            <a:r>
              <a:rPr lang="ru-RU" dirty="0" smtClean="0"/>
              <a:t> предлагаем Вам описание различных психических состояний. Если это состояние очень подходит Вам, то за ответ ставится 2 балла; если подходит, но не очень, то 1 балл; если совсем не подходит – то 0 баллов.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7516688" cy="6267096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ru-RU" sz="3600" b="1" dirty="0" smtClean="0"/>
              <a:t>I</a:t>
            </a:r>
          </a:p>
          <a:p>
            <a:pPr fontAlgn="base">
              <a:buNone/>
            </a:pPr>
            <a:r>
              <a:rPr lang="ru-RU" dirty="0" smtClean="0"/>
              <a:t>	</a:t>
            </a:r>
            <a:r>
              <a:rPr lang="ru-RU" sz="2800" dirty="0" smtClean="0"/>
              <a:t>1. Не чувствую в себе уверенности.</a:t>
            </a:r>
            <a:br>
              <a:rPr lang="ru-RU" sz="2800" dirty="0" smtClean="0"/>
            </a:br>
            <a:r>
              <a:rPr lang="ru-RU" sz="2800" dirty="0" smtClean="0"/>
              <a:t>2. Часто из-за пустяков краснею.</a:t>
            </a:r>
            <a:br>
              <a:rPr lang="ru-RU" sz="2800" dirty="0" smtClean="0"/>
            </a:br>
            <a:r>
              <a:rPr lang="ru-RU" sz="2800" dirty="0" smtClean="0"/>
              <a:t>3. Мой сон беспокоен.</a:t>
            </a:r>
            <a:br>
              <a:rPr lang="ru-RU" sz="2800" dirty="0" smtClean="0"/>
            </a:br>
            <a:r>
              <a:rPr lang="ru-RU" sz="2800" dirty="0" smtClean="0"/>
              <a:t>4. Легко впадаю в уныние.</a:t>
            </a:r>
            <a:br>
              <a:rPr lang="ru-RU" sz="2800" dirty="0" smtClean="0"/>
            </a:br>
            <a:r>
              <a:rPr lang="ru-RU" sz="2800" dirty="0" smtClean="0"/>
              <a:t>5. Беспокоюсь о только воображаемых неприятностях.</a:t>
            </a:r>
            <a:br>
              <a:rPr lang="ru-RU" sz="2800" dirty="0" smtClean="0"/>
            </a:br>
            <a:r>
              <a:rPr lang="ru-RU" sz="2800" dirty="0" smtClean="0"/>
              <a:t>6. Меня пугают трудности.</a:t>
            </a:r>
            <a:br>
              <a:rPr lang="ru-RU" sz="2800" dirty="0" smtClean="0"/>
            </a:br>
            <a:r>
              <a:rPr lang="ru-RU" sz="2800" dirty="0" smtClean="0"/>
              <a:t>7. Люблю копаться в своих недостатках.</a:t>
            </a:r>
            <a:br>
              <a:rPr lang="ru-RU" sz="2800" dirty="0" smtClean="0"/>
            </a:br>
            <a:r>
              <a:rPr lang="ru-RU" sz="2800" dirty="0" smtClean="0"/>
              <a:t>8. Меня легко убедить.</a:t>
            </a:r>
            <a:br>
              <a:rPr lang="ru-RU" sz="2800" dirty="0" smtClean="0"/>
            </a:br>
            <a:r>
              <a:rPr lang="ru-RU" sz="2800" dirty="0" smtClean="0"/>
              <a:t>9. Я мнительный.</a:t>
            </a:r>
            <a:br>
              <a:rPr lang="ru-RU" sz="2800" dirty="0" smtClean="0"/>
            </a:br>
            <a:r>
              <a:rPr lang="ru-RU" sz="2800" dirty="0" smtClean="0"/>
              <a:t>10. Я с трудом переношу время ожидания.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7444680" cy="6267096"/>
          </a:xfrm>
        </p:spPr>
        <p:txBody>
          <a:bodyPr>
            <a:normAutofit fontScale="92500" lnSpcReduction="20000"/>
          </a:bodyPr>
          <a:lstStyle/>
          <a:p>
            <a:pPr algn="ctr" fontAlgn="base">
              <a:buNone/>
            </a:pPr>
            <a:r>
              <a:rPr lang="ru-RU" sz="3900" b="1" dirty="0" smtClean="0"/>
              <a:t>II</a:t>
            </a:r>
          </a:p>
          <a:p>
            <a:pPr fontAlgn="base">
              <a:buNone/>
            </a:pPr>
            <a:r>
              <a:rPr lang="ru-RU" dirty="0" smtClean="0"/>
              <a:t>	11. Нередко мне кажутся безвыходными положения, из которых</a:t>
            </a:r>
            <a:br>
              <a:rPr lang="ru-RU" dirty="0" smtClean="0"/>
            </a:br>
            <a:r>
              <a:rPr lang="ru-RU" dirty="0" smtClean="0"/>
              <a:t>все-таки можно найти выход.</a:t>
            </a:r>
            <a:br>
              <a:rPr lang="ru-RU" dirty="0" smtClean="0"/>
            </a:br>
            <a:r>
              <a:rPr lang="ru-RU" dirty="0" smtClean="0"/>
              <a:t>12. Неприятности меня сильно расстраивают, я падаю духом.</a:t>
            </a:r>
            <a:br>
              <a:rPr lang="ru-RU" dirty="0" smtClean="0"/>
            </a:br>
            <a:r>
              <a:rPr lang="ru-RU" dirty="0" smtClean="0"/>
              <a:t>13. При больших неприятностях я склонен без достаточных оснований винить себя.</a:t>
            </a:r>
            <a:br>
              <a:rPr lang="ru-RU" dirty="0" smtClean="0"/>
            </a:br>
            <a:r>
              <a:rPr lang="ru-RU" dirty="0" smtClean="0"/>
              <a:t>14. Несчастья и неудачи ничему меня не учат.</a:t>
            </a:r>
            <a:br>
              <a:rPr lang="ru-RU" dirty="0" smtClean="0"/>
            </a:br>
            <a:r>
              <a:rPr lang="ru-RU" dirty="0" smtClean="0"/>
              <a:t>15. Я часто отказываюсь от борьбы, считая ее бесплодной.</a:t>
            </a:r>
            <a:br>
              <a:rPr lang="ru-RU" dirty="0" smtClean="0"/>
            </a:br>
            <a:r>
              <a:rPr lang="ru-RU" dirty="0" smtClean="0"/>
              <a:t>16. Я нередко чувствую себя беззащитным.</a:t>
            </a:r>
            <a:br>
              <a:rPr lang="ru-RU" dirty="0" smtClean="0"/>
            </a:br>
            <a:r>
              <a:rPr lang="ru-RU" dirty="0" smtClean="0"/>
              <a:t>17. Иногда у меня бывает состояние отчаяния.</a:t>
            </a:r>
            <a:br>
              <a:rPr lang="ru-RU" dirty="0" smtClean="0"/>
            </a:br>
            <a:r>
              <a:rPr lang="ru-RU" dirty="0" smtClean="0"/>
              <a:t>18. Я чувствую растерянность перед трудностями.</a:t>
            </a:r>
            <a:br>
              <a:rPr lang="ru-RU" dirty="0" smtClean="0"/>
            </a:br>
            <a:r>
              <a:rPr lang="ru-RU" dirty="0" smtClean="0"/>
              <a:t>19. В трудные минуты жизни иногда веду себя по-детски, хочу,</a:t>
            </a:r>
            <a:br>
              <a:rPr lang="ru-RU" dirty="0" smtClean="0"/>
            </a:br>
            <a:r>
              <a:rPr lang="ru-RU" dirty="0" smtClean="0"/>
              <a:t>чтобы меня пожалели.</a:t>
            </a:r>
            <a:br>
              <a:rPr lang="ru-RU" dirty="0" smtClean="0"/>
            </a:br>
            <a:r>
              <a:rPr lang="ru-RU" dirty="0" smtClean="0"/>
              <a:t>20. Считаю недостатки своего характера неисправимыми.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7444680" cy="6267096"/>
          </a:xfrm>
        </p:spPr>
        <p:txBody>
          <a:bodyPr>
            <a:normAutofit lnSpcReduction="10000"/>
          </a:bodyPr>
          <a:lstStyle/>
          <a:p>
            <a:pPr algn="ctr" fontAlgn="base">
              <a:buNone/>
            </a:pPr>
            <a:r>
              <a:rPr lang="ru-RU" sz="3600" b="1" dirty="0" smtClean="0"/>
              <a:t>III</a:t>
            </a:r>
          </a:p>
          <a:p>
            <a:pPr fontAlgn="base">
              <a:buNone/>
            </a:pPr>
            <a:r>
              <a:rPr lang="ru-RU" dirty="0" smtClean="0"/>
              <a:t>	21. Оставляю за собой последнее слово.</a:t>
            </a:r>
            <a:br>
              <a:rPr lang="ru-RU" dirty="0" smtClean="0"/>
            </a:br>
            <a:r>
              <a:rPr lang="ru-RU" dirty="0" smtClean="0"/>
              <a:t>22. Нередко в разговоре перебиваю собеседника.</a:t>
            </a:r>
            <a:br>
              <a:rPr lang="ru-RU" dirty="0" smtClean="0"/>
            </a:br>
            <a:r>
              <a:rPr lang="ru-RU" dirty="0" smtClean="0"/>
              <a:t>23. Меня легко рассердить.</a:t>
            </a:r>
            <a:br>
              <a:rPr lang="ru-RU" dirty="0" smtClean="0"/>
            </a:br>
            <a:r>
              <a:rPr lang="ru-RU" dirty="0" smtClean="0"/>
              <a:t>24. Люблю делать замечания другим.</a:t>
            </a:r>
            <a:br>
              <a:rPr lang="ru-RU" dirty="0" smtClean="0"/>
            </a:br>
            <a:r>
              <a:rPr lang="ru-RU" dirty="0" smtClean="0"/>
              <a:t>25. Хочу быть авторитетом для других.</a:t>
            </a:r>
            <a:br>
              <a:rPr lang="ru-RU" dirty="0" smtClean="0"/>
            </a:br>
            <a:r>
              <a:rPr lang="ru-RU" dirty="0" smtClean="0"/>
              <a:t>26. Не довольствуюсь малым, хочу большего.</a:t>
            </a:r>
            <a:br>
              <a:rPr lang="ru-RU" dirty="0" smtClean="0"/>
            </a:br>
            <a:r>
              <a:rPr lang="ru-RU" dirty="0" smtClean="0"/>
              <a:t>27. Когда разгневаюсь, плохо себя сдерживаю.</a:t>
            </a:r>
            <a:br>
              <a:rPr lang="ru-RU" dirty="0" smtClean="0"/>
            </a:br>
            <a:r>
              <a:rPr lang="ru-RU" dirty="0" smtClean="0"/>
              <a:t>28. Предпочитаю лучше руководить, чем подчиняться.</a:t>
            </a:r>
            <a:br>
              <a:rPr lang="ru-RU" dirty="0" smtClean="0"/>
            </a:br>
            <a:r>
              <a:rPr lang="ru-RU" dirty="0" smtClean="0"/>
              <a:t>29. У меня резкая, грубоватая жестикуляция.</a:t>
            </a:r>
            <a:br>
              <a:rPr lang="ru-RU" dirty="0" smtClean="0"/>
            </a:br>
            <a:r>
              <a:rPr lang="ru-RU" dirty="0" smtClean="0"/>
              <a:t>30. Я мстителен.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6632"/>
            <a:ext cx="7516688" cy="6339104"/>
          </a:xfrm>
        </p:spPr>
        <p:txBody>
          <a:bodyPr>
            <a:normAutofit lnSpcReduction="10000"/>
          </a:bodyPr>
          <a:lstStyle/>
          <a:p>
            <a:pPr algn="ctr" fontAlgn="base">
              <a:buNone/>
            </a:pPr>
            <a:r>
              <a:rPr lang="ru-RU" sz="3600" b="1" dirty="0" smtClean="0"/>
              <a:t>IV</a:t>
            </a:r>
          </a:p>
          <a:p>
            <a:pPr fontAlgn="base">
              <a:buNone/>
            </a:pPr>
            <a:r>
              <a:rPr lang="ru-RU" dirty="0" smtClean="0"/>
              <a:t>	31. Мне трудно менять привычки.</a:t>
            </a:r>
            <a:br>
              <a:rPr lang="ru-RU" dirty="0" smtClean="0"/>
            </a:br>
            <a:r>
              <a:rPr lang="ru-RU" dirty="0" smtClean="0"/>
              <a:t>32. Мне нелегко переключать внимание.</a:t>
            </a:r>
            <a:br>
              <a:rPr lang="ru-RU" dirty="0" smtClean="0"/>
            </a:br>
            <a:r>
              <a:rPr lang="ru-RU" dirty="0" smtClean="0"/>
              <a:t>33. Очень настороженно отношусь ко всему новому.</a:t>
            </a:r>
            <a:br>
              <a:rPr lang="ru-RU" dirty="0" smtClean="0"/>
            </a:br>
            <a:r>
              <a:rPr lang="ru-RU" dirty="0" smtClean="0"/>
              <a:t>34. Меня трудно переубедить.</a:t>
            </a:r>
            <a:br>
              <a:rPr lang="ru-RU" dirty="0" smtClean="0"/>
            </a:br>
            <a:r>
              <a:rPr lang="ru-RU" dirty="0" smtClean="0"/>
              <a:t>35. Нередко у меня не выходит из головы мысль, от которой следовало бы освободиться.</a:t>
            </a:r>
            <a:br>
              <a:rPr lang="ru-RU" dirty="0" smtClean="0"/>
            </a:br>
            <a:r>
              <a:rPr lang="ru-RU" dirty="0" smtClean="0"/>
              <a:t>36. Нелегко сближаюсь с людьми.</a:t>
            </a:r>
            <a:br>
              <a:rPr lang="ru-RU" dirty="0" smtClean="0"/>
            </a:br>
            <a:r>
              <a:rPr lang="ru-RU" dirty="0" smtClean="0"/>
              <a:t>37. Меня расстраивают даже незначительные нарушения плана.</a:t>
            </a:r>
            <a:br>
              <a:rPr lang="ru-RU" dirty="0" smtClean="0"/>
            </a:br>
            <a:r>
              <a:rPr lang="ru-RU" dirty="0" smtClean="0"/>
              <a:t>38. Нередко я проявляю упрямство.</a:t>
            </a:r>
            <a:br>
              <a:rPr lang="ru-RU" dirty="0" smtClean="0"/>
            </a:br>
            <a:r>
              <a:rPr lang="ru-RU" dirty="0" smtClean="0"/>
              <a:t>39. Неохотно иду на риск.</a:t>
            </a:r>
            <a:br>
              <a:rPr lang="ru-RU" dirty="0" smtClean="0"/>
            </a:br>
            <a:r>
              <a:rPr lang="ru-RU" dirty="0" smtClean="0"/>
              <a:t>40. Редко переживаю по поводу изменений в принятом мною режиме дня.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6632"/>
            <a:ext cx="7516688" cy="6339104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b="1" dirty="0" smtClean="0"/>
              <a:t>Обработка результатов тестирования</a:t>
            </a:r>
          </a:p>
          <a:p>
            <a:pPr fontAlgn="base">
              <a:buNone/>
            </a:pPr>
            <a:r>
              <a:rPr lang="ru-RU" dirty="0" smtClean="0"/>
              <a:t>	Если соответствующее состояние вам присуще, припишите 2 балла, если такое состояние бывает изредка – 1 балл, если у вас такого</a:t>
            </a:r>
            <a:br>
              <a:rPr lang="ru-RU" dirty="0" smtClean="0"/>
            </a:br>
            <a:r>
              <a:rPr lang="ru-RU" dirty="0" smtClean="0"/>
              <a:t>состояния не бывает, то 0 баллов. Подсчитайте сумму баллов по каждому блоку высказываний. I блок (1 – 10-е высказывания) выявляет состояние тревожности, II блок (11 – 20-е высказывания) – состояние</a:t>
            </a:r>
            <a:br>
              <a:rPr lang="ru-RU" dirty="0" smtClean="0"/>
            </a:br>
            <a:r>
              <a:rPr lang="ru-RU" dirty="0" smtClean="0"/>
              <a:t>фрустрации, III блок (21 – 30-е высказывания) – состояние агрессивности, IV блок (31 – 40-е высказывания) – состояние ригидности.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0"/>
            <a:ext cx="7920880" cy="7029400"/>
          </a:xfrm>
        </p:spPr>
        <p:txBody>
          <a:bodyPr>
            <a:normAutofit fontScale="70000" lnSpcReduction="20000"/>
          </a:bodyPr>
          <a:lstStyle/>
          <a:p>
            <a:pPr algn="ctr" fontAlgn="base">
              <a:buNone/>
            </a:pPr>
            <a:r>
              <a:rPr lang="ru-RU" sz="4500" b="1" dirty="0" smtClean="0"/>
              <a:t>Оценка психических состояний</a:t>
            </a:r>
          </a:p>
          <a:p>
            <a:pPr marL="514350" indent="-514350" fontAlgn="base">
              <a:buNone/>
            </a:pPr>
            <a:r>
              <a:rPr lang="ru-RU" sz="2300" b="1" dirty="0" smtClean="0"/>
              <a:t>1.Тревожность:</a:t>
            </a:r>
          </a:p>
          <a:p>
            <a:pPr marL="514350" indent="-514350" fontAlgn="base">
              <a:buNone/>
            </a:pP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• 0 – 7 баллов: вы не тревожны;</a:t>
            </a:r>
            <a:br>
              <a:rPr lang="ru-RU" sz="2300" dirty="0" smtClean="0"/>
            </a:br>
            <a:r>
              <a:rPr lang="ru-RU" sz="2300" dirty="0" smtClean="0"/>
              <a:t>• 8 – 14 баллов: тревожность средняя, допустимого уровня;</a:t>
            </a:r>
            <a:br>
              <a:rPr lang="ru-RU" sz="2300" dirty="0" smtClean="0"/>
            </a:br>
            <a:r>
              <a:rPr lang="ru-RU" sz="2300" dirty="0" smtClean="0"/>
              <a:t>• 15 – 20 баллов: вы очень тревожны.</a:t>
            </a:r>
          </a:p>
          <a:p>
            <a:pPr fontAlgn="base">
              <a:buNone/>
            </a:pPr>
            <a:r>
              <a:rPr lang="ru-RU" sz="2300" b="1" dirty="0" smtClean="0"/>
              <a:t>2. Фрустрация:</a:t>
            </a:r>
          </a:p>
          <a:p>
            <a:pPr fontAlgn="base">
              <a:buNone/>
            </a:pP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• 0 – 7 баллов: вы не имеете высокой самооценки, но устойчивы к</a:t>
            </a:r>
            <a:br>
              <a:rPr lang="ru-RU" sz="2300" dirty="0" smtClean="0"/>
            </a:br>
            <a:r>
              <a:rPr lang="ru-RU" sz="2300" dirty="0" smtClean="0"/>
              <a:t>неудачам, не боитесь трудностей;</a:t>
            </a:r>
            <a:br>
              <a:rPr lang="ru-RU" sz="2300" dirty="0" smtClean="0"/>
            </a:br>
            <a:r>
              <a:rPr lang="ru-RU" sz="2300" dirty="0" smtClean="0"/>
              <a:t>• 8 – 14 баллов: средний уровень фрустрации;</a:t>
            </a:r>
            <a:br>
              <a:rPr lang="ru-RU" sz="2300" dirty="0" smtClean="0"/>
            </a:br>
            <a:r>
              <a:rPr lang="ru-RU" sz="2300" dirty="0" smtClean="0"/>
              <a:t>• 15 – 20 баллов: у вас низкая самооценка, вы избегаете трудностей, боитесь неудач, </a:t>
            </a:r>
            <a:r>
              <a:rPr lang="ru-RU" sz="2300" dirty="0" err="1" smtClean="0"/>
              <a:t>фрустрированны</a:t>
            </a:r>
            <a:r>
              <a:rPr lang="ru-RU" sz="2300" dirty="0" smtClean="0"/>
              <a:t>.</a:t>
            </a:r>
          </a:p>
          <a:p>
            <a:pPr fontAlgn="base">
              <a:buNone/>
            </a:pPr>
            <a:r>
              <a:rPr lang="ru-RU" sz="2300" b="1" dirty="0" smtClean="0"/>
              <a:t>3. Агрессивность:</a:t>
            </a:r>
          </a:p>
          <a:p>
            <a:pPr fontAlgn="base">
              <a:buNone/>
            </a:pP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• 0 – 7 баллов: вы спокойны, выдержанны;</a:t>
            </a:r>
            <a:br>
              <a:rPr lang="ru-RU" sz="2300" dirty="0" smtClean="0"/>
            </a:br>
            <a:r>
              <a:rPr lang="ru-RU" sz="2300" dirty="0" smtClean="0"/>
              <a:t>• 8 – 14 баллов: у вас средний уровень агрессивности;</a:t>
            </a:r>
            <a:br>
              <a:rPr lang="ru-RU" sz="2300" dirty="0" smtClean="0"/>
            </a:br>
            <a:r>
              <a:rPr lang="ru-RU" sz="2300" dirty="0" smtClean="0"/>
              <a:t>• 15 – 20 баллов: вы агрессивны, невыдержанны, есть трудности в</a:t>
            </a:r>
            <a:br>
              <a:rPr lang="ru-RU" sz="2300" dirty="0" smtClean="0"/>
            </a:br>
            <a:r>
              <a:rPr lang="ru-RU" sz="2300" dirty="0" smtClean="0"/>
              <a:t>общении и в работе с людьми.</a:t>
            </a:r>
          </a:p>
          <a:p>
            <a:pPr fontAlgn="base">
              <a:buNone/>
            </a:pPr>
            <a:r>
              <a:rPr lang="ru-RU" sz="2300" b="1" dirty="0" smtClean="0"/>
              <a:t>4. Ригидность:</a:t>
            </a:r>
          </a:p>
          <a:p>
            <a:pPr fontAlgn="base">
              <a:buNone/>
            </a:pP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• 0 – 7 баллов: ригидности нет, у вас легкая переключаемость;</a:t>
            </a:r>
            <a:br>
              <a:rPr lang="ru-RU" sz="2300" dirty="0" smtClean="0"/>
            </a:br>
            <a:r>
              <a:rPr lang="ru-RU" sz="2300" dirty="0" smtClean="0"/>
              <a:t>• 8 – 14 баллов: у вас средний уровень ригидности;</a:t>
            </a:r>
            <a:br>
              <a:rPr lang="ru-RU" sz="2300" dirty="0" smtClean="0"/>
            </a:br>
            <a:r>
              <a:rPr lang="ru-RU" sz="2300" dirty="0" smtClean="0"/>
              <a:t>• 15 – 20 баллов: у вас ригидность сильно выражена, что проявляется в неизменяемости поведения, убеждений, взглядов, даже если они</a:t>
            </a:r>
            <a:br>
              <a:rPr lang="ru-RU" sz="2300" dirty="0" smtClean="0"/>
            </a:br>
            <a:r>
              <a:rPr lang="ru-RU" sz="2300" dirty="0" smtClean="0"/>
              <a:t>не соответствуют реальной действительности. Вам противопоказаны</a:t>
            </a:r>
            <a:br>
              <a:rPr lang="ru-RU" sz="2300" dirty="0" smtClean="0"/>
            </a:br>
            <a:r>
              <a:rPr lang="ru-RU" sz="2300" dirty="0" smtClean="0"/>
              <a:t>смена работы, изменения в семье.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99592" y="144017"/>
          <a:ext cx="6624736" cy="6597351"/>
        </p:xfrm>
        <a:graphic>
          <a:graphicData uri="http://schemas.openxmlformats.org/drawingml/2006/table">
            <a:tbl>
              <a:tblPr/>
              <a:tblGrid>
                <a:gridCol w="331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8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Модель сангвинического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Содержание (описание)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Общие характеристики проявлений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Эмоции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Коммуникабельность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Познавательная деятельность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Самооценка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Характер работы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2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Поведение в деловой коммуникации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Внешние признаки проявление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Пример литературных героев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4106" marR="34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187624" y="72006"/>
          <a:ext cx="5904656" cy="6669362"/>
        </p:xfrm>
        <a:graphic>
          <a:graphicData uri="http://schemas.openxmlformats.org/drawingml/2006/table">
            <a:tbl>
              <a:tblPr/>
              <a:tblGrid>
                <a:gridCol w="295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3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Модель флегматического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Содержание (описание)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Общие характеристики проявлений темперамента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Эмоции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Коммуникабельность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Познавательная деятельность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Самооценка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Характер работы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Поведение в деловой коммуникации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Внешние признаки проявление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Пример литературных героев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259632" y="72003"/>
          <a:ext cx="5616624" cy="6669365"/>
        </p:xfrm>
        <a:graphic>
          <a:graphicData uri="http://schemas.openxmlformats.org/drawingml/2006/table">
            <a:tbl>
              <a:tblPr/>
              <a:tblGrid>
                <a:gridCol w="280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3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Модель холерического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Содержание (описание)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Общие характеристики проявлений темперамента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Эмоции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Коммуникабельность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Познавательная деятельность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Самооценка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Характер работы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Поведение в деловой коммуникации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Внешние признаки проявление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2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Пример литературных героев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643" marR="37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0648"/>
            <a:ext cx="7239000" cy="4846320"/>
          </a:xfrm>
        </p:spPr>
        <p:txBody>
          <a:bodyPr>
            <a:noAutofit/>
          </a:bodyPr>
          <a:lstStyle/>
          <a:p>
            <a:pPr lvl="0"/>
            <a:r>
              <a:rPr lang="ru-RU" sz="1400" dirty="0" smtClean="0"/>
              <a:t>1. В </a:t>
            </a:r>
            <a:r>
              <a:rPr lang="ru-RU" sz="1400" dirty="0" smtClean="0"/>
              <a:t>своих рассказах я люблю приукрасить события.</a:t>
            </a:r>
            <a:br>
              <a:rPr lang="ru-RU" sz="1400" dirty="0" smtClean="0"/>
            </a:br>
            <a:r>
              <a:rPr lang="ru-RU" sz="1400" dirty="0" smtClean="0"/>
              <a:t>   </a:t>
            </a:r>
          </a:p>
          <a:p>
            <a:pPr lvl="0"/>
            <a:r>
              <a:rPr lang="ru-RU" sz="1400" dirty="0" smtClean="0"/>
              <a:t>2. Я </a:t>
            </a:r>
            <a:r>
              <a:rPr lang="ru-RU" sz="1400" dirty="0" smtClean="0"/>
              <a:t>не люблю находиться среди людей, это меня напрягает.</a:t>
            </a:r>
            <a:br>
              <a:rPr lang="ru-RU" sz="1400" dirty="0" smtClean="0"/>
            </a:br>
            <a:r>
              <a:rPr lang="ru-RU" sz="1400" dirty="0" smtClean="0"/>
              <a:t>  </a:t>
            </a:r>
          </a:p>
          <a:p>
            <a:pPr lvl="0"/>
            <a:r>
              <a:rPr lang="ru-RU" sz="1400" dirty="0" smtClean="0"/>
              <a:t>3. Если </a:t>
            </a:r>
            <a:r>
              <a:rPr lang="ru-RU" sz="1400" dirty="0" smtClean="0"/>
              <a:t>мне причинили зло, я обычно помню это долго.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4. Меня </a:t>
            </a:r>
            <a:r>
              <a:rPr lang="ru-RU" sz="1400" dirty="0" smtClean="0"/>
              <a:t>легко обидеть.</a:t>
            </a:r>
            <a:br>
              <a:rPr lang="ru-RU" sz="1400" dirty="0" smtClean="0"/>
            </a:br>
            <a:r>
              <a:rPr lang="ru-RU" sz="1400" dirty="0" smtClean="0"/>
              <a:t>  </a:t>
            </a:r>
          </a:p>
          <a:p>
            <a:pPr lvl="0"/>
            <a:r>
              <a:rPr lang="ru-RU" sz="1400" dirty="0" smtClean="0"/>
              <a:t>5. Меня </a:t>
            </a:r>
            <a:r>
              <a:rPr lang="ru-RU" sz="1400" dirty="0" smtClean="0"/>
              <a:t>возмущает, когда берут мои вещи или ущемляют мои законные права.</a:t>
            </a:r>
            <a:br>
              <a:rPr lang="ru-RU" sz="1400" dirty="0" smtClean="0"/>
            </a:br>
            <a:r>
              <a:rPr lang="ru-RU" sz="1400" dirty="0" smtClean="0"/>
              <a:t> </a:t>
            </a:r>
          </a:p>
          <a:p>
            <a:pPr lvl="0"/>
            <a:r>
              <a:rPr lang="ru-RU" sz="1400" dirty="0" smtClean="0"/>
              <a:t>6. Мне </a:t>
            </a:r>
            <a:r>
              <a:rPr lang="ru-RU" sz="1400" dirty="0" smtClean="0"/>
              <a:t>трудно бороться со своей раздражительностью.</a:t>
            </a:r>
            <a:br>
              <a:rPr lang="ru-RU" sz="1400" dirty="0" smtClean="0"/>
            </a:br>
            <a:r>
              <a:rPr lang="ru-RU" sz="1400" dirty="0" smtClean="0"/>
              <a:t>   </a:t>
            </a:r>
          </a:p>
          <a:p>
            <a:pPr lvl="0"/>
            <a:r>
              <a:rPr lang="ru-RU" sz="1400" dirty="0" smtClean="0"/>
              <a:t>7. У </a:t>
            </a:r>
            <a:r>
              <a:rPr lang="ru-RU" sz="1400" dirty="0" smtClean="0"/>
              <a:t>меня часто бывает приподнятое настроение.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8. Я </a:t>
            </a:r>
            <a:r>
              <a:rPr lang="ru-RU" sz="1400" dirty="0" smtClean="0"/>
              <a:t>не считаю себя человеком, умеющим радовать других.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9. Как </a:t>
            </a:r>
            <a:r>
              <a:rPr lang="ru-RU" sz="1400" dirty="0" smtClean="0"/>
              <a:t>правило, я долго сомневаюсь и все взвешиваю, прежде чем сделать выбор и принять решение.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10. Я </a:t>
            </a:r>
            <a:r>
              <a:rPr lang="ru-RU" sz="1400" dirty="0" smtClean="0"/>
              <a:t>легко копирую жесты и мимику окружающих.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11. В </a:t>
            </a:r>
            <a:r>
              <a:rPr lang="ru-RU" sz="1400" dirty="0" smtClean="0"/>
              <a:t>компаниях я часто оказываюсь "белой вороной".</a:t>
            </a:r>
            <a:br>
              <a:rPr lang="ru-RU" sz="1400" dirty="0" smtClean="0"/>
            </a:br>
            <a:endParaRPr lang="ru-RU" sz="1400" dirty="0" smtClean="0"/>
          </a:p>
          <a:p>
            <a:r>
              <a:rPr lang="ru-RU" sz="1400" dirty="0" smtClean="0"/>
              <a:t>12. Ленивых </a:t>
            </a:r>
            <a:r>
              <a:rPr lang="ru-RU" sz="1400" dirty="0" smtClean="0"/>
              <a:t>и недисциплинированных — не люблю. Болтать горазды многие, а по-настоящему работать умеет мало кто.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115616" y="188638"/>
          <a:ext cx="5904656" cy="6408718"/>
        </p:xfrm>
        <a:graphic>
          <a:graphicData uri="http://schemas.openxmlformats.org/drawingml/2006/table">
            <a:tbl>
              <a:tblPr/>
              <a:tblGrid>
                <a:gridCol w="295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61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Модель меланхолического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Содержание (описание)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Общие характеристики проявлений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Эмоции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Коммуникабельность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Познавательная деятельность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Самооценка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Характер работы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4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Поведение в деловой коммуникации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Внешние признаки проявление темперамента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0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Пример литературных героев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3958" marR="339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51520" y="72002"/>
          <a:ext cx="7776864" cy="6669366"/>
        </p:xfrm>
        <a:graphic>
          <a:graphicData uri="http://schemas.openxmlformats.org/drawingml/2006/table">
            <a:tbl>
              <a:tblPr/>
              <a:tblGrid>
                <a:gridCol w="38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56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Основные направления развития личности эмоциональной сферы в зависимости от типа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Тип темперамента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Направления развития личности Желательные виды деятельности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Сангвиник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Флегматик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Холерик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  <a:cs typeface="Times New Roman"/>
                        </a:rPr>
                        <a:t>Меланхолик 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0"/>
            <a:ext cx="7239000" cy="4846320"/>
          </a:xfrm>
        </p:spPr>
        <p:txBody>
          <a:bodyPr>
            <a:noAutofit/>
          </a:bodyPr>
          <a:lstStyle/>
          <a:p>
            <a:pPr lvl="0"/>
            <a:r>
              <a:rPr lang="ru-RU" sz="1400" dirty="0" smtClean="0"/>
              <a:t>13. У </a:t>
            </a:r>
            <a:r>
              <a:rPr lang="ru-RU" sz="1400" dirty="0" smtClean="0"/>
              <a:t>меня часто меняется настроение.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14. Я </a:t>
            </a:r>
            <a:r>
              <a:rPr lang="ru-RU" sz="1400" dirty="0" smtClean="0"/>
              <a:t>не люблю пустые высокие мечтания и предпочитаю жить реальной жизнью. Лучше ботинки почистить.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15. Я </a:t>
            </a:r>
            <a:r>
              <a:rPr lang="ru-RU" sz="1400" dirty="0" smtClean="0"/>
              <a:t>часто чувствую утомление и общую слабость.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16. Мои </a:t>
            </a:r>
            <a:r>
              <a:rPr lang="ru-RU" sz="1400" dirty="0" smtClean="0"/>
              <a:t>друзья поражаются моей бодрости и готовности работать.</a:t>
            </a:r>
            <a:br>
              <a:rPr lang="ru-RU" sz="1400" dirty="0" smtClean="0"/>
            </a:br>
            <a:r>
              <a:rPr lang="ru-RU" sz="1400" dirty="0" smtClean="0"/>
              <a:t>   </a:t>
            </a:r>
          </a:p>
          <a:p>
            <a:pPr lvl="0"/>
            <a:r>
              <a:rPr lang="ru-RU" sz="1400" dirty="0" smtClean="0"/>
              <a:t>17. Даже </a:t>
            </a:r>
            <a:r>
              <a:rPr lang="ru-RU" sz="1400" dirty="0" smtClean="0"/>
              <a:t>когда я не болен, я часто чувствую себя неважно.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18. Я </a:t>
            </a:r>
            <a:r>
              <a:rPr lang="ru-RU" sz="1400" dirty="0" smtClean="0"/>
              <a:t>верю в приметы и, пусть это смешно, почти всегда их соблюдаю.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19</a:t>
            </a:r>
            <a:r>
              <a:rPr lang="ru-RU" sz="1400" dirty="0" smtClean="0"/>
              <a:t>. Я </a:t>
            </a:r>
            <a:r>
              <a:rPr lang="ru-RU" sz="1400" dirty="0" smtClean="0"/>
              <a:t>люблю фантазировать, сочинять сцены и разыгрывать роли своих воображаемых героев.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20. Меня </a:t>
            </a:r>
            <a:r>
              <a:rPr lang="ru-RU" sz="1400" dirty="0" smtClean="0"/>
              <a:t>часто беспокоит моя душевная пустота, холодность, неспособность сопереживать близкому человеку.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21. Я </a:t>
            </a:r>
            <a:r>
              <a:rPr lang="ru-RU" sz="1400" dirty="0" smtClean="0"/>
              <a:t>знаю, как много среди людей завистливых, корыстных и недоброжелательных.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22. Я </a:t>
            </a:r>
            <a:r>
              <a:rPr lang="ru-RU" sz="1400" dirty="0" smtClean="0"/>
              <a:t>легко перехожу от слез к смеху.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23. Я </a:t>
            </a:r>
            <a:r>
              <a:rPr lang="ru-RU" sz="1400" dirty="0" smtClean="0"/>
              <a:t>иногда разозлюсь так, что теряю над собой всякий контроль.</a:t>
            </a:r>
            <a:br>
              <a:rPr lang="ru-RU" sz="1400" dirty="0" smtClean="0"/>
            </a:br>
            <a:endParaRPr lang="ru-RU" sz="1400" dirty="0" smtClean="0"/>
          </a:p>
          <a:p>
            <a:r>
              <a:rPr lang="ru-RU" sz="1400" dirty="0" smtClean="0"/>
              <a:t>24. Я </a:t>
            </a:r>
            <a:r>
              <a:rPr lang="ru-RU" sz="1400" dirty="0" smtClean="0"/>
              <a:t>довольно застенчив и пытаюсь это скрывать.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4"/>
            <a:ext cx="7444680" cy="6267096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smtClean="0"/>
              <a:t>25. Я </a:t>
            </a:r>
            <a:r>
              <a:rPr lang="ru-RU" dirty="0" smtClean="0"/>
              <a:t>люблю общение с людьми.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26. Пессимист </a:t>
            </a:r>
            <a:r>
              <a:rPr lang="ru-RU" dirty="0" smtClean="0"/>
              <a:t>— это хорошо информированный оптимист.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27. Я </a:t>
            </a:r>
            <a:r>
              <a:rPr lang="ru-RU" dirty="0" smtClean="0"/>
              <a:t>часто тревожусь, что со мной или с моими близкими может случиться что-то страшное.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28. Я </a:t>
            </a:r>
            <a:r>
              <a:rPr lang="ru-RU" dirty="0" smtClean="0"/>
              <a:t>люблю быть в центре внимания окружающих.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29</a:t>
            </a:r>
            <a:r>
              <a:rPr lang="ru-RU" dirty="0" smtClean="0"/>
              <a:t>. Даже </a:t>
            </a:r>
            <a:r>
              <a:rPr lang="ru-RU" dirty="0" smtClean="0"/>
              <a:t>находясь в обществе, я обычно чувствую себя обособленным и одиноким.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30. Со </a:t>
            </a:r>
            <a:r>
              <a:rPr lang="ru-RU" dirty="0" smtClean="0"/>
              <a:t>мной часто не соглашаются, но в конце концов выясняется, что именно я оказываюсь прав.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31. Иногда </a:t>
            </a:r>
            <a:r>
              <a:rPr lang="ru-RU" dirty="0" smtClean="0"/>
              <a:t>я лягу спать с хорошим настроением, а проснусь — настроение никуда.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32. Нередко </a:t>
            </a:r>
            <a:r>
              <a:rPr lang="ru-RU" dirty="0" smtClean="0"/>
              <a:t>на меня находит состояние, когда ко мне лучше не подходить: в душе тоска, злость и раздражение.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33. У </a:t>
            </a:r>
            <a:r>
              <a:rPr lang="ru-RU" dirty="0" smtClean="0"/>
              <a:t>меня есть предрасположение к головной боли.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34. В </a:t>
            </a:r>
            <a:r>
              <a:rPr lang="ru-RU" dirty="0" smtClean="0"/>
              <a:t>жизни нет неразрешимых проблем, надо только верить в победу.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 lvl="0"/>
            <a:r>
              <a:rPr lang="ru-RU" dirty="0" smtClean="0"/>
              <a:t>35. Мне </a:t>
            </a:r>
            <a:r>
              <a:rPr lang="ru-RU" dirty="0" smtClean="0"/>
              <a:t>часто не везет, и я уже к этому привык.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36. Бывает</a:t>
            </a:r>
            <a:r>
              <a:rPr lang="ru-RU" dirty="0" smtClean="0"/>
              <a:t>, мне трудно заснуть после того, как я целый день размышлял над своим будущим или какой-то проблемой.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60648"/>
            <a:ext cx="7444680" cy="633910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smtClean="0"/>
              <a:t>37. </a:t>
            </a:r>
            <a:r>
              <a:rPr lang="ru-RU" dirty="0" smtClean="0"/>
              <a:t>Я </a:t>
            </a:r>
            <a:r>
              <a:rPr lang="ru-RU" dirty="0" smtClean="0"/>
              <a:t>люблю заводить новые знакомства.</a:t>
            </a:r>
          </a:p>
          <a:p>
            <a:endParaRPr lang="ru-RU" dirty="0" smtClean="0"/>
          </a:p>
          <a:p>
            <a:pPr lvl="0"/>
            <a:r>
              <a:rPr lang="ru-RU" dirty="0" smtClean="0"/>
              <a:t>38. Я </a:t>
            </a:r>
            <a:r>
              <a:rPr lang="ru-RU" dirty="0" smtClean="0"/>
              <a:t>часто не знаю, о чем еще говорить с человеком.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</a:p>
          <a:p>
            <a:pPr lvl="0"/>
            <a:r>
              <a:rPr lang="ru-RU" dirty="0" smtClean="0"/>
              <a:t>39</a:t>
            </a:r>
            <a:r>
              <a:rPr lang="ru-RU" dirty="0" smtClean="0"/>
              <a:t>. Меня </a:t>
            </a:r>
            <a:r>
              <a:rPr lang="ru-RU" dirty="0" smtClean="0"/>
              <a:t>считают энергичным, целеустремленным, умеющим добиваться своего.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40. Мои </a:t>
            </a:r>
            <a:r>
              <a:rPr lang="ru-RU" dirty="0" smtClean="0"/>
              <a:t>поступки зависят от настроения.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41. Возможно</a:t>
            </a:r>
            <a:r>
              <a:rPr lang="ru-RU" dirty="0" smtClean="0"/>
              <a:t>, я ревнив, но измену, как предательство, я не прощаю — по крайней мере в душе.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42. Я </a:t>
            </a:r>
            <a:r>
              <a:rPr lang="ru-RU" dirty="0" smtClean="0"/>
              <a:t>очень больно переживаю, когда мне делают замечания на людях.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43. Возможно</a:t>
            </a:r>
            <a:r>
              <a:rPr lang="ru-RU" dirty="0" smtClean="0"/>
              <a:t>, я действительно по жизни разбрасываюсь, но так хочется попробовать всего!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44. Утром </a:t>
            </a:r>
            <a:r>
              <a:rPr lang="ru-RU" dirty="0" smtClean="0"/>
              <a:t>мне трудно просыпаться: вроде бы и встал, а потом еще долго сохраняется вялость и подавленность.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45. Я </a:t>
            </a:r>
            <a:r>
              <a:rPr lang="ru-RU" dirty="0" smtClean="0"/>
              <a:t>не могу сдать работу, пока все не проверю и не буду убежден, что я все сделал именно так, как надо.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46. Я </a:t>
            </a:r>
            <a:r>
              <a:rPr lang="ru-RU" dirty="0" smtClean="0"/>
              <a:t>легко могу при желании как бы вселиться в другого и почувствовать то, что чувствует другой человек.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47. Я </a:t>
            </a:r>
            <a:r>
              <a:rPr lang="ru-RU" dirty="0" smtClean="0"/>
              <a:t>часто наблюдаю происходящее и со мной, и с другими как бы со стороны.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48. Да</a:t>
            </a:r>
            <a:r>
              <a:rPr lang="ru-RU" dirty="0" smtClean="0"/>
              <a:t>, я ревнив, но с этим ничего не поделаешь.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332656"/>
            <a:ext cx="7444680" cy="633910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smtClean="0"/>
              <a:t>49</a:t>
            </a:r>
            <a:r>
              <a:rPr lang="ru-RU" dirty="0" smtClean="0"/>
              <a:t>. В </a:t>
            </a:r>
            <a:r>
              <a:rPr lang="ru-RU" dirty="0" smtClean="0"/>
              <a:t>людях я превыше всего ценю душевность, искренность и теплоту.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50. Я </a:t>
            </a:r>
            <a:r>
              <a:rPr lang="ru-RU" dirty="0" smtClean="0"/>
              <a:t>не люблю давать свои книги или другие вещи, а если даю, то слежу, чтобы их возвратили вовремя и в должном состоянии.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51. Когда </a:t>
            </a:r>
            <a:r>
              <a:rPr lang="ru-RU" dirty="0" smtClean="0"/>
              <a:t>мне приходится выступать перед людьми, я ужасно волнуюсь и боюсь сказать что-то не то или не так.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52. Я </a:t>
            </a:r>
            <a:r>
              <a:rPr lang="ru-RU" dirty="0" smtClean="0"/>
              <a:t>часто бываю как будто взведен, внутренне взбудоражен и тогда обязательно должен что-то делать.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53. Я </a:t>
            </a:r>
            <a:r>
              <a:rPr lang="ru-RU" dirty="0" smtClean="0"/>
              <a:t>иногда замечаю, что время словно устает и начинает течь медленно-медленно.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54. Иногда </a:t>
            </a:r>
            <a:r>
              <a:rPr lang="ru-RU" dirty="0" smtClean="0"/>
              <a:t>ко мне привяжется какая-то пустяковая мысль, и я несколько дней не могу от нее отвлечься.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55. Я </a:t>
            </a:r>
            <a:r>
              <a:rPr lang="ru-RU" dirty="0" smtClean="0"/>
              <a:t>могу заболеть от одних только переживаний.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56. Мне </a:t>
            </a:r>
            <a:r>
              <a:rPr lang="ru-RU" dirty="0" smtClean="0"/>
              <a:t>часто приходят в голову необычные, странные для окружающих мысли и ассоциации.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57. Нет </a:t>
            </a:r>
            <a:r>
              <a:rPr lang="ru-RU" dirty="0" smtClean="0"/>
              <a:t>врагов у того, кто ничего не делает. У меня враги есть.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58. Наверное</a:t>
            </a:r>
            <a:r>
              <a:rPr lang="ru-RU" dirty="0" smtClean="0"/>
              <a:t>, я мягкий человек, но я всегда слушаю свое сердце.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dirty="0" smtClean="0"/>
              <a:t>59. </a:t>
            </a:r>
            <a:r>
              <a:rPr lang="ru-RU" dirty="0" smtClean="0"/>
              <a:t>Я </a:t>
            </a:r>
            <a:r>
              <a:rPr lang="ru-RU" dirty="0" smtClean="0"/>
              <a:t>люблю писать красиво и аккуратно.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60. Я </a:t>
            </a:r>
            <a:r>
              <a:rPr lang="ru-RU" dirty="0" smtClean="0"/>
              <a:t>иногда устаю так сильно, что у меня начинает кружиться голова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6632"/>
            <a:ext cx="7444680" cy="6455736"/>
          </a:xfrm>
        </p:spPr>
        <p:txBody>
          <a:bodyPr>
            <a:noAutofit/>
          </a:bodyPr>
          <a:lstStyle/>
          <a:p>
            <a:pPr lvl="0"/>
            <a:r>
              <a:rPr lang="ru-RU" sz="1400" dirty="0" smtClean="0"/>
              <a:t>61. Если </a:t>
            </a:r>
            <a:r>
              <a:rPr lang="ru-RU" sz="1400" dirty="0" smtClean="0"/>
              <a:t>огорчения случаются, я о них быстро забываю.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62. Меня </a:t>
            </a:r>
            <a:r>
              <a:rPr lang="ru-RU" sz="1400" dirty="0" smtClean="0"/>
              <a:t>часто посещает состояние апатии, безразличия к окружающим и даже к себе самому.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63. Я </a:t>
            </a:r>
            <a:r>
              <a:rPr lang="ru-RU" sz="1400" dirty="0" smtClean="0"/>
              <a:t>не люблю ошибаться, и подготовительную черновую работу обычно выполняю так же медленно и тщательно, как и основную.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64. Если </a:t>
            </a:r>
            <a:r>
              <a:rPr lang="ru-RU" sz="1400" dirty="0" smtClean="0"/>
              <a:t>я увлекаюсь, я всегда начинаю верить во все, что я говорю.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65. Иногда </a:t>
            </a:r>
            <a:r>
              <a:rPr lang="ru-RU" sz="1400" dirty="0" smtClean="0"/>
              <a:t>у меня возникает чувство, что все вокруг нереально.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66. Многим </a:t>
            </a:r>
            <a:r>
              <a:rPr lang="ru-RU" sz="1400" dirty="0" smtClean="0"/>
              <a:t>не нравится, что я подавляю и бываю резок, но почти всегда это — по справедливости и по делу.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67. Многие </a:t>
            </a:r>
            <a:r>
              <a:rPr lang="ru-RU" sz="1400" dirty="0" smtClean="0"/>
              <a:t>считают меня наивным и излишне впечатлительным.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68. Есть </a:t>
            </a:r>
            <a:r>
              <a:rPr lang="ru-RU" sz="1400" dirty="0" smtClean="0"/>
              <a:t>люди, которые меня боятся и хотят поставить мне подножку.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69</a:t>
            </a:r>
            <a:r>
              <a:rPr lang="ru-RU" sz="1400" dirty="0" smtClean="0"/>
              <a:t>. Мне </a:t>
            </a:r>
            <a:r>
              <a:rPr lang="ru-RU" sz="1400" dirty="0" smtClean="0"/>
              <a:t>не хватает уверенности в себе.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70. Временами </a:t>
            </a:r>
            <a:r>
              <a:rPr lang="ru-RU" sz="1400" dirty="0" smtClean="0"/>
              <a:t>я много говорю и мне трудно остановиться.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71. Чего </a:t>
            </a:r>
            <a:r>
              <a:rPr lang="ru-RU" sz="1400" dirty="0" smtClean="0"/>
              <a:t>во мне нет, так это юношеского жизнелюбия.</a:t>
            </a:r>
            <a:br>
              <a:rPr lang="ru-RU" sz="1400" dirty="0" smtClean="0"/>
            </a:br>
            <a:endParaRPr lang="ru-RU" sz="1400" dirty="0" smtClean="0"/>
          </a:p>
          <a:p>
            <a:pPr lvl="0"/>
            <a:r>
              <a:rPr lang="ru-RU" sz="1400" dirty="0" smtClean="0"/>
              <a:t>72. Я </a:t>
            </a:r>
            <a:r>
              <a:rPr lang="ru-RU" sz="1400" dirty="0" smtClean="0"/>
              <a:t>сильно переживаю, когда не смог все предусмотреть и подвел окружающих.</a:t>
            </a:r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>Тест «Определение типа темперамента»</a:t>
            </a:r>
            <a:br>
              <a:rPr lang="ru-RU" b="0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11560" y="2132856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 четырех утверждений вам необходимо выбрать одно, наиболее подходящее для вас.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309</TotalTime>
  <Words>1280</Words>
  <Application>Microsoft Office PowerPoint</Application>
  <PresentationFormat>Экран (4:3)</PresentationFormat>
  <Paragraphs>396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Calibri</vt:lpstr>
      <vt:lpstr>Gungsuh</vt:lpstr>
      <vt:lpstr>Times New Roman</vt:lpstr>
      <vt:lpstr>Trebuchet MS</vt:lpstr>
      <vt:lpstr>Wingdings</vt:lpstr>
      <vt:lpstr>Wingdings 2</vt:lpstr>
      <vt:lpstr>Изящная</vt:lpstr>
      <vt:lpstr>Изучение Индивидуальных особенностей</vt:lpstr>
      <vt:lpstr>“Акцентуации характера. (9 из 72)”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 «Определение типа темперамента»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Методика Орлова Ю.М. Тест - опросник Потребность в достижении цели. 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Самооценка психических состояний (Г. Айзенк)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уровня общительности</dc:title>
  <dc:creator>Student</dc:creator>
  <cp:lastModifiedBy>fred nekrasov</cp:lastModifiedBy>
  <cp:revision>33</cp:revision>
  <dcterms:created xsi:type="dcterms:W3CDTF">2020-09-10T14:38:22Z</dcterms:created>
  <dcterms:modified xsi:type="dcterms:W3CDTF">2024-04-08T09:28:06Z</dcterms:modified>
</cp:coreProperties>
</file>