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4" r:id="rId12"/>
    <p:sldId id="266" r:id="rId13"/>
    <p:sldId id="268" r:id="rId14"/>
    <p:sldId id="267" r:id="rId15"/>
    <p:sldId id="269" r:id="rId16"/>
    <p:sldId id="270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ADEFE09-4178-4B4E-921A-1C642A43922A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AAFB7C6-082A-43FF-AC0D-B095D9A4A8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Манипулирование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m.manohina@mgutm.ru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Практическая работа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6409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Проявляйте искренний интерес к другим людям.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2. Пусть ваш собеседник почувствует, что идея принадлежит ему.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3. Если вы ошиблись, признайтесь в этом.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4. Улыбнитесь.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5. Помните, что для человека звук его имени является самым важным звуком человеческой речи.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6. Проявляйте сочувствие к мыслям и желаниям других.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7. Будьте хорошим слушателем. Поощряйте других рассказывать о себе.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8. Взывайте к благородным побуждениям.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9.Бросайте вызов.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10.Ведите разговор в круге интересов вашего собеседника.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11.Давайте людям почувствовать их значительность.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12. Делайте так, чтобы людям было приятно выполнять то, что вы хотите.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8478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Инструкция: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Перед вами 12 рекомендаций Дейла Карнеги. Ваша задача будет определить, какие приемы относятся к открытому общению (О расположению к вам людей, а где манипуляция (М) :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Ключ: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М,О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М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53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МАНИПУЛЯЦИИ, ОСНОВАННЫЕ НА «ПРАВИЛАХ ПРИЛИЧИЯ» И «СПРАВЕДЛИВОСТИ»</a:t>
            </a:r>
            <a:endParaRPr lang="ru-RU" sz="32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19914" y="1517868"/>
            <a:ext cx="8300558" cy="4935467"/>
            <a:chOff x="519914" y="1517868"/>
            <a:chExt cx="8300558" cy="4935467"/>
          </a:xfrm>
        </p:grpSpPr>
        <p:pic>
          <p:nvPicPr>
            <p:cNvPr id="4" name="Рисунок 3" descr="slide-45.jpg"/>
            <p:cNvPicPr>
              <a:picLocks noChangeAspect="1"/>
            </p:cNvPicPr>
            <p:nvPr/>
          </p:nvPicPr>
          <p:blipFill>
            <a:blip r:embed="rId2" cstate="print"/>
            <a:srcRect l="7319" t="19199" r="7319" b="13038"/>
            <a:stretch>
              <a:fillRect/>
            </a:stretch>
          </p:blipFill>
          <p:spPr>
            <a:xfrm>
              <a:off x="519914" y="1517868"/>
              <a:ext cx="8300558" cy="4935467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3347864" y="2492896"/>
              <a:ext cx="2520280" cy="1080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156176" y="2492896"/>
              <a:ext cx="2520280" cy="1080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347864" y="3933056"/>
              <a:ext cx="2592288" cy="15121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084168" y="3933056"/>
              <a:ext cx="2520280" cy="15841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slide-46.jpg"/>
          <p:cNvPicPr>
            <a:picLocks noChangeAspect="1"/>
          </p:cNvPicPr>
          <p:nvPr/>
        </p:nvPicPr>
        <p:blipFill>
          <a:blip r:embed="rId2" cstate="print"/>
          <a:srcRect l="7319" t="17659" r="7319" b="5338"/>
          <a:stretch>
            <a:fillRect/>
          </a:stretch>
        </p:blipFill>
        <p:spPr>
          <a:xfrm>
            <a:off x="395536" y="444536"/>
            <a:ext cx="8352928" cy="593679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347864" y="1268760"/>
            <a:ext cx="5256584" cy="4608512"/>
            <a:chOff x="3347864" y="1268760"/>
            <a:chExt cx="5256584" cy="460851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347864" y="1268760"/>
              <a:ext cx="2664296" cy="2160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347864" y="3645024"/>
              <a:ext cx="2664296" cy="2160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228184" y="1268760"/>
              <a:ext cx="2376264" cy="2160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228184" y="3717032"/>
              <a:ext cx="2304256" cy="2160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Ключ:</a:t>
            </a:r>
            <a:endParaRPr lang="ru-RU" dirty="0"/>
          </a:p>
        </p:txBody>
      </p:sp>
      <p:pic>
        <p:nvPicPr>
          <p:cNvPr id="3" name="Рисунок 2" descr="slide-45.jpg"/>
          <p:cNvPicPr>
            <a:picLocks noChangeAspect="1"/>
          </p:cNvPicPr>
          <p:nvPr/>
        </p:nvPicPr>
        <p:blipFill>
          <a:blip r:embed="rId2" cstate="print"/>
          <a:srcRect l="7319" t="19199" r="7319" b="13038"/>
          <a:stretch>
            <a:fillRect/>
          </a:stretch>
        </p:blipFill>
        <p:spPr>
          <a:xfrm>
            <a:off x="755576" y="1556791"/>
            <a:ext cx="7776864" cy="46240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slide-46.jpg"/>
          <p:cNvPicPr>
            <a:picLocks noChangeAspect="1"/>
          </p:cNvPicPr>
          <p:nvPr/>
        </p:nvPicPr>
        <p:blipFill>
          <a:blip r:embed="rId2" cstate="print"/>
          <a:srcRect l="7319" t="17659" r="7319" b="5338"/>
          <a:stretch>
            <a:fillRect/>
          </a:stretch>
        </p:blipFill>
        <p:spPr>
          <a:xfrm>
            <a:off x="395536" y="444536"/>
            <a:ext cx="8352928" cy="59367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/>
              <a:t>МАНИПУЛЯЦИИ, НАПРАВЛЕННЫЕ НА УНИЧТОЖЕНИЕ ОППОНЕНТА</a:t>
            </a:r>
            <a:endParaRPr lang="ru-RU" sz="3600" dirty="0"/>
          </a:p>
        </p:txBody>
      </p:sp>
      <p:pic>
        <p:nvPicPr>
          <p:cNvPr id="4" name="Рисунок 3" descr="044.jpg"/>
          <p:cNvPicPr>
            <a:picLocks noChangeAspect="1"/>
          </p:cNvPicPr>
          <p:nvPr/>
        </p:nvPicPr>
        <p:blipFill>
          <a:blip r:embed="rId2" cstate="print"/>
          <a:srcRect l="3538" t="11151" r="1963" b="5901"/>
          <a:stretch>
            <a:fillRect/>
          </a:stretch>
        </p:blipFill>
        <p:spPr>
          <a:xfrm>
            <a:off x="-36512" y="1412776"/>
            <a:ext cx="9180512" cy="5445224"/>
          </a:xfrm>
          <a:prstGeom prst="rect">
            <a:avLst/>
          </a:prstGeom>
        </p:spPr>
      </p:pic>
      <p:grpSp>
        <p:nvGrpSpPr>
          <p:cNvPr id="37" name="Группа 36"/>
          <p:cNvGrpSpPr/>
          <p:nvPr/>
        </p:nvGrpSpPr>
        <p:grpSpPr>
          <a:xfrm>
            <a:off x="-36512" y="1412776"/>
            <a:ext cx="9180512" cy="5445224"/>
            <a:chOff x="-36512" y="1412776"/>
            <a:chExt cx="9180512" cy="54452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592288" y="1844824"/>
              <a:ext cx="6551712" cy="5013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>
              <a:off x="-36512" y="6669360"/>
              <a:ext cx="395536" cy="18864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555776" y="1412776"/>
              <a:ext cx="0" cy="544522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5796136" y="1412776"/>
              <a:ext cx="0" cy="544522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0" y="4221088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0" y="5085184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0" y="5949280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044.jpg"/>
          <p:cNvPicPr>
            <a:picLocks noChangeAspect="1"/>
          </p:cNvPicPr>
          <p:nvPr/>
        </p:nvPicPr>
        <p:blipFill>
          <a:blip r:embed="rId2" cstate="print"/>
          <a:srcRect l="3538" t="11151" r="1963" b="5901"/>
          <a:stretch>
            <a:fillRect/>
          </a:stretch>
        </p:blipFill>
        <p:spPr>
          <a:xfrm>
            <a:off x="251520" y="864096"/>
            <a:ext cx="8640960" cy="5805264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251520" y="44624"/>
            <a:ext cx="8229600" cy="1143000"/>
          </a:xfrm>
          <a:prstGeom prst="rect">
            <a:avLst/>
          </a:prstGeom>
        </p:spPr>
        <p:txBody>
          <a:bodyPr/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Ключ:</a:t>
            </a:r>
            <a:endParaRPr kumimoji="0" lang="ru-RU" sz="4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Причины манипулирования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54013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Что же заставляет человека использовать такой стиль?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s://avatars.mds.yandex.net/get-zen_doc/1665167/pub_5de74ac204af1f00b2708d1c_5de79411a660d700aecefe3d/scale_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08920"/>
            <a:ext cx="6120680" cy="3925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Ключ: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46236"/>
            <a:ext cx="8712968" cy="4663083"/>
          </a:xfrm>
        </p:spPr>
        <p:txBody>
          <a:bodyPr/>
          <a:lstStyle/>
          <a:p>
            <a:r>
              <a:rPr lang="ru-RU" dirty="0" smtClean="0"/>
              <a:t>Недоверие</a:t>
            </a:r>
          </a:p>
          <a:p>
            <a:r>
              <a:rPr lang="ru-RU" dirty="0" smtClean="0"/>
              <a:t>Любовь</a:t>
            </a:r>
          </a:p>
          <a:p>
            <a:r>
              <a:rPr lang="ru-RU" dirty="0" smtClean="0"/>
              <a:t>Неопределенность</a:t>
            </a:r>
          </a:p>
          <a:p>
            <a:r>
              <a:rPr lang="ru-RU" dirty="0" smtClean="0"/>
              <a:t>Нежелание выдавать свои истинные эмоции и вступать в близкие отношения.</a:t>
            </a:r>
          </a:p>
          <a:p>
            <a:r>
              <a:rPr lang="ru-RU" dirty="0" smtClean="0"/>
              <a:t>Желание получить одобрение, понравиться всем и каждому.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Тест для проверки: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340768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1. Что такое манипулирование?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тип социального воздействия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вид духового, психологического воздействия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2. Активный манипулятор: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Пытается управлять другими с помощью активных методов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Прикидывается беспомощным и вялым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Воспринимает жизнь как постоянный турнир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Играет в безразличие, старается уйти, устраниться от контактов.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3. Недоверие – это: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Когда человеку трудно переносить неопределенность, и он стремится преобразовать ситуацию в выгодную для себя сторону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Когда человек никогда не доверяет себя полостью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Нежелание выдавить свои истинные эмоции и вступать в близкие отношения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Желание получить одобрение, понравиться всем и каждому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4. Неопределенность – это: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Желание получить одобрение, понравиться всем и каждому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Когда человек никогда не доверяет себя полостью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Когда человеку трудно переносить неопределенность, и он стремится преобразовать ситуацию в выгодную для себя сторону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Нежелание выдавить свои истинные эмоции и вступать в близкие отношения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2837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Мишени манипулятивного воздействия — это: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локальные психические структуры, на которые направлено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манипулятивное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воздействие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структурные уровни психики манипулятора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объекты, включенные в деловую ситуацию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Средствами манипулирования могут выступать: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правда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ложь</a:t>
            </a:r>
          </a:p>
          <a:p>
            <a:pPr marL="71755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лолуправда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7. Жертвой манипуляций чаще всего становятся люди: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позитивной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Я-концепцией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717550" lvl="0" indent="177800" algn="just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неуверенные в себе</a:t>
            </a:r>
          </a:p>
          <a:p>
            <a:pPr marL="717550" lvl="0" indent="177800" algn="just">
              <a:buFont typeface="+mj-lt"/>
              <a:buAutoNum type="alphaL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ощущением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самоценности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Ключ: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/>
              <a:t>Тест «Манипулятор»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46236"/>
            <a:ext cx="8363272" cy="509513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i="1" u="sng" dirty="0" smtClean="0"/>
              <a:t>Инструкция:</a:t>
            </a:r>
          </a:p>
          <a:p>
            <a:pPr marL="22225" indent="331788" algn="just">
              <a:buNone/>
            </a:pPr>
            <a:r>
              <a:rPr lang="ru-RU" dirty="0" smtClean="0"/>
              <a:t>В зависимости от степени вашего согласия с каждым из десяти ниже приведенных утверждений выберите один из пяти вариантов ответа и поставьте крестик в бланке ответов в соответствующем столбце. При отсутствии бланков рядом с номером утверждения поставьте одну из букв, обозначающих степень вашего согласия.</a:t>
            </a:r>
          </a:p>
          <a:p>
            <a:pPr>
              <a:buNone/>
            </a:pPr>
            <a:r>
              <a:rPr lang="ru-RU" dirty="0" smtClean="0"/>
              <a:t>		а – не согласен полностью;</a:t>
            </a:r>
          </a:p>
          <a:p>
            <a:pPr>
              <a:buNone/>
            </a:pPr>
            <a:r>
              <a:rPr lang="ru-RU" dirty="0" smtClean="0"/>
              <a:t>		б – не согласен частично;</a:t>
            </a:r>
          </a:p>
          <a:p>
            <a:pPr>
              <a:buNone/>
            </a:pPr>
            <a:r>
              <a:rPr lang="ru-RU" dirty="0" smtClean="0"/>
              <a:t>		в – отношусь нейтрально;</a:t>
            </a:r>
          </a:p>
          <a:p>
            <a:pPr>
              <a:buNone/>
            </a:pPr>
            <a:r>
              <a:rPr lang="ru-RU" dirty="0" smtClean="0"/>
              <a:t>		г – согласен частично;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dirty="0" err="1" smtClean="0"/>
              <a:t>д</a:t>
            </a:r>
            <a:r>
              <a:rPr lang="ru-RU" dirty="0" smtClean="0"/>
              <a:t> – согласен полностью.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/>
              <a:t>Тест «Манипулятор»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1256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5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Утверждения:</a:t>
            </a:r>
          </a:p>
          <a:p>
            <a:pPr algn="just">
              <a:buNone/>
            </a:pPr>
            <a:r>
              <a:rPr lang="ru-RU" sz="3500" dirty="0" smtClean="0"/>
              <a:t>		1. Большинство людей в основном добрые и хорошие.</a:t>
            </a:r>
          </a:p>
          <a:p>
            <a:pPr algn="just">
              <a:buNone/>
            </a:pPr>
            <a:r>
              <a:rPr lang="ru-RU" sz="3500" dirty="0" smtClean="0"/>
              <a:t>		2. Человеку необходимо предпринимать какие – то действия только в случае его полной уверенности в моральном праве на эти действия.</a:t>
            </a:r>
          </a:p>
          <a:p>
            <a:pPr algn="just">
              <a:buNone/>
            </a:pPr>
            <a:r>
              <a:rPr lang="ru-RU" sz="3500" dirty="0" smtClean="0"/>
              <a:t>		3. Не может быть никаких аргументов в оправдание того, чтобы говорить кому – то неправду.</a:t>
            </a:r>
          </a:p>
          <a:p>
            <a:pPr algn="just">
              <a:buNone/>
            </a:pPr>
            <a:r>
              <a:rPr lang="ru-RU" sz="3500" dirty="0" smtClean="0"/>
              <a:t>		4. Когда вы просите кого – </a:t>
            </a:r>
            <a:r>
              <a:rPr lang="ru-RU" sz="3500" dirty="0" err="1" smtClean="0"/>
              <a:t>нибудь</a:t>
            </a:r>
            <a:r>
              <a:rPr lang="ru-RU" sz="3500" dirty="0" smtClean="0"/>
              <a:t> сделать что – то для вас, не лучше ли сказать ему о реальных причинах вашей потребности, нежели выдумывать более весомые?</a:t>
            </a:r>
          </a:p>
          <a:p>
            <a:pPr algn="just">
              <a:buNone/>
            </a:pPr>
            <a:r>
              <a:rPr lang="ru-RU" sz="3500" dirty="0" smtClean="0"/>
              <a:t>		5. Самый лучший способ управлять людьми – это говорить им то, что они желают услышать.</a:t>
            </a:r>
          </a:p>
          <a:p>
            <a:pPr algn="just">
              <a:buNone/>
            </a:pPr>
            <a:r>
              <a:rPr lang="ru-RU" sz="3500" dirty="0" smtClean="0"/>
              <a:t>		6. Каждый человек, который доверяет кому-то, кроме себя, навлекает на себя опасность (проблемы, неприятности).</a:t>
            </a:r>
          </a:p>
          <a:p>
            <a:pPr algn="just">
              <a:buNone/>
            </a:pPr>
            <a:r>
              <a:rPr lang="ru-RU" sz="3500" dirty="0" smtClean="0"/>
              <a:t>		7. Продвигаться вперед трудно без «срезания углов»</a:t>
            </a:r>
          </a:p>
          <a:p>
            <a:pPr algn="just">
              <a:buNone/>
            </a:pPr>
            <a:r>
              <a:rPr lang="ru-RU" sz="3500" dirty="0" smtClean="0"/>
              <a:t>		8. Нужно считать, что все люди имеют склонность к пороку, который все равно когда-нибудь проявиться.</a:t>
            </a:r>
          </a:p>
          <a:p>
            <a:pPr algn="just">
              <a:buNone/>
            </a:pPr>
            <a:r>
              <a:rPr lang="ru-RU" sz="3500" dirty="0" smtClean="0"/>
              <a:t>		9. Многие люди с большей легкостью забывают о смерти родителей, чем о потере своей собственности.</a:t>
            </a:r>
          </a:p>
          <a:p>
            <a:pPr algn="just">
              <a:buNone/>
            </a:pPr>
            <a:r>
              <a:rPr lang="ru-RU" sz="3500" dirty="0" smtClean="0"/>
              <a:t>		10.Вообще говоря, люди не будут упорно работать, если их не заставить.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Обработка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350838" algn="just">
              <a:buNone/>
            </a:pPr>
            <a:r>
              <a:rPr lang="ru-RU" sz="4000" dirty="0" smtClean="0"/>
              <a:t>Сравнение выбранные вами варианты ответов с ключом и суммируйте полученные баллы. Полученную сумму разделите на 50 и результат умножьте на 100 процентов.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Ключ: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9552" y="1556788"/>
          <a:ext cx="7920880" cy="3168360"/>
        </p:xfrm>
        <a:graphic>
          <a:graphicData uri="http://schemas.openxmlformats.org/drawingml/2006/table">
            <a:tbl>
              <a:tblPr/>
              <a:tblGrid>
                <a:gridCol w="1595076"/>
                <a:gridCol w="1156919"/>
                <a:gridCol w="1292428"/>
                <a:gridCol w="1291601"/>
                <a:gridCol w="1292428"/>
                <a:gridCol w="1292428"/>
              </a:tblGrid>
              <a:tr h="26403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u="none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Номер утверждения</a:t>
                      </a:r>
                      <a:endParaRPr lang="ru-RU" sz="1100" b="1" i="0" u="non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u="none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Варианты ответов - баллы</a:t>
                      </a:r>
                      <a:endParaRPr lang="ru-RU" sz="1100" b="1" i="0" u="none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40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u="none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100" b="1" i="0" u="none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u="none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100" b="1" i="0" u="none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u="none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endParaRPr lang="ru-RU" sz="1100" b="1" i="0" u="none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u="none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г</a:t>
                      </a:r>
                      <a:endParaRPr lang="ru-RU" sz="1100" b="1" i="0" u="none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u="none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endParaRPr lang="ru-RU" sz="1100" b="1" i="0" u="non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7.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8.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9.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400" b="1" i="0" u="none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dirty="0"/>
              <a:t>А. С. </a:t>
            </a:r>
            <a:r>
              <a:rPr lang="ru-RU" dirty="0" err="1"/>
              <a:t>Прутченков</a:t>
            </a:r>
            <a:r>
              <a:rPr lang="ru-RU" dirty="0"/>
              <a:t> предлагает использовать данный тест для определения степени «макиавеллизма» как одного из качеств человека. </a:t>
            </a:r>
            <a:r>
              <a:rPr lang="ru-RU" dirty="0" err="1"/>
              <a:t>Никколо</a:t>
            </a:r>
            <a:r>
              <a:rPr lang="ru-RU" dirty="0"/>
              <a:t> Макиавелли – знаменитый политик, живший в </a:t>
            </a:r>
            <a:r>
              <a:rPr lang="en-US" dirty="0"/>
              <a:t>XVI</a:t>
            </a:r>
            <a:r>
              <a:rPr lang="ru-RU" dirty="0"/>
              <a:t> веке, выдвинул лозунг «цель оправдывает средства</a:t>
            </a:r>
            <a:r>
              <a:rPr lang="ru-RU" dirty="0" smtClean="0"/>
              <a:t>».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/>
              <a:t>Интерпретация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5"/>
            <a:ext cx="8820472" cy="511256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500" dirty="0" smtClean="0"/>
              <a:t>		От 50% до 100%. Чем ближе полученный результат к 100%, тем выше степень «макиавеллизма». Люди с высокой степенью «макиавеллизма» оценивают ситуацию и действуют хладнокровно, рационально, решительно, спокойно и умеренно манипулирую людьми.</a:t>
            </a:r>
          </a:p>
          <a:p>
            <a:pPr algn="just">
              <a:buNone/>
            </a:pPr>
            <a:r>
              <a:rPr lang="ru-RU" sz="1500" dirty="0" smtClean="0"/>
              <a:t>		У вас всех получается так, как вы задумываете. Иногда это напоминает работу хорошо отлаженной машины. Но при этом своей расчетливостью и решительностью вы часто отталкиваете людей, забываете о них. Постарайтесь регулярно играть роль, например, «красной шапочки», которая не забывала о своей больной бабушке.</a:t>
            </a:r>
          </a:p>
          <a:p>
            <a:pPr algn="just">
              <a:buNone/>
            </a:pPr>
            <a:r>
              <a:rPr lang="ru-RU" sz="1500" dirty="0" smtClean="0"/>
              <a:t>		Вспоминайте, что рядом с вами живые люди, а не схемы и средства для достижения цели. Дарите часть своей души, своего драгоценного времени своим близким и друзьям, а если сможете, то и просто знакомым.</a:t>
            </a:r>
          </a:p>
          <a:p>
            <a:pPr algn="just">
              <a:buNone/>
            </a:pPr>
            <a:r>
              <a:rPr lang="ru-RU" sz="1500" dirty="0" smtClean="0"/>
              <a:t>		От 25% до 50%. Нормальная степень «макиавеллизма». Такие люди умеют получать необходимый результат, используя свои деловые качества, и душевно общаться с окружающими. Однако есть опасность, «заболеть «</a:t>
            </a:r>
            <a:r>
              <a:rPr lang="ru-RU" sz="1500" dirty="0" err="1" smtClean="0"/>
              <a:t>макиавеаллизмом</a:t>
            </a:r>
            <a:r>
              <a:rPr lang="ru-RU" sz="1500" dirty="0" smtClean="0"/>
              <a:t>» в более тяжелой степени.</a:t>
            </a:r>
          </a:p>
          <a:p>
            <a:pPr algn="just">
              <a:buNone/>
            </a:pPr>
            <a:r>
              <a:rPr lang="ru-RU" sz="1500" dirty="0" smtClean="0"/>
              <a:t>		От 0 до 15%. Чем ближе полученный результат к 0, тем ниже у вас степень «макиавеллизма». Люди с низкой степенью «макиавеллизма» - это «хорошие парни», которым доброта не дает манипулировать другими. Вам нужно научиться выдерживать деловой стиль в отношениях с людьми, особенно в тех случаях, когда от этого зависит ваше благополучие или интересы вашей семьи, друзей. Будьте требовательны, не обращайте внимание на то, что в очередной раз пытаются «растрогать» вашу душу, взывают к вашей доброте и отзывчивости. Скажите себе: «Дело есть дело, а личный отношения оставим на потом».</a:t>
            </a:r>
          </a:p>
          <a:p>
            <a:pPr algn="just">
              <a:buNone/>
            </a:pPr>
            <a:endParaRPr lang="ru-RU" sz="1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</TotalTime>
  <Words>336</Words>
  <Application>Microsoft Office PowerPoint</Application>
  <PresentationFormat>Экран (4:3)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Литейная</vt:lpstr>
      <vt:lpstr>Манипулирование</vt:lpstr>
      <vt:lpstr>Тест для проверки:</vt:lpstr>
      <vt:lpstr>Слайд 3</vt:lpstr>
      <vt:lpstr>Ключ:</vt:lpstr>
      <vt:lpstr>Тест «Манипулятор»</vt:lpstr>
      <vt:lpstr>Тест «Манипулятор»</vt:lpstr>
      <vt:lpstr>Обработка результатов</vt:lpstr>
      <vt:lpstr>Ключ:</vt:lpstr>
      <vt:lpstr>Интерпретация результатов</vt:lpstr>
      <vt:lpstr>Практическая работа </vt:lpstr>
      <vt:lpstr>Ключ:</vt:lpstr>
      <vt:lpstr>МАНИПУЛЯЦИИ, ОСНОВАННЫЕ НА «ПРАВИЛАХ ПРИЛИЧИЯ» И «СПРАВЕДЛИВОСТИ»</vt:lpstr>
      <vt:lpstr>Слайд 13</vt:lpstr>
      <vt:lpstr>Ключ:</vt:lpstr>
      <vt:lpstr>Слайд 15</vt:lpstr>
      <vt:lpstr>МАНИПУЛЯЦИИ, НАПРАВЛЕННЫЕ НА УНИЧТОЖЕНИЕ ОППОНЕНТА</vt:lpstr>
      <vt:lpstr>Слайд 17</vt:lpstr>
      <vt:lpstr>Причины манипулирования</vt:lpstr>
      <vt:lpstr>Ключ: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Манипулирование</dc:title>
  <dc:creator>Student</dc:creator>
  <cp:lastModifiedBy>Student</cp:lastModifiedBy>
  <cp:revision>17</cp:revision>
  <dcterms:created xsi:type="dcterms:W3CDTF">2021-01-20T11:52:03Z</dcterms:created>
  <dcterms:modified xsi:type="dcterms:W3CDTF">2021-01-20T13:11:34Z</dcterms:modified>
</cp:coreProperties>
</file>