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5" r:id="rId4"/>
    <p:sldId id="282" r:id="rId5"/>
    <p:sldId id="281" r:id="rId6"/>
    <p:sldId id="283" r:id="rId7"/>
    <p:sldId id="284" r:id="rId8"/>
    <p:sldId id="288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BA19F6D-8CD7-4BBF-98F8-915D46FEF651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F4D6C6-029B-40B1-9551-D93211791B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6588224" cy="339965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latin typeface="Gungsuh" pitchFamily="18" charset="-127"/>
                <a:ea typeface="Gungsuh" pitchFamily="18" charset="-127"/>
              </a:rPr>
              <a:t>Общение в конфликте</a:t>
            </a:r>
            <a:endParaRPr lang="ru-RU" sz="4800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0"/>
            <a:ext cx="457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Практическая </a:t>
            </a:r>
            <a:r>
              <a:rPr lang="ru-RU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№7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7239000" cy="7647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8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Ключ</a:t>
            </a:r>
            <a:endParaRPr kumimoji="0" lang="ru-RU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95738" y="116632"/>
          <a:ext cx="5472606" cy="6519672"/>
        </p:xfrm>
        <a:graphic>
          <a:graphicData uri="http://schemas.openxmlformats.org/drawingml/2006/table">
            <a:tbl>
              <a:tblPr/>
              <a:tblGrid>
                <a:gridCol w="39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0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Соперничество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Сотрудничество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Компромисс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Избегание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Приспособление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2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6" marR="27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60344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Конфликтная ли вы личность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172400" cy="1224136"/>
          </a:xfrm>
        </p:spPr>
        <p:txBody>
          <a:bodyPr>
            <a:normAutofit/>
          </a:bodyPr>
          <a:lstStyle/>
          <a:p>
            <a:pPr marL="3175" indent="350838" algn="just">
              <a:buNone/>
            </a:pPr>
            <a:r>
              <a:rPr lang="ru-RU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Инструкция: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/>
              <a:t>В каждом вопросе выберите по одному ответу, наиболее соответствующему Вашему поведению.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4482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Вопросы:</a:t>
            </a:r>
          </a:p>
          <a:p>
            <a:endParaRPr lang="ru-RU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/>
              <a:t>1. В общественном транспорте начался спор на повышенных тонах. Ваша реакция?</a:t>
            </a:r>
          </a:p>
          <a:p>
            <a:r>
              <a:rPr lang="ru-RU" dirty="0" smtClean="0"/>
              <a:t>а) не принимаю участия;</a:t>
            </a:r>
          </a:p>
          <a:p>
            <a:r>
              <a:rPr lang="ru-RU" dirty="0" smtClean="0"/>
              <a:t>б) кратко высказываюсь в защиту стороны, которую считаю правой;</a:t>
            </a:r>
          </a:p>
          <a:p>
            <a:r>
              <a:rPr lang="ru-RU" dirty="0" smtClean="0"/>
              <a:t>в) активно вмешиваюсь, чем «вызываю огонь на себя».</a:t>
            </a:r>
          </a:p>
          <a:p>
            <a:endParaRPr lang="ru-RU" dirty="0" smtClean="0"/>
          </a:p>
          <a:p>
            <a:r>
              <a:rPr lang="ru-RU" b="1" dirty="0" smtClean="0"/>
              <a:t>2. Выступаете ли на собраниях (классных часах) с критикой?</a:t>
            </a:r>
          </a:p>
          <a:p>
            <a:r>
              <a:rPr lang="ru-RU" dirty="0" smtClean="0"/>
              <a:t>а) нет;</a:t>
            </a:r>
          </a:p>
          <a:p>
            <a:r>
              <a:rPr lang="ru-RU" dirty="0" smtClean="0"/>
              <a:t>б) только если для этого имею веские обстоятельства;</a:t>
            </a:r>
          </a:p>
          <a:p>
            <a:r>
              <a:rPr lang="ru-RU" dirty="0" smtClean="0"/>
              <a:t>в) критикую по любому поводу.</a:t>
            </a:r>
          </a:p>
          <a:p>
            <a:endParaRPr lang="ru-RU" dirty="0" smtClean="0"/>
          </a:p>
          <a:p>
            <a:r>
              <a:rPr lang="ru-RU" b="1" dirty="0" smtClean="0"/>
              <a:t>3. Часто ли спорите с друзьями?</a:t>
            </a:r>
          </a:p>
          <a:p>
            <a:r>
              <a:rPr lang="ru-RU" dirty="0" smtClean="0"/>
              <a:t>а) только если это люди необидчивые;</a:t>
            </a:r>
          </a:p>
          <a:p>
            <a:r>
              <a:rPr lang="ru-RU" dirty="0" smtClean="0"/>
              <a:t>б) лишь по принципиальным вопросам;</a:t>
            </a:r>
          </a:p>
          <a:p>
            <a:r>
              <a:rPr lang="ru-RU" dirty="0" smtClean="0"/>
              <a:t>в) споры — моя стихия.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724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4. Дома на обед подали недосоленное блюдо. Ваша реакция?</a:t>
            </a:r>
          </a:p>
          <a:p>
            <a:r>
              <a:rPr lang="ru-RU" sz="2000" dirty="0" smtClean="0"/>
              <a:t>а) не буду поднимать бучу из-за пустяков;</a:t>
            </a:r>
          </a:p>
          <a:p>
            <a:r>
              <a:rPr lang="ru-RU" sz="2000" dirty="0" smtClean="0"/>
              <a:t>б) молча возьму солонку;</a:t>
            </a:r>
          </a:p>
          <a:p>
            <a:r>
              <a:rPr lang="ru-RU" sz="2000" dirty="0" smtClean="0"/>
              <a:t>в) не удержусь от замечаний.</a:t>
            </a:r>
          </a:p>
          <a:p>
            <a:endParaRPr lang="ru-RU" sz="2000" dirty="0" smtClean="0"/>
          </a:p>
          <a:p>
            <a:r>
              <a:rPr lang="ru-RU" sz="2000" b="1" dirty="0" smtClean="0"/>
              <a:t>5. Если на улице, в транспорте Вам наступили на ногу:</a:t>
            </a:r>
          </a:p>
          <a:p>
            <a:r>
              <a:rPr lang="ru-RU" sz="2000" dirty="0" smtClean="0"/>
              <a:t>а) с возмущением посмотрю на обидчика;</a:t>
            </a:r>
          </a:p>
          <a:p>
            <a:r>
              <a:rPr lang="ru-RU" sz="2000" dirty="0" smtClean="0"/>
              <a:t>б) сухо сделаю замечание;</a:t>
            </a:r>
          </a:p>
          <a:p>
            <a:r>
              <a:rPr lang="ru-RU" sz="2000" dirty="0" smtClean="0"/>
              <a:t>в) выскажусь, не стесняясь в выражениях.</a:t>
            </a:r>
          </a:p>
          <a:p>
            <a:endParaRPr lang="ru-RU" sz="2000" dirty="0" smtClean="0"/>
          </a:p>
          <a:p>
            <a:r>
              <a:rPr lang="ru-RU" sz="2000" b="1" dirty="0" smtClean="0"/>
              <a:t>6. Если кто-то из близких купил вещь, которая Вам не понравилась:</a:t>
            </a:r>
          </a:p>
          <a:p>
            <a:r>
              <a:rPr lang="ru-RU" sz="2000" dirty="0" smtClean="0"/>
              <a:t>а) промолчу;</a:t>
            </a:r>
          </a:p>
          <a:p>
            <a:r>
              <a:rPr lang="ru-RU" sz="2000" dirty="0" smtClean="0"/>
              <a:t>б) ограничусь коротким тактичным замечанием;</a:t>
            </a:r>
          </a:p>
          <a:p>
            <a:r>
              <a:rPr lang="ru-RU" sz="2000" dirty="0" smtClean="0"/>
              <a:t>в) устрою скандал.</a:t>
            </a:r>
          </a:p>
          <a:p>
            <a:endParaRPr lang="ru-RU" sz="2000" dirty="0" smtClean="0"/>
          </a:p>
          <a:p>
            <a:r>
              <a:rPr lang="ru-RU" sz="2000" b="1" dirty="0" smtClean="0"/>
              <a:t>7. Не повезло в лотерее. Как к этому отнесетесь?</a:t>
            </a:r>
          </a:p>
          <a:p>
            <a:r>
              <a:rPr lang="ru-RU" sz="2000" dirty="0" smtClean="0"/>
              <a:t>а) постараюсь казаться равнодушным, но дам себе слово никогда больше не участвовать в ней;</a:t>
            </a:r>
          </a:p>
          <a:p>
            <a:r>
              <a:rPr lang="ru-RU" sz="2000" dirty="0" smtClean="0"/>
              <a:t>б) не скрою досаду, но отнесусь к происшедшему с юмором, пообещав взять реванш;</a:t>
            </a:r>
          </a:p>
          <a:p>
            <a:r>
              <a:rPr lang="ru-RU" sz="2000" dirty="0" smtClean="0"/>
              <a:t>в) проигрыш надолго испортит настроение.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-459432"/>
            <a:ext cx="7239000" cy="1143000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172400" cy="5763040"/>
          </a:xfrm>
        </p:spPr>
        <p:txBody>
          <a:bodyPr>
            <a:normAutofit fontScale="77500" lnSpcReduction="20000"/>
          </a:bodyPr>
          <a:lstStyle/>
          <a:p>
            <a:pPr marL="0" indent="354013" algn="just">
              <a:buNone/>
            </a:pPr>
            <a:r>
              <a:rPr lang="ru-RU" dirty="0" smtClean="0"/>
              <a:t>	</a:t>
            </a:r>
            <a:r>
              <a:rPr lang="ru-RU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Оцените полученные результаты: </a:t>
            </a:r>
          </a:p>
          <a:p>
            <a:pPr marL="0" indent="354013" algn="just">
              <a:buNone/>
            </a:pPr>
            <a:r>
              <a:rPr lang="ru-RU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«а» — 4 балла; </a:t>
            </a:r>
          </a:p>
          <a:p>
            <a:pPr marL="0" indent="354013" algn="just">
              <a:buNone/>
            </a:pPr>
            <a:r>
              <a:rPr lang="ru-RU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«б» — 2 балла; </a:t>
            </a:r>
          </a:p>
          <a:p>
            <a:pPr marL="0" indent="354013" algn="just">
              <a:buNone/>
            </a:pPr>
            <a:r>
              <a:rPr lang="ru-RU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«в» — 0.</a:t>
            </a:r>
          </a:p>
          <a:p>
            <a:pPr marL="0" indent="354013" algn="just">
              <a:buNone/>
            </a:pPr>
            <a:endParaRPr lang="ru-RU" sz="31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354013" algn="just">
              <a:buNone/>
            </a:pPr>
            <a:r>
              <a:rPr lang="ru-RU" dirty="0" smtClean="0"/>
              <a:t>Подсчитайте общую сумму набранных баллов.</a:t>
            </a:r>
          </a:p>
          <a:p>
            <a:pPr algn="just">
              <a:buNone/>
            </a:pPr>
            <a:endParaRPr lang="ru-RU" dirty="0" smtClean="0"/>
          </a:p>
          <a:p>
            <a:pPr marL="3175" indent="350838" algn="just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20—28 баллов. </a:t>
            </a:r>
            <a:r>
              <a:rPr lang="ru-RU" dirty="0" smtClean="0"/>
              <a:t>Вы тактичны и миролюбивы, уходите от конфликтов и споров, избегаете критических ситуаций на работе и дома. Может поэтому иногда называют Вас приспособленцем.</a:t>
            </a:r>
          </a:p>
          <a:p>
            <a:pPr marL="3175" indent="350838" algn="just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10—18 баллов.</a:t>
            </a:r>
            <a:r>
              <a:rPr lang="ru-RU" dirty="0" smtClean="0"/>
              <a:t> Вы слывете человеком конфликтным. Но на самом деле конфликтуете лишь тогда, когда нет другого выхода и все средства исчерпаны. При этом не выходите за рамки корректности, твердо отстаиваете свое мнение. Все это вызывает к Вам уважение.</a:t>
            </a:r>
          </a:p>
          <a:p>
            <a:pPr marL="3175" indent="350838" algn="just">
              <a:buNone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8 баллов. </a:t>
            </a:r>
            <a:r>
              <a:rPr lang="ru-RU" dirty="0" smtClean="0"/>
              <a:t>Конфликты и споры — это Ваша стихия. Любите критиковать других, но не выносите критики в свой адрес. Ваша грубость и несдержанность отталкивает людей. С Вами трудно как на работе, так и дома. Постарайтесь перебороть свой характер.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-171400"/>
            <a:ext cx="7992888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 "Определение личностной агрессивности и конфликтности"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810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Инструкция: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dirty="0" smtClean="0"/>
              <a:t>Вам предлагается ряд утверждений, При согласии с утверждением в бланке  в соответствующем месте поставьте знак «+», при несогласии – знак «-».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опросника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легко раздражаюсь, но быстро успокаиваюсь.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 спорах я всегда стараюсь захватить инициативу.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Мне чаще всего не воздают должное за мои дела.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Если меня не попросят по-хорошему, я не уступаю.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стараюсь делать все, чтобы избежать напряженности в отношениях.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Если по отношению ко мне поступают несправедливо, то я про себя  накликаю обидчику всякие несчастья.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часто злюсь: когда мне возражают.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думаю, что за моей спиной обо мне говорят плохо.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гораздо более раздражителен, чем кажется.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Мнение, что нападение – лучшая защита, правильное.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Обстоятельства почти всегда благоприятнее складываются для других, чем для меня.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Если мне не нравится установленное правило, я стараюсь его не выполнять.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стараюсь найти такое решение спорного вопроса, которое удовлетворило бы всех.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Я считаю, что добро эффективнее мести.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Каждый человек имеет право на свое мнение.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81724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16. Я верю в честность намерений большинства людей.</a:t>
            </a:r>
          </a:p>
          <a:p>
            <a:r>
              <a:rPr lang="ru-RU" sz="1600" dirty="0" smtClean="0"/>
              <a:t>17.Меня охватывает ярость, когда надо мной насмехаются.</a:t>
            </a:r>
          </a:p>
          <a:p>
            <a:r>
              <a:rPr lang="ru-RU" sz="1600" dirty="0" smtClean="0"/>
              <a:t>18.В споре я часто перебиваю собеседника, навязывая ему мою точку зрения.</a:t>
            </a:r>
          </a:p>
          <a:p>
            <a:r>
              <a:rPr lang="ru-RU" sz="1600" dirty="0" smtClean="0"/>
              <a:t>19.Я часто обижаюсь на замечания других, даже если и понимаю, что они справедливы.</a:t>
            </a:r>
          </a:p>
          <a:p>
            <a:r>
              <a:rPr lang="ru-RU" sz="1600" dirty="0" smtClean="0"/>
              <a:t>20. Если кто-то корчит из себя важную персону, я всегда поступаю наперекор.</a:t>
            </a:r>
          </a:p>
          <a:p>
            <a:r>
              <a:rPr lang="ru-RU" sz="1600" dirty="0" smtClean="0"/>
              <a:t>21. Я предлагаю, как правило, среднюю позицию.</a:t>
            </a:r>
          </a:p>
          <a:p>
            <a:r>
              <a:rPr lang="ru-RU" sz="1600" dirty="0" smtClean="0"/>
              <a:t>22. Я считаю, что лозунг из мультфильма «зуб за зуб, хвост за хвост» справедлив.</a:t>
            </a:r>
          </a:p>
          <a:p>
            <a:r>
              <a:rPr lang="ru-RU" sz="1600" dirty="0" smtClean="0"/>
              <a:t>23. Если я все обдумал, то я не нуждаюсь в советах других.</a:t>
            </a:r>
          </a:p>
          <a:p>
            <a:r>
              <a:rPr lang="ru-RU" sz="1600" dirty="0" smtClean="0"/>
              <a:t>24. С людьми, которые со мной любезнее, чем я мог ожидать, я держусь настороженно.</a:t>
            </a:r>
          </a:p>
          <a:p>
            <a:r>
              <a:rPr lang="ru-RU" sz="1600" dirty="0" smtClean="0"/>
              <a:t>25. Если кто-то выводи меня из себя, я не обращаю на это внимание.</a:t>
            </a:r>
          </a:p>
          <a:p>
            <a:r>
              <a:rPr lang="ru-RU" sz="1600" dirty="0" smtClean="0"/>
              <a:t>26. Я считаю бестактным не давать высказываться в споре другой стороне.</a:t>
            </a:r>
          </a:p>
          <a:p>
            <a:r>
              <a:rPr lang="ru-RU" sz="1600" dirty="0" smtClean="0"/>
              <a:t>27. Меня обижает отсутствие внимания со стороны окружающих.</a:t>
            </a:r>
          </a:p>
          <a:p>
            <a:r>
              <a:rPr lang="ru-RU" sz="1600" dirty="0" smtClean="0"/>
              <a:t>28. Я не люблю поддаваться в игре даже с детьми.</a:t>
            </a:r>
          </a:p>
          <a:p>
            <a:r>
              <a:rPr lang="ru-RU" sz="1600" dirty="0" smtClean="0"/>
              <a:t>29. В споре я стараюсь найти то, что устроит обе стороны.</a:t>
            </a:r>
          </a:p>
          <a:p>
            <a:r>
              <a:rPr lang="ru-RU" sz="1600" dirty="0" smtClean="0"/>
              <a:t>30. Я уважаю людей, которые не помнят зла.</a:t>
            </a:r>
          </a:p>
          <a:p>
            <a:r>
              <a:rPr lang="ru-RU" sz="1600" dirty="0" smtClean="0"/>
              <a:t>31. Утверждение: «Ум хорошо, а два – лучше» - справедливо.</a:t>
            </a:r>
          </a:p>
          <a:p>
            <a:r>
              <a:rPr lang="ru-RU" sz="1600" dirty="0" smtClean="0"/>
              <a:t>32. Утверждение:  « не обманешь – не проживешь» тоже справедливо.</a:t>
            </a:r>
          </a:p>
          <a:p>
            <a:r>
              <a:rPr lang="ru-RU" sz="1600" dirty="0" smtClean="0"/>
              <a:t>33. У меня никогда не бывает вспышек гнева.</a:t>
            </a:r>
          </a:p>
          <a:p>
            <a:r>
              <a:rPr lang="ru-RU" sz="1600" dirty="0" smtClean="0"/>
              <a:t>34. Я могу внимательно и до конца выслушать аргументы спорящего со мной.</a:t>
            </a:r>
          </a:p>
          <a:p>
            <a:r>
              <a:rPr lang="ru-RU" sz="1600" dirty="0" smtClean="0"/>
              <a:t>35. Я всегда обижаюсь, если среди награжденных за дело, в котором я участвовал, нет меня.</a:t>
            </a:r>
          </a:p>
          <a:p>
            <a:r>
              <a:rPr lang="ru-RU" sz="1600" dirty="0" smtClean="0"/>
              <a:t>36. Если в очереди кто-то пытается доказать, что он стоит впереди меня, я ему не уступаю.</a:t>
            </a:r>
          </a:p>
          <a:p>
            <a:r>
              <a:rPr lang="ru-RU" sz="1600" dirty="0" smtClean="0"/>
              <a:t>37. Я стараюсь избегать обострения отношений.</a:t>
            </a:r>
          </a:p>
          <a:p>
            <a:r>
              <a:rPr lang="ru-RU" sz="1600" dirty="0" smtClean="0"/>
              <a:t>38. Часто я воображаю те наказания, которые могли бы обрушиться на моих обидчиков.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7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39. Я не считаю, что я глупее других, поэтому их мнение мне не указ.</a:t>
            </a:r>
          </a:p>
          <a:p>
            <a:r>
              <a:rPr lang="ru-RU" sz="1600" dirty="0" smtClean="0"/>
              <a:t>40. Я осуждаю недоверчивых людей.</a:t>
            </a:r>
          </a:p>
          <a:p>
            <a:r>
              <a:rPr lang="ru-RU" sz="1600" dirty="0" smtClean="0"/>
              <a:t>41. Я всегда спокойно реагирую на критику, даже если она кажется мне несправедливой.</a:t>
            </a:r>
          </a:p>
          <a:p>
            <a:r>
              <a:rPr lang="ru-RU" sz="1600" dirty="0" smtClean="0"/>
              <a:t>42. Я всегда убежденно отстаиваю свою правоту.</a:t>
            </a:r>
          </a:p>
          <a:p>
            <a:r>
              <a:rPr lang="ru-RU" sz="1600" dirty="0" smtClean="0"/>
              <a:t>43. Я не обижаюсь на шутку друзей, даже если они злые.</a:t>
            </a:r>
          </a:p>
          <a:p>
            <a:r>
              <a:rPr lang="ru-RU" sz="1600" dirty="0" smtClean="0"/>
              <a:t>44. Иногда я представляю возможность другим взять на себя ответственность за решение важного для всех вопроса.</a:t>
            </a:r>
          </a:p>
          <a:p>
            <a:r>
              <a:rPr lang="ru-RU" sz="1600" dirty="0" smtClean="0"/>
              <a:t>45. Я стараюсь убедить другого прийти к компромиссу.</a:t>
            </a:r>
          </a:p>
          <a:p>
            <a:r>
              <a:rPr lang="ru-RU" sz="1600" dirty="0" smtClean="0"/>
              <a:t>46. Я верю, что зло можно отплатить добром, и действуя в соответствии с этим.</a:t>
            </a:r>
          </a:p>
          <a:p>
            <a:r>
              <a:rPr lang="ru-RU" sz="1600" dirty="0" smtClean="0"/>
              <a:t>47. Я часто обращаюсь к коллегам, чтобы узнать их мнение.</a:t>
            </a:r>
          </a:p>
          <a:p>
            <a:r>
              <a:rPr lang="ru-RU" sz="1600" dirty="0" smtClean="0"/>
              <a:t>48. Если меня хвалят, значит этим людям от меня что-то нужно.</a:t>
            </a:r>
          </a:p>
          <a:p>
            <a:r>
              <a:rPr lang="ru-RU" sz="1600" dirty="0" smtClean="0"/>
              <a:t>49. В конфликтной ситуации я хорошо владею собой.</a:t>
            </a:r>
          </a:p>
          <a:p>
            <a:r>
              <a:rPr lang="ru-RU" sz="1600" dirty="0" smtClean="0"/>
              <a:t>50. Мои близкие часто обижаются на меня за то, что в разговорен с ними я им рта  не даю открыть.</a:t>
            </a:r>
          </a:p>
          <a:p>
            <a:r>
              <a:rPr lang="ru-RU" sz="1600" dirty="0" smtClean="0"/>
              <a:t>51. Меня не трогает, если при похвале за общую работу не упоминается мое имя.</a:t>
            </a:r>
          </a:p>
          <a:p>
            <a:r>
              <a:rPr lang="ru-RU" sz="1600" dirty="0" smtClean="0"/>
              <a:t>52. Ведя переговоры со старшим по должности, я стараюсь ему не возражать.</a:t>
            </a:r>
          </a:p>
          <a:p>
            <a:r>
              <a:rPr lang="ru-RU" sz="1600" dirty="0" smtClean="0"/>
              <a:t>53. В решении любой проблемы я предпочитаю  золотую середину.</a:t>
            </a:r>
          </a:p>
          <a:p>
            <a:r>
              <a:rPr lang="ru-RU" sz="1600" dirty="0" smtClean="0"/>
              <a:t>54. У меня отрицательное отношение к мстительным людям.</a:t>
            </a:r>
          </a:p>
          <a:p>
            <a:r>
              <a:rPr lang="ru-RU" sz="1600" dirty="0" smtClean="0"/>
              <a:t>55. Я не думаю, что руководитель должен считаться с мнением подчиненных, ведь отвечать за все ему.</a:t>
            </a:r>
          </a:p>
          <a:p>
            <a:r>
              <a:rPr lang="ru-RU" sz="1600" dirty="0" smtClean="0"/>
              <a:t>56. Я часто боюсь подвохов со стороны других людей.</a:t>
            </a:r>
          </a:p>
          <a:p>
            <a:r>
              <a:rPr lang="ru-RU" sz="1600" dirty="0" smtClean="0"/>
              <a:t>57. Меня не возмущает, когда люди толкают меня на улице или в транспорте.</a:t>
            </a:r>
          </a:p>
          <a:p>
            <a:r>
              <a:rPr lang="ru-RU" sz="1600" dirty="0" smtClean="0"/>
              <a:t>58. Когда я разговариваю с кем-то, меня так и подмывает скорее изложить свое мнение.</a:t>
            </a:r>
          </a:p>
          <a:p>
            <a:r>
              <a:rPr lang="ru-RU" sz="1600" dirty="0" smtClean="0"/>
              <a:t>59. Иногда я чувствую, что жизнь поступает со мной несправедливо.</a:t>
            </a:r>
          </a:p>
          <a:p>
            <a:r>
              <a:rPr lang="ru-RU" sz="1600" dirty="0" smtClean="0"/>
              <a:t>60.Я всегда стараюсь выйти из вагона раньше других.</a:t>
            </a:r>
            <a:endParaRPr lang="ru-RU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24"/>
            <a:ext cx="81724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/>
              <a:t>61. Вряд ли можно найти такое решение, которое бы всех удовлетворило.</a:t>
            </a:r>
          </a:p>
          <a:p>
            <a:r>
              <a:rPr lang="ru-RU" sz="1700" dirty="0" smtClean="0"/>
              <a:t>62. Ни одно оскорбление не должно оставаться безнаказанным. </a:t>
            </a:r>
          </a:p>
          <a:p>
            <a:r>
              <a:rPr lang="ru-RU" sz="1700" dirty="0" smtClean="0"/>
              <a:t>63. Я не люблю, когда другие лезут ко мне с советом.</a:t>
            </a:r>
          </a:p>
          <a:p>
            <a:r>
              <a:rPr lang="ru-RU" sz="1700" dirty="0" smtClean="0"/>
              <a:t>64. Я подозреваю, что многие поддерживают со мной знакомство из корысти.</a:t>
            </a:r>
          </a:p>
          <a:p>
            <a:r>
              <a:rPr lang="ru-RU" sz="1700" dirty="0" smtClean="0"/>
              <a:t>65. Я не умею сдерживаться, когда меня незаслуженно попрекают.</a:t>
            </a:r>
          </a:p>
          <a:p>
            <a:r>
              <a:rPr lang="ru-RU" sz="1700" dirty="0" smtClean="0"/>
              <a:t>66. При игре в шахматы или настольный теннис я больше люблю атаковать, чем защищаться.</a:t>
            </a:r>
          </a:p>
          <a:p>
            <a:r>
              <a:rPr lang="ru-RU" sz="1700" dirty="0" smtClean="0"/>
              <a:t>67. У меня вызывают сожаление чрезмерно обидчивые люди.</a:t>
            </a:r>
          </a:p>
          <a:p>
            <a:r>
              <a:rPr lang="ru-RU" sz="1700" dirty="0" smtClean="0"/>
              <a:t>68. Для меня не имеет большого значения, чья точка зрения в споре окажется правильной – моя или чужая.</a:t>
            </a:r>
          </a:p>
          <a:p>
            <a:r>
              <a:rPr lang="ru-RU" sz="1700" dirty="0" smtClean="0"/>
              <a:t>69. Компромисс не всегда является лучшим разрешением спора.</a:t>
            </a:r>
          </a:p>
          <a:p>
            <a:r>
              <a:rPr lang="ru-RU" sz="1700" dirty="0" smtClean="0"/>
              <a:t>70. Я не успокаиваюсь до тех пор, пока не отомщу обидчику.</a:t>
            </a:r>
          </a:p>
          <a:p>
            <a:r>
              <a:rPr lang="ru-RU" sz="1700" dirty="0" smtClean="0"/>
              <a:t>71. Я считаю, лучше посоветоваться с другими, чем принимать решение одному.</a:t>
            </a:r>
          </a:p>
          <a:p>
            <a:r>
              <a:rPr lang="ru-RU" sz="1700" dirty="0" smtClean="0"/>
              <a:t>72. Я сомневаюсь в искренности слов  большинства людей.</a:t>
            </a:r>
          </a:p>
          <a:p>
            <a:r>
              <a:rPr lang="ru-RU" sz="1700" dirty="0" smtClean="0"/>
              <a:t>73. Обычно меня трудно  вывести из себя.</a:t>
            </a:r>
          </a:p>
          <a:p>
            <a:r>
              <a:rPr lang="ru-RU" sz="1700" dirty="0" smtClean="0"/>
              <a:t>74. Если я вижу недостатки у других, я не стесняюсь их критиковать.</a:t>
            </a:r>
          </a:p>
          <a:p>
            <a:r>
              <a:rPr lang="ru-RU" sz="1700" dirty="0" smtClean="0"/>
              <a:t>75. Я не вижу ничего обидного в том, что мне говорят о моих недостатках.</a:t>
            </a:r>
          </a:p>
          <a:p>
            <a:r>
              <a:rPr lang="ru-RU" sz="1700" dirty="0" smtClean="0"/>
              <a:t>76. Будь я на базаре продавцом, я не стал бы уступать в цене за свой товар.</a:t>
            </a:r>
          </a:p>
          <a:p>
            <a:r>
              <a:rPr lang="ru-RU" sz="1700" dirty="0" smtClean="0"/>
              <a:t>77. Пойти на компромисс – значит показать свою слабость.</a:t>
            </a:r>
          </a:p>
          <a:p>
            <a:r>
              <a:rPr lang="ru-RU" sz="1700" dirty="0" smtClean="0"/>
              <a:t>78. Справедливо ли мнение, что если тебя ударили по одной щеке, то надо подставить и другую?</a:t>
            </a:r>
          </a:p>
          <a:p>
            <a:r>
              <a:rPr lang="ru-RU" sz="1700" dirty="0" smtClean="0"/>
              <a:t>79. Я не чувствую себя ущемленным, если мнение другого оказывается более правильным.</a:t>
            </a:r>
          </a:p>
          <a:p>
            <a:r>
              <a:rPr lang="ru-RU" sz="1700" dirty="0" smtClean="0"/>
              <a:t>80. Я никогда не подозреваю людей в нечестности.</a:t>
            </a:r>
            <a:endParaRPr lang="ru-RU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780928"/>
            <a:ext cx="7848872" cy="3816424"/>
          </a:xfrm>
        </p:spPr>
        <p:txBody>
          <a:bodyPr>
            <a:normAutofit/>
          </a:bodyPr>
          <a:lstStyle/>
          <a:p>
            <a:pPr algn="just" defTabSz="354013">
              <a:lnSpc>
                <a:spcPct val="110000"/>
              </a:lnSpc>
            </a:pPr>
            <a:r>
              <a:rPr lang="ru-RU" b="1" dirty="0" smtClean="0"/>
              <a:t>	Для удобства обработки ответов целесообразно, чтобы свои ответы испытуемые заносили с бланк. Ответы на вопросы соответствуют 8 шкалам: «вспыльчивость», «</a:t>
            </a:r>
            <a:r>
              <a:rPr lang="ru-RU" b="1" dirty="0" err="1" smtClean="0"/>
              <a:t>наступательность</a:t>
            </a:r>
            <a:r>
              <a:rPr lang="ru-RU" b="1" dirty="0" smtClean="0"/>
              <a:t>», «обидчивость», «неуступчивость», «</a:t>
            </a:r>
            <a:r>
              <a:rPr lang="ru-RU" b="1" dirty="0" err="1" smtClean="0"/>
              <a:t>компромиссность</a:t>
            </a:r>
            <a:r>
              <a:rPr lang="ru-RU" b="1" dirty="0" smtClean="0"/>
              <a:t>», «мстительность», «нетерпимость к мнению других», «подозрительность». За каждый ответ «Да» или «Нет» в соответствии с ключом к каждой шкале начисляется 1 балл. По каждой шкале испытуемые могут набрать от 0 до 10 баллов.</a:t>
            </a:r>
          </a:p>
          <a:p>
            <a:pPr algn="just"/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7200800" cy="25202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Обработка полученных данных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-60344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 к расшифровке ответов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3898"/>
            <a:ext cx="81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sz="1600" dirty="0" smtClean="0"/>
              <a:t>Ответы «Да» по позициям 1,9,17,65 и ответы «Нет» по позициям 25,33,41,49,57,73 свидетельствуют о склонности субъекта к вспыльчивости.</a:t>
            </a:r>
          </a:p>
          <a:p>
            <a:pPr indent="354013" algn="just"/>
            <a:r>
              <a:rPr lang="ru-RU" sz="1600" dirty="0" smtClean="0"/>
              <a:t>Ответы «Да» по позициям «.10,18,42,50,58,66,74 и ответы «Нет» по позициям 26,34 свидетельствуют о склонности к </a:t>
            </a:r>
            <a:r>
              <a:rPr lang="ru-RU" sz="1600" dirty="0" err="1" smtClean="0"/>
              <a:t>наступательности</a:t>
            </a:r>
            <a:r>
              <a:rPr lang="ru-RU" sz="1600" dirty="0" smtClean="0"/>
              <a:t> (напористости).</a:t>
            </a:r>
          </a:p>
          <a:p>
            <a:pPr indent="354013" algn="just"/>
            <a:r>
              <a:rPr lang="ru-RU" sz="1600" dirty="0" smtClean="0"/>
              <a:t>Ответы «Да» по позициям 3,11,19,27,35,59, и ответы «Нет» по позициям 43,51,67,75 свидетельствуют о склонности у обидчивости.</a:t>
            </a:r>
          </a:p>
          <a:p>
            <a:pPr indent="354013" algn="just"/>
            <a:r>
              <a:rPr lang="ru-RU" sz="1600" dirty="0" smtClean="0"/>
              <a:t>Ответы «Да» по позициям 4,12,20,28,36,60,76 и ответы «Нет» по позициям 44,52,68 свидетельствует о склонности к неуступчивости.</a:t>
            </a:r>
          </a:p>
          <a:p>
            <a:pPr indent="354013" algn="just"/>
            <a:r>
              <a:rPr lang="ru-RU" sz="1600" dirty="0" smtClean="0"/>
              <a:t>Ответы «Да» по позициям 5,13,21,29,37,45,53 и ответы «Нет» по позициям 61,69,77 свидетельствуют о склонности к бескомпромиссности.</a:t>
            </a:r>
          </a:p>
          <a:p>
            <a:pPr indent="354013" algn="just"/>
            <a:r>
              <a:rPr lang="ru-RU" sz="1600" dirty="0" smtClean="0"/>
              <a:t>Ответы «Да» по позициям 6,22,38,62,70 и ответы «Нет» по позициям 14,30,46,54,78 свидетельствуют о склонности к мстительности.</a:t>
            </a:r>
          </a:p>
          <a:p>
            <a:pPr indent="354013" algn="just"/>
            <a:r>
              <a:rPr lang="ru-RU" sz="1600" dirty="0" smtClean="0"/>
              <a:t>Ответы «Да» по позициям 7,23,39,55,63 и ответы «Нет» по позициям 15,31,47,71,79 свидетельствуют о склонности к нетерпимости к мнению других.</a:t>
            </a:r>
          </a:p>
          <a:p>
            <a:pPr indent="354013" algn="just"/>
            <a:r>
              <a:rPr lang="ru-RU" sz="1600" dirty="0" smtClean="0"/>
              <a:t>Ответы «Да» по позициям 8.24,32,48,56,64,72 и ответы «Нет» по позициям 16,40,80 свидетельствуют о склонности к подозрительности.</a:t>
            </a:r>
          </a:p>
          <a:p>
            <a:pPr indent="354013" algn="just"/>
            <a:endParaRPr lang="ru-RU" sz="1600" dirty="0" smtClean="0"/>
          </a:p>
          <a:p>
            <a:pPr indent="354013" algn="just"/>
            <a:r>
              <a:rPr lang="ru-RU" sz="1600" b="1" dirty="0" smtClean="0"/>
              <a:t>Сумма баллов по шкалам «</a:t>
            </a:r>
            <a:r>
              <a:rPr lang="ru-RU" sz="1600" b="1" dirty="0" err="1" smtClean="0"/>
              <a:t>наступательность</a:t>
            </a:r>
            <a:r>
              <a:rPr lang="ru-RU" sz="1600" b="1" dirty="0" smtClean="0"/>
              <a:t> (напористость)» и «неуступчивость» дает суммарный показатель позитивной агрессивности субъекта.</a:t>
            </a:r>
          </a:p>
          <a:p>
            <a:pPr indent="354013" algn="just"/>
            <a:r>
              <a:rPr lang="ru-RU" sz="1600" b="1" dirty="0" smtClean="0"/>
              <a:t>Сумма баллов, набранная по шкалам «нетерпимость к мнению других» и «мстительность», дает показатель негативной агрессивности субъекта.</a:t>
            </a:r>
          </a:p>
          <a:p>
            <a:pPr indent="354013" algn="just"/>
            <a:r>
              <a:rPr lang="ru-RU" sz="1600" b="1" dirty="0" smtClean="0"/>
              <a:t>Сумма баллов, набранная по шкалам  «бескомпромиссность», «вспыльчивость», «обидчивость», «подозрительность» дает обобщенный показатель конфликтности.</a:t>
            </a:r>
            <a:endParaRPr lang="ru-RU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03448"/>
            <a:ext cx="846043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ОБЩЕНИЕ В КОНФЛИКТЕ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04664"/>
            <a:ext cx="7992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1</a:t>
            </a:r>
            <a:endParaRPr lang="ru-RU" dirty="0" smtClean="0"/>
          </a:p>
          <a:p>
            <a:r>
              <a:rPr lang="ru-RU" dirty="0" smtClean="0"/>
              <a:t>      Ответьте на предложенные ниже вопросы. </a:t>
            </a:r>
          </a:p>
          <a:p>
            <a:r>
              <a:rPr lang="ru-RU" dirty="0" smtClean="0"/>
              <a:t>      Какие мысли и образы приходят вам в голову, когда вы думаете о конфликте?  </a:t>
            </a:r>
          </a:p>
          <a:p>
            <a:r>
              <a:rPr lang="ru-RU" dirty="0" smtClean="0"/>
              <a:t>________________________________________________________________________________________________________________________________________________________________________________________________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ru-RU" dirty="0" smtClean="0"/>
              <a:t>      Какие чувства вы испытываете, думая о предстоящем конфликте? ________________________________________________________________________________________________________________________________________________________________________________________________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ru-RU" dirty="0" smtClean="0"/>
              <a:t>      Что вас беспокоит в связи с конфликтом? </a:t>
            </a:r>
          </a:p>
          <a:p>
            <a:r>
              <a:rPr lang="ru-RU" dirty="0" smtClean="0"/>
              <a:t>________________________________________________________________________________________________________________________________________________________________________________________________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ru-RU" dirty="0" smtClean="0"/>
              <a:t>      Что может быть для вас привлекательным в конфликте?</a:t>
            </a:r>
          </a:p>
          <a:p>
            <a:r>
              <a:rPr lang="ru-RU" dirty="0" smtClean="0"/>
              <a:t>________________________________________________________________________________________________________________________________________________________________________________________________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ru-RU" dirty="0" smtClean="0"/>
              <a:t>Какие виды конфликтов или разногласий вы предпочитаете?</a:t>
            </a:r>
          </a:p>
          <a:p>
            <a:r>
              <a:rPr lang="ru-RU" dirty="0" smtClean="0"/>
              <a:t>________________________________________________________________________________________________________________________________________________________________________________________________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496" y="-603448"/>
            <a:ext cx="7239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Конфликтные реакции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802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2</a:t>
            </a:r>
            <a:endParaRPr lang="ru-RU" dirty="0" smtClean="0"/>
          </a:p>
          <a:p>
            <a:r>
              <a:rPr lang="ru-RU" b="1" dirty="0" smtClean="0"/>
              <a:t>      </a:t>
            </a:r>
            <a:r>
              <a:rPr lang="ru-RU" dirty="0" smtClean="0"/>
              <a:t>В списке реакций, часто встречающихся в конфликтах, найдите свойственные лично вам и подчеркните их.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1628796"/>
          <a:ext cx="7416824" cy="35283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0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БОРЬБА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ИЗБЕГАНИЕ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РЕШЕНИЕ ПРОБЛЕМЫ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спор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желание спрятаться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беседа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вызов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уклонение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переговоры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обвинение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отсрочка 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голосование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месть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юмор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плодотворная мысль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словесные атаки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пренебрежение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объединение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неистовство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/>
                        <a:t>притворное согласие</a:t>
                      </a:r>
                      <a:endParaRPr lang="ru-RU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обращение за помощью 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5457998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4013"/>
            <a:r>
              <a:rPr lang="ru-RU" dirty="0" smtClean="0"/>
              <a:t>	Часто в сложной ситуации мы обращаемся к кому-либо за помощью, ищем беспристрастного свидетеля, “третейского судью”. Во многих случаях это оказывается чрезвычайно полезным.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008" y="44624"/>
            <a:ext cx="8028384" cy="67413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Задание 3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    Охарактеризуйте конфликты, в которых наиболее эффективен один из предложенных ниже видов помощи. </a:t>
            </a:r>
          </a:p>
          <a:p>
            <a:pPr>
              <a:buNone/>
            </a:pPr>
            <a:r>
              <a:rPr lang="ru-RU" dirty="0" smtClean="0"/>
              <a:t>	      </a:t>
            </a:r>
            <a:r>
              <a:rPr lang="ru-RU" i="1" dirty="0" smtClean="0"/>
              <a:t>Совместные размышления</a:t>
            </a:r>
            <a:r>
              <a:rPr lang="ru-RU" dirty="0" smtClean="0"/>
              <a:t> – привлечение третьей, незаинтересованной стороны для совместного обсуждения конфликтной ситуации с целью достижения взаимного согласия сторон.</a:t>
            </a:r>
          </a:p>
          <a:p>
            <a:pPr>
              <a:buNone/>
            </a:pPr>
            <a:r>
              <a:rPr lang="ru-RU" dirty="0" smtClean="0"/>
              <a:t>	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buNone/>
            </a:pPr>
            <a:r>
              <a:rPr lang="ru-RU" dirty="0" smtClean="0"/>
              <a:t>     </a:t>
            </a:r>
          </a:p>
          <a:p>
            <a:pPr>
              <a:buNone/>
            </a:pPr>
            <a:r>
              <a:rPr lang="ru-RU" i="1" dirty="0" smtClean="0"/>
              <a:t>	      Третейский суд – </a:t>
            </a:r>
            <a:r>
              <a:rPr lang="ru-RU" dirty="0" smtClean="0"/>
              <a:t>в этом случае независимая сторона выслушивает враждующие стороны и выносит решение самостоятельно.</a:t>
            </a:r>
          </a:p>
          <a:p>
            <a:pPr>
              <a:buNone/>
            </a:pPr>
            <a:r>
              <a:rPr lang="ru-RU" dirty="0" smtClean="0"/>
              <a:t>	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      </a:t>
            </a:r>
            <a:r>
              <a:rPr lang="ru-RU" i="1" dirty="0" smtClean="0"/>
              <a:t>Законные действия – </a:t>
            </a:r>
            <a:r>
              <a:rPr lang="ru-RU" dirty="0" smtClean="0"/>
              <a:t>в этом случае стороны переносят спор в суд, где он разрешается на основании действующих законов.</a:t>
            </a:r>
          </a:p>
          <a:p>
            <a:pPr>
              <a:buNone/>
            </a:pPr>
            <a:r>
              <a:rPr lang="ru-RU" dirty="0" smtClean="0"/>
              <a:t>	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53144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Ролевая модель в конфликте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7667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81003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Задание 4</a:t>
            </a:r>
            <a:endParaRPr lang="ru-RU" sz="1400" dirty="0" smtClean="0"/>
          </a:p>
          <a:p>
            <a:r>
              <a:rPr lang="ru-RU" sz="1400" dirty="0" smtClean="0"/>
              <a:t>      Попробуйте понять и вспомнить, кто был вашей ролевой моделью, и как этот человек реагировал на конфликты. Переберите в памяти людей, которых вы наблюдали в детстве, вспомните их реакции в конфликтных ситуациях, - это могут быть родители, соседи, братья, сестры, а также </a:t>
            </a:r>
            <a:r>
              <a:rPr lang="ru-RU" sz="1400" dirty="0" err="1" smtClean="0"/>
              <a:t>хара́ктерные</a:t>
            </a:r>
            <a:r>
              <a:rPr lang="ru-RU" sz="1400" dirty="0" smtClean="0"/>
              <a:t> роли, виденные по телевизору, в кино и карикатурах, и заполните таблицу. </a:t>
            </a:r>
          </a:p>
          <a:p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11560" y="1988841"/>
          <a:ext cx="6927477" cy="1944216"/>
        </p:xfrm>
        <a:graphic>
          <a:graphicData uri="http://schemas.openxmlformats.org/drawingml/2006/table">
            <a:tbl>
              <a:tblPr/>
              <a:tblGrid>
                <a:gridCol w="346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кто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Его реакция на конфликт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084037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Какие мысли и выводы пришли вам в голову на основании сделанных наблюдений? _________________________________________________________</a:t>
            </a:r>
          </a:p>
          <a:p>
            <a:pPr algn="just"/>
            <a:r>
              <a:rPr lang="ru-RU" sz="1600" dirty="0" smtClean="0"/>
              <a:t>_________________________________________________________</a:t>
            </a:r>
          </a:p>
          <a:p>
            <a:r>
              <a:rPr lang="ru-RU" sz="1600" dirty="0" smtClean="0"/>
              <a:t>      Как на ваше поведение и отношение к конфликту влияет то, что вы пережили ранее? ___________________________________________________</a:t>
            </a:r>
          </a:p>
          <a:p>
            <a:r>
              <a:rPr lang="ru-RU" sz="1600" dirty="0" smtClean="0"/>
              <a:t>__________________________________________________________</a:t>
            </a:r>
          </a:p>
          <a:p>
            <a:r>
              <a:rPr lang="ru-RU" sz="1600" dirty="0" smtClean="0"/>
              <a:t>     Опишите, как действовала бы положительная, по вашему мнению, ролевая модель ___________________________________________________</a:t>
            </a:r>
          </a:p>
          <a:p>
            <a:r>
              <a:rPr lang="ru-RU" sz="1600" dirty="0" smtClean="0"/>
              <a:t>__________________________________________________________</a:t>
            </a:r>
          </a:p>
          <a:p>
            <a:r>
              <a:rPr lang="ru-RU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450304"/>
            <a:ext cx="7239000" cy="1143000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19980"/>
            <a:ext cx="81724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54013"/>
            <a:r>
              <a:rPr lang="ru-RU" dirty="0" smtClean="0"/>
              <a:t>	</a:t>
            </a:r>
            <a:r>
              <a:rPr lang="ru-RU" sz="1600" dirty="0" smtClean="0"/>
              <a:t>В каждом из 30 вопросов выберите один вариант (А или Б),который больше подходит к тому ,как обычно поступаете или действуете.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1.А Иногда я представляю возможность другим взять на себя ответственность за решение спорного вопроса.</a:t>
            </a:r>
          </a:p>
          <a:p>
            <a:pPr algn="just"/>
            <a:r>
              <a:rPr lang="ru-RU" sz="1600" dirty="0" smtClean="0"/>
              <a:t>Б.Вместо того чтобы обсуждать то, в чем мы расходимся , я стараюсь обратить внимание на то, чем с чем мы оба согласны.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2.А.Я стараюсь найти компромиссное решение .</a:t>
            </a:r>
          </a:p>
          <a:p>
            <a:pPr algn="just"/>
            <a:r>
              <a:rPr lang="ru-RU" sz="1600" dirty="0" smtClean="0"/>
              <a:t>Б.Я пытаюсь уладить дело с учетом интересов другого и моих собственных.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3.А Обычно я настойчиво стремлюсь добиться своего.</a:t>
            </a:r>
          </a:p>
          <a:p>
            <a:pPr algn="just"/>
            <a:r>
              <a:rPr lang="ru-RU" sz="1600" dirty="0" smtClean="0"/>
              <a:t>Б. Я стараюсь успокоить другого и главным образом сохранить наши отношения.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4.А.Я стараюсь найти компромиссное решения .</a:t>
            </a:r>
          </a:p>
          <a:p>
            <a:pPr algn="just"/>
            <a:r>
              <a:rPr lang="ru-RU" sz="1600" dirty="0" smtClean="0"/>
              <a:t>Б.Иногда я жертвую своими собственными интересами ради интересов другого человека.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5.А . Улаживаю спорную ситуацию, я все время стараюсь найти поддержку у другого.</a:t>
            </a:r>
          </a:p>
          <a:p>
            <a:pPr algn="just"/>
            <a:r>
              <a:rPr lang="ru-RU" sz="1600" dirty="0" smtClean="0"/>
              <a:t>Б.Я стараюсь сделать все, чтобы избежать бесполезной напряженности .</a:t>
            </a:r>
          </a:p>
          <a:p>
            <a:pPr algn="just"/>
            <a:r>
              <a:rPr lang="ru-RU" sz="1600" dirty="0" smtClean="0"/>
              <a:t> </a:t>
            </a:r>
          </a:p>
          <a:p>
            <a:pPr algn="just"/>
            <a:r>
              <a:rPr lang="ru-RU" sz="1600" dirty="0" smtClean="0"/>
              <a:t>6.А. Я пытаюсь избежать возникновения неприятностей для себя.</a:t>
            </a:r>
          </a:p>
          <a:p>
            <a:pPr algn="just"/>
            <a:r>
              <a:rPr lang="ru-RU" sz="1600" dirty="0" smtClean="0"/>
              <a:t>Б.Я стараюсь добиться своего.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7.А.Я стараюсь отложить решение спорного вопроса, с тем чтобы со временем решить его окончательно.</a:t>
            </a:r>
          </a:p>
          <a:p>
            <a:pPr>
              <a:buNone/>
            </a:pPr>
            <a:r>
              <a:rPr lang="ru-RU" sz="1800" dirty="0" smtClean="0"/>
              <a:t>	Б.Я считаю возможным в чем- то уступить ,чтобы добиться другого.</a:t>
            </a:r>
          </a:p>
          <a:p>
            <a:pPr>
              <a:buNone/>
            </a:pPr>
            <a:r>
              <a:rPr lang="ru-RU" sz="1800" dirty="0" smtClean="0"/>
              <a:t>8.А.Обычно я настойчиво стремлюсь добиться своего.</a:t>
            </a:r>
          </a:p>
          <a:p>
            <a:pPr>
              <a:buNone/>
            </a:pPr>
            <a:r>
              <a:rPr lang="ru-RU" sz="1800" dirty="0" smtClean="0"/>
              <a:t>	Б.Я первым делом стараюсь ясно определить то, в чем состоят все затронутые интересы и вопросы.</a:t>
            </a:r>
          </a:p>
          <a:p>
            <a:pPr>
              <a:buNone/>
            </a:pPr>
            <a:r>
              <a:rPr lang="ru-RU" sz="1800" dirty="0" smtClean="0"/>
              <a:t>9.А. Думою, что не всегда стоит волноваться из-за  каких-то возникающих разногласий.</a:t>
            </a:r>
          </a:p>
          <a:p>
            <a:pPr>
              <a:buNone/>
            </a:pPr>
            <a:r>
              <a:rPr lang="ru-RU" sz="1800" dirty="0" smtClean="0"/>
              <a:t>	Б.Я предпринимаю усилия, чтобы добиться своего.</a:t>
            </a:r>
          </a:p>
          <a:p>
            <a:pPr>
              <a:buNone/>
            </a:pPr>
            <a:r>
              <a:rPr lang="ru-RU" sz="1800" dirty="0" smtClean="0"/>
              <a:t>10.А.Я твердо стремлюсь достичь своего.</a:t>
            </a:r>
          </a:p>
          <a:p>
            <a:pPr>
              <a:buNone/>
            </a:pPr>
            <a:r>
              <a:rPr lang="ru-RU" sz="1800" dirty="0" smtClean="0"/>
              <a:t>	Б.Я пытаюсь найти компромиссное решение .</a:t>
            </a:r>
          </a:p>
          <a:p>
            <a:pPr>
              <a:buNone/>
            </a:pPr>
            <a:r>
              <a:rPr lang="ru-RU" sz="1800" dirty="0" smtClean="0"/>
              <a:t>11.А.Первым делом я стараюсь ясно определить то, в чем состоят все затронутые интересы и вопросы.</a:t>
            </a:r>
          </a:p>
          <a:p>
            <a:pPr>
              <a:buNone/>
            </a:pPr>
            <a:r>
              <a:rPr lang="ru-RU" sz="1800" dirty="0" smtClean="0"/>
              <a:t>	Б.Я стараюсь успокоить другого и главным образом сохранить наши отношения.</a:t>
            </a:r>
          </a:p>
          <a:p>
            <a:pPr>
              <a:buNone/>
            </a:pPr>
            <a:r>
              <a:rPr lang="ru-RU" sz="1800" dirty="0" smtClean="0"/>
              <a:t>12А.Зачастую я избегаю занимать позицию, которая может вызвать споры.</a:t>
            </a:r>
          </a:p>
          <a:p>
            <a:pPr>
              <a:buNone/>
            </a:pPr>
            <a:r>
              <a:rPr lang="ru-RU" sz="1800" dirty="0" smtClean="0"/>
              <a:t>	Б.Я даю возможность другому в чем-то остаться при своем мнении, если он также идет мне навстречу</a:t>
            </a:r>
          </a:p>
          <a:p>
            <a:pPr>
              <a:buNone/>
            </a:pPr>
            <a:r>
              <a:rPr lang="ru-RU" sz="1800" dirty="0" smtClean="0"/>
              <a:t>13.А. Я представляю среднюю позицию.</a:t>
            </a:r>
          </a:p>
          <a:p>
            <a:pPr>
              <a:buNone/>
            </a:pPr>
            <a:r>
              <a:rPr lang="ru-RU" sz="1800" dirty="0" smtClean="0"/>
              <a:t>	Б.Я настаиваю, чтобы было сделано по-моему.</a:t>
            </a:r>
          </a:p>
          <a:p>
            <a:pPr>
              <a:buNone/>
            </a:pPr>
            <a:endParaRPr lang="ru-RU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795637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/>
              <a:t>14.А.Я сообщаю другому свою точку зрения и спрашиваю о его взглядах.</a:t>
            </a:r>
          </a:p>
          <a:p>
            <a:pPr>
              <a:buNone/>
            </a:pPr>
            <a:r>
              <a:rPr lang="ru-RU" sz="1600" dirty="0" smtClean="0"/>
              <a:t>	Б.Я пытаюсь показать другому логику и преимущества моих взглядов.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15.А.Я стараюсь успокоить другого и главным образом сохранить наши отношения.</a:t>
            </a:r>
          </a:p>
          <a:p>
            <a:pPr>
              <a:buNone/>
            </a:pPr>
            <a:r>
              <a:rPr lang="ru-RU" sz="1600" dirty="0" smtClean="0"/>
              <a:t>	Б.Я стараюсь сделать все необходимое ,чтобы избежать напряженности. 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16.А.Я стараюсь не задеть чувств другого.</a:t>
            </a:r>
          </a:p>
          <a:p>
            <a:pPr>
              <a:buNone/>
            </a:pPr>
            <a:r>
              <a:rPr lang="ru-RU" sz="1600" dirty="0" smtClean="0"/>
              <a:t>	Б.Я пытаюсь убедить другого в преимуществах моей позиции.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17.А.Обычно я настойчиво  стараюсь добиться своего.</a:t>
            </a:r>
          </a:p>
          <a:p>
            <a:pPr>
              <a:buNone/>
            </a:pPr>
            <a:r>
              <a:rPr lang="ru-RU" sz="1600" dirty="0" smtClean="0"/>
              <a:t>	Б.Я стараюсь сделать все, чтобы избежать бесполезной напряженности.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18.А.Если это сделает другого счастливым я дам ему возможность настоять на своем .</a:t>
            </a:r>
          </a:p>
          <a:p>
            <a:pPr>
              <a:buNone/>
            </a:pPr>
            <a:r>
              <a:rPr lang="ru-RU" sz="1600" dirty="0" smtClean="0"/>
              <a:t>	Б.Я даю возможность другому в чем -то остаться при в своем мнении ,если он также идет мне на встречу.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19.А.Первым делом я стараюсь ясно определить то, в чем состоят все затронутые интересы  и спорные вопросы.</a:t>
            </a:r>
          </a:p>
          <a:p>
            <a:pPr>
              <a:buNone/>
            </a:pPr>
            <a:r>
              <a:rPr lang="ru-RU" sz="1600" dirty="0" smtClean="0"/>
              <a:t>	Б.Я стараюсь отложить решение спорного вопроса , с тем чтобы со временем решить его окончательно 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20.А.Я пытаюсь немедленно преодолеть наши разногласия.</a:t>
            </a:r>
          </a:p>
          <a:p>
            <a:pPr>
              <a:buNone/>
            </a:pPr>
            <a:r>
              <a:rPr lang="ru-RU" sz="1600" dirty="0" smtClean="0"/>
              <a:t>	Б.Я стараюсь найти наилучшее сочетание выгод и потерь для нас обоих.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21.А.Ведя переговоры ,стараюсь немедленно преодолеть наши разногласия.</a:t>
            </a:r>
          </a:p>
          <a:p>
            <a:pPr>
              <a:buNone/>
            </a:pPr>
            <a:r>
              <a:rPr lang="ru-RU" dirty="0" smtClean="0"/>
              <a:t>	Б.Я всегда склоняюсь к прямому обсуждению проблемы.</a:t>
            </a:r>
          </a:p>
          <a:p>
            <a:pPr>
              <a:buNone/>
            </a:pPr>
            <a:r>
              <a:rPr lang="ru-RU" dirty="0" smtClean="0"/>
              <a:t>22.А.Я пытаюсь найти позицию, которая находится по средине между моей позиции и точкой зрения другого человека.</a:t>
            </a:r>
          </a:p>
          <a:p>
            <a:pPr>
              <a:buNone/>
            </a:pPr>
            <a:r>
              <a:rPr lang="ru-RU" dirty="0" smtClean="0"/>
              <a:t>	Б.Я отстаиваю свои желания.</a:t>
            </a:r>
          </a:p>
          <a:p>
            <a:pPr>
              <a:buNone/>
            </a:pPr>
            <a:r>
              <a:rPr lang="ru-RU" dirty="0" smtClean="0"/>
              <a:t>23.А.Как правило ,озабочен тем, чтобы удовлетворить  желание каждого из нас.</a:t>
            </a:r>
          </a:p>
          <a:p>
            <a:pPr>
              <a:buNone/>
            </a:pPr>
            <a:r>
              <a:rPr lang="ru-RU" dirty="0" smtClean="0"/>
              <a:t>	Б.Иногда я представляю возможность другим взять на себя ответственность  за решение спорного вопроса.</a:t>
            </a:r>
          </a:p>
          <a:p>
            <a:pPr>
              <a:buNone/>
            </a:pPr>
            <a:r>
              <a:rPr lang="ru-RU" dirty="0" smtClean="0"/>
              <a:t>24.А.Если позиция   другого кажется ему самому очень важной я постараюсь пойти навстречу его желаниям.</a:t>
            </a:r>
          </a:p>
          <a:p>
            <a:pPr>
              <a:buNone/>
            </a:pPr>
            <a:r>
              <a:rPr lang="ru-RU" dirty="0" smtClean="0"/>
              <a:t>	Б.Я стараюсь убедить другого прийти к компромиссу .</a:t>
            </a:r>
          </a:p>
          <a:p>
            <a:pPr>
              <a:buNone/>
            </a:pPr>
            <a:r>
              <a:rPr lang="ru-RU" dirty="0" smtClean="0"/>
              <a:t>25.А.Я пытаюсь другому логику и преимущества моих взглядов.</a:t>
            </a:r>
          </a:p>
          <a:p>
            <a:pPr>
              <a:buNone/>
            </a:pPr>
            <a:r>
              <a:rPr lang="ru-RU" dirty="0" smtClean="0"/>
              <a:t>	Б.Ведя переговоры ,я стараюсь быть внимательным к желаниям другого.</a:t>
            </a:r>
          </a:p>
          <a:p>
            <a:pPr>
              <a:buNone/>
            </a:pPr>
            <a:r>
              <a:rPr lang="ru-RU" dirty="0" smtClean="0"/>
              <a:t>26.А. Я предлагаю среднюю позицию.</a:t>
            </a:r>
          </a:p>
          <a:p>
            <a:pPr>
              <a:buNone/>
            </a:pPr>
            <a:r>
              <a:rPr lang="ru-RU" dirty="0" smtClean="0"/>
              <a:t>	Б.Я почти всегда стремлюсь удовлетворить интересы каждого из нас.</a:t>
            </a:r>
          </a:p>
          <a:p>
            <a:pPr>
              <a:buNone/>
            </a:pPr>
            <a:r>
              <a:rPr lang="ru-RU" dirty="0" smtClean="0"/>
              <a:t>27.А.Зачастую я избегаю занимать позицию, которая может вызвать споры.</a:t>
            </a:r>
          </a:p>
          <a:p>
            <a:pPr>
              <a:buNone/>
            </a:pPr>
            <a:r>
              <a:rPr lang="ru-RU" dirty="0" smtClean="0"/>
              <a:t>	Б.Если это сделает другого счастливым ,я дам ему возможность настоять на своем .</a:t>
            </a:r>
          </a:p>
          <a:p>
            <a:pPr>
              <a:buNone/>
            </a:pPr>
            <a:r>
              <a:rPr lang="ru-RU" dirty="0" smtClean="0"/>
              <a:t>28.А.Обычно я настойчиво стремлюсь добиться своего.</a:t>
            </a:r>
          </a:p>
          <a:p>
            <a:pPr>
              <a:buNone/>
            </a:pPr>
            <a:r>
              <a:rPr lang="ru-RU" dirty="0" smtClean="0"/>
              <a:t>	Б.Улаживая ситуацию, я обычно стараюсь найти поддержку у другого.</a:t>
            </a:r>
          </a:p>
          <a:p>
            <a:pPr>
              <a:buNone/>
            </a:pPr>
            <a:r>
              <a:rPr lang="ru-RU" dirty="0" smtClean="0"/>
              <a:t>29.А.Я предлагаю среднюю позицию.</a:t>
            </a:r>
          </a:p>
          <a:p>
            <a:pPr>
              <a:buNone/>
            </a:pPr>
            <a:r>
              <a:rPr lang="ru-RU" dirty="0" smtClean="0"/>
              <a:t>	Б.Думою, что не всегда стоит волновать из–за каких то возникающих разногласий.</a:t>
            </a:r>
          </a:p>
          <a:p>
            <a:pPr>
              <a:buNone/>
            </a:pPr>
            <a:r>
              <a:rPr lang="ru-RU" dirty="0" smtClean="0"/>
              <a:t>30.А.Я стараюсь не задеть чувств другого.</a:t>
            </a:r>
          </a:p>
          <a:p>
            <a:pPr>
              <a:buNone/>
            </a:pPr>
            <a:r>
              <a:rPr lang="ru-RU" dirty="0" smtClean="0"/>
              <a:t>	Б.Я всегда занимаю такую позицию в спорном вопросе, чтобы мы совместно с другим заинтересованным человеком могли добиться успеха.  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434</TotalTime>
  <Words>1186</Words>
  <Application>Microsoft Office PowerPoint</Application>
  <PresentationFormat>Экран (4:3)</PresentationFormat>
  <Paragraphs>376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Calibri</vt:lpstr>
      <vt:lpstr>Gungsuh</vt:lpstr>
      <vt:lpstr>Times New Roman</vt:lpstr>
      <vt:lpstr>Trebuchet MS</vt:lpstr>
      <vt:lpstr>Wingdings</vt:lpstr>
      <vt:lpstr>Wingdings 2</vt:lpstr>
      <vt:lpstr>Изящная</vt:lpstr>
      <vt:lpstr>Общение в конфликте</vt:lpstr>
      <vt:lpstr>ОБЩЕНИЕ В КОНФЛИКТЕ</vt:lpstr>
      <vt:lpstr>Конфликтные реакции</vt:lpstr>
      <vt:lpstr>Презентация PowerPoint</vt:lpstr>
      <vt:lpstr>Ролевая модель в конфликте</vt:lpstr>
      <vt:lpstr>Тест</vt:lpstr>
      <vt:lpstr>Презентация PowerPoint</vt:lpstr>
      <vt:lpstr>Презентация PowerPoint</vt:lpstr>
      <vt:lpstr>Презентация PowerPoint</vt:lpstr>
      <vt:lpstr>Презентация PowerPoint</vt:lpstr>
      <vt:lpstr>Конфликтная ли вы личность</vt:lpstr>
      <vt:lpstr>Презентация PowerPoint</vt:lpstr>
      <vt:lpstr>Оценка</vt:lpstr>
      <vt:lpstr>тест "Определение личностной агрессивности и конфликтности"</vt:lpstr>
      <vt:lpstr>Презентация PowerPoint</vt:lpstr>
      <vt:lpstr>Презентация PowerPoint</vt:lpstr>
      <vt:lpstr>Презентация PowerPoint</vt:lpstr>
      <vt:lpstr>Обработка полученных данных</vt:lpstr>
      <vt:lpstr>Ключ к расшифровке ответов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уровня общительности</dc:title>
  <dc:creator>Student</dc:creator>
  <cp:lastModifiedBy>fred nekrasov</cp:lastModifiedBy>
  <cp:revision>52</cp:revision>
  <dcterms:created xsi:type="dcterms:W3CDTF">2020-09-10T14:38:22Z</dcterms:created>
  <dcterms:modified xsi:type="dcterms:W3CDTF">2024-04-08T12:32:56Z</dcterms:modified>
</cp:coreProperties>
</file>