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nekrasov" userId="51cb53aad21f17f4" providerId="LiveId" clId="{C800640E-0B0B-41CE-A382-81BA1E9ADA4B}"/>
    <pc:docChg chg="undo custSel modSld">
      <pc:chgData name="fred nekrasov" userId="51cb53aad21f17f4" providerId="LiveId" clId="{C800640E-0B0B-41CE-A382-81BA1E9ADA4B}" dt="2022-06-30T16:40:11.670" v="46" actId="255"/>
      <pc:docMkLst>
        <pc:docMk/>
      </pc:docMkLst>
      <pc:sldChg chg="modSp mod">
        <pc:chgData name="fred nekrasov" userId="51cb53aad21f17f4" providerId="LiveId" clId="{C800640E-0B0B-41CE-A382-81BA1E9ADA4B}" dt="2022-06-30T16:36:44.840" v="19" actId="14100"/>
        <pc:sldMkLst>
          <pc:docMk/>
          <pc:sldMk cId="1544505730" sldId="256"/>
        </pc:sldMkLst>
        <pc:spChg chg="mod">
          <ac:chgData name="fred nekrasov" userId="51cb53aad21f17f4" providerId="LiveId" clId="{C800640E-0B0B-41CE-A382-81BA1E9ADA4B}" dt="2022-06-30T16:36:44.840" v="19" actId="14100"/>
          <ac:spMkLst>
            <pc:docMk/>
            <pc:sldMk cId="1544505730" sldId="256"/>
            <ac:spMk id="2" creationId="{885DA89C-E8B6-694F-B7FD-9EF3C918811D}"/>
          </ac:spMkLst>
        </pc:spChg>
        <pc:spChg chg="mod">
          <ac:chgData name="fred nekrasov" userId="51cb53aad21f17f4" providerId="LiveId" clId="{C800640E-0B0B-41CE-A382-81BA1E9ADA4B}" dt="2022-06-30T16:36:32.050" v="16" actId="14100"/>
          <ac:spMkLst>
            <pc:docMk/>
            <pc:sldMk cId="1544505730" sldId="256"/>
            <ac:spMk id="3" creationId="{38382E15-C0D3-3F4F-9B3E-990A9581F99D}"/>
          </ac:spMkLst>
        </pc:spChg>
      </pc:sldChg>
      <pc:sldChg chg="modSp mod">
        <pc:chgData name="fred nekrasov" userId="51cb53aad21f17f4" providerId="LiveId" clId="{C800640E-0B0B-41CE-A382-81BA1E9ADA4B}" dt="2022-06-30T16:37:07.182" v="20" actId="255"/>
        <pc:sldMkLst>
          <pc:docMk/>
          <pc:sldMk cId="3686927957" sldId="257"/>
        </pc:sldMkLst>
        <pc:spChg chg="mod">
          <ac:chgData name="fred nekrasov" userId="51cb53aad21f17f4" providerId="LiveId" clId="{C800640E-0B0B-41CE-A382-81BA1E9ADA4B}" dt="2022-06-30T16:37:07.182" v="20" actId="255"/>
          <ac:spMkLst>
            <pc:docMk/>
            <pc:sldMk cId="3686927957" sldId="257"/>
            <ac:spMk id="3" creationId="{11D6527A-07BC-1D47-8E89-DA4BF5A260C0}"/>
          </ac:spMkLst>
        </pc:spChg>
      </pc:sldChg>
      <pc:sldChg chg="modSp mod">
        <pc:chgData name="fred nekrasov" userId="51cb53aad21f17f4" providerId="LiveId" clId="{C800640E-0B0B-41CE-A382-81BA1E9ADA4B}" dt="2022-06-30T16:38:21.726" v="32" actId="313"/>
        <pc:sldMkLst>
          <pc:docMk/>
          <pc:sldMk cId="3164165801" sldId="258"/>
        </pc:sldMkLst>
        <pc:spChg chg="mod">
          <ac:chgData name="fred nekrasov" userId="51cb53aad21f17f4" providerId="LiveId" clId="{C800640E-0B0B-41CE-A382-81BA1E9ADA4B}" dt="2022-06-30T16:37:59.150" v="26" actId="113"/>
          <ac:spMkLst>
            <pc:docMk/>
            <pc:sldMk cId="3164165801" sldId="258"/>
            <ac:spMk id="2" creationId="{3D49128D-7B86-4545-8B21-0C92F77F34F3}"/>
          </ac:spMkLst>
        </pc:spChg>
        <pc:spChg chg="mod">
          <ac:chgData name="fred nekrasov" userId="51cb53aad21f17f4" providerId="LiveId" clId="{C800640E-0B0B-41CE-A382-81BA1E9ADA4B}" dt="2022-06-30T16:38:21.726" v="32" actId="313"/>
          <ac:spMkLst>
            <pc:docMk/>
            <pc:sldMk cId="3164165801" sldId="258"/>
            <ac:spMk id="3" creationId="{1C74085E-8495-5D46-BE9B-2CA05780629A}"/>
          </ac:spMkLst>
        </pc:spChg>
      </pc:sldChg>
      <pc:sldChg chg="modSp mod">
        <pc:chgData name="fred nekrasov" userId="51cb53aad21f17f4" providerId="LiveId" clId="{C800640E-0B0B-41CE-A382-81BA1E9ADA4B}" dt="2022-06-30T16:40:01.856" v="45" actId="1036"/>
        <pc:sldMkLst>
          <pc:docMk/>
          <pc:sldMk cId="2830913029" sldId="268"/>
        </pc:sldMkLst>
        <pc:spChg chg="mod">
          <ac:chgData name="fred nekrasov" userId="51cb53aad21f17f4" providerId="LiveId" clId="{C800640E-0B0B-41CE-A382-81BA1E9ADA4B}" dt="2022-06-30T16:39:05.857" v="35" actId="255"/>
          <ac:spMkLst>
            <pc:docMk/>
            <pc:sldMk cId="2830913029" sldId="268"/>
            <ac:spMk id="2" creationId="{A7BF0C02-6889-864F-9C0B-5EB1AA981A5E}"/>
          </ac:spMkLst>
        </pc:spChg>
        <pc:spChg chg="mod">
          <ac:chgData name="fred nekrasov" userId="51cb53aad21f17f4" providerId="LiveId" clId="{C800640E-0B0B-41CE-A382-81BA1E9ADA4B}" dt="2022-06-30T16:40:01.856" v="45" actId="1036"/>
          <ac:spMkLst>
            <pc:docMk/>
            <pc:sldMk cId="2830913029" sldId="268"/>
            <ac:spMk id="4" creationId="{22752320-DAFE-2A42-AA1E-940A9758297F}"/>
          </ac:spMkLst>
        </pc:spChg>
      </pc:sldChg>
      <pc:sldChg chg="modSp mod">
        <pc:chgData name="fred nekrasov" userId="51cb53aad21f17f4" providerId="LiveId" clId="{C800640E-0B0B-41CE-A382-81BA1E9ADA4B}" dt="2022-06-30T16:37:38.395" v="24" actId="255"/>
        <pc:sldMkLst>
          <pc:docMk/>
          <pc:sldMk cId="3536308515" sldId="269"/>
        </pc:sldMkLst>
        <pc:spChg chg="mod">
          <ac:chgData name="fred nekrasov" userId="51cb53aad21f17f4" providerId="LiveId" clId="{C800640E-0B0B-41CE-A382-81BA1E9ADA4B}" dt="2022-06-30T16:37:18.913" v="21" actId="255"/>
          <ac:spMkLst>
            <pc:docMk/>
            <pc:sldMk cId="3536308515" sldId="269"/>
            <ac:spMk id="2" creationId="{7275DF84-CFF2-6C46-ABAE-AEF7D0CF7268}"/>
          </ac:spMkLst>
        </pc:spChg>
        <pc:spChg chg="mod">
          <ac:chgData name="fred nekrasov" userId="51cb53aad21f17f4" providerId="LiveId" clId="{C800640E-0B0B-41CE-A382-81BA1E9ADA4B}" dt="2022-06-30T16:37:38.395" v="24" actId="255"/>
          <ac:spMkLst>
            <pc:docMk/>
            <pc:sldMk cId="3536308515" sldId="269"/>
            <ac:spMk id="3" creationId="{0D6B521C-8378-BD4A-A4D7-F6338140C027}"/>
          </ac:spMkLst>
        </pc:spChg>
      </pc:sldChg>
      <pc:sldChg chg="modSp mod">
        <pc:chgData name="fred nekrasov" userId="51cb53aad21f17f4" providerId="LiveId" clId="{C800640E-0B0B-41CE-A382-81BA1E9ADA4B}" dt="2022-06-30T16:40:11.670" v="46" actId="255"/>
        <pc:sldMkLst>
          <pc:docMk/>
          <pc:sldMk cId="3831772576" sldId="270"/>
        </pc:sldMkLst>
        <pc:spChg chg="mod">
          <ac:chgData name="fred nekrasov" userId="51cb53aad21f17f4" providerId="LiveId" clId="{C800640E-0B0B-41CE-A382-81BA1E9ADA4B}" dt="2022-06-30T16:40:11.670" v="46" actId="255"/>
          <ac:spMkLst>
            <pc:docMk/>
            <pc:sldMk cId="3831772576" sldId="270"/>
            <ac:spMk id="6" creationId="{1C208323-AD68-0247-9A70-41F8F8F09C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7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0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7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96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1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7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9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5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5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2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2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0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7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9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retell.in/article-688" TargetMode="External"/><Relationship Id="rId3" Type="http://schemas.openxmlformats.org/officeDocument/2006/relationships/hyperlink" Target="https://vk.cc/bWdgL8" TargetMode="External"/><Relationship Id="rId7" Type="http://schemas.openxmlformats.org/officeDocument/2006/relationships/hyperlink" Target="https://studwood.ru/1342558/literatura/sintaksis_punktuatsiya_esperanto" TargetMode="External"/><Relationship Id="rId2" Type="http://schemas.openxmlformats.org/officeDocument/2006/relationships/hyperlink" Target="https://studwood.ru/1342555/literatura/harakteristika_esperant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iresperanto.com/biblioteko/korolevich/09.htm" TargetMode="External"/><Relationship Id="rId5" Type="http://schemas.openxmlformats.org/officeDocument/2006/relationships/hyperlink" Target="https://vk.cc/bW6NG4" TargetMode="External"/><Relationship Id="rId4" Type="http://schemas.openxmlformats.org/officeDocument/2006/relationships/hyperlink" Target="https://studwood.ru/1342557/literatura/morfologiya_esperanto" TargetMode="External"/><Relationship Id="rId9" Type="http://schemas.openxmlformats.org/officeDocument/2006/relationships/hyperlink" Target="http://arkadeko.narod.ru/tut_51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DA89C-E8B6-694F-B7FD-9EF3C9188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0" cy="5588000"/>
          </a:xfrm>
        </p:spPr>
        <p:txBody>
          <a:bodyPr anchor="ctr">
            <a:norm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Эсперанто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382E15-C0D3-3F4F-9B3E-990A9581F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88000"/>
            <a:ext cx="12192000" cy="1269999"/>
          </a:xfrm>
        </p:spPr>
        <p:txBody>
          <a:bodyPr anchor="ctr"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Низкопоклонный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Андрей,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Асылбек уулу Бакыт,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Курако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Вячеслав,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Николайчук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Роман.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группы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ИСП-107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Университетского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информацыонных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мгкит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разумовского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0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2BCF3F31-8616-0247-B133-80B9FFC5B807}"/>
              </a:ext>
            </a:extLst>
          </p:cNvPr>
          <p:cNvSpPr txBox="1">
            <a:spLocks/>
          </p:cNvSpPr>
          <p:nvPr/>
        </p:nvSpPr>
        <p:spPr>
          <a:xfrm>
            <a:off x="685797" y="1817154"/>
            <a:ext cx="10880274" cy="313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Отрицательные предложения строятся при помощи частицы ne или отрицательных местоимений и наречий.Отрицательные предложения, как и в русском языке, можно строить при помощи парных союзов nek… nek «ни… ни». Но, в отличие от русского языка, в эсперанто глагол при этом не отрицается.   </a:t>
            </a:r>
            <a:b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b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</a:rPr>
              <a:t>Повелительные  предложения.  </a:t>
            </a:r>
            <a:b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В повелительных предложениях употребляются глаголы повелительного наклонения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 При прямом приказе местоимение 2-го лица обычно опускается.Подлежащие-местоимения 1-го и 3-го лица никогда не опускаются.</a:t>
            </a:r>
            <a:endPara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31C29-2079-D244-A1A3-C5B9ED0B85E2}"/>
              </a:ext>
            </a:extLst>
          </p:cNvPr>
          <p:cNvSpPr txBox="1">
            <a:spLocks/>
          </p:cNvSpPr>
          <p:nvPr/>
        </p:nvSpPr>
        <p:spPr>
          <a:xfrm>
            <a:off x="685799" y="791688"/>
            <a:ext cx="10880271" cy="804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cap="all" spc="3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</a:rPr>
              <a:t>Отрицательные предложения.</a:t>
            </a:r>
            <a:endParaRPr lang="en-US" sz="2400" cap="all" spc="3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5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44061F6-3466-FC44-A41E-2C42F6D7059E}"/>
              </a:ext>
            </a:extLst>
          </p:cNvPr>
          <p:cNvSpPr txBox="1">
            <a:spLocks/>
          </p:cNvSpPr>
          <p:nvPr/>
        </p:nvSpPr>
        <p:spPr>
          <a:xfrm>
            <a:off x="228103" y="989610"/>
            <a:ext cx="11573001" cy="915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cap="all" spc="30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</a:rPr>
              <a:t>Сложные предложения и правила соглосования времён в предложениях.</a:t>
            </a:r>
            <a:endParaRPr lang="en-US" sz="2400" cap="all" spc="300" dirty="0">
              <a:solidFill>
                <a:schemeClr val="tx1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</a:endParaRP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3F9456A3-4AA3-CD45-96E0-62D3F0391985}"/>
              </a:ext>
            </a:extLst>
          </p:cNvPr>
          <p:cNvSpPr txBox="1">
            <a:spLocks/>
          </p:cNvSpPr>
          <p:nvPr/>
        </p:nvSpPr>
        <p:spPr>
          <a:xfrm>
            <a:off x="129144" y="2078182"/>
            <a:ext cx="11671960" cy="4779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Сложные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предложения, как и в русском синтаксисе, делятся на сложносочинённые и сложноподчинённые и могут быть как союзными, так и бессоюзными. Сложные союзные предложения строятся с помощью союзов и союзных слов.</a:t>
            </a:r>
            <a:b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согласования времён в главном и придаточном предложениях сложного предложения в эсперанто не являются такими жёсткими, как в некоторых нац. языках. Обычно употребление времён в таком случае не отличается от такового в русском языке. При этом употребление настоящего времени вместо будущего подобно русским фразам типа «Он сказал, что завтра уезжает» не допускается.Если в придаточном предложении сложносочинённого предложения субъект, выраженный подлежащим, тот же, что и в главном, то подлежащее придаточного предложения может опускаться.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16DA947-240A-B34B-8C02-E8D052469300}"/>
              </a:ext>
            </a:extLst>
          </p:cNvPr>
          <p:cNvSpPr txBox="1">
            <a:spLocks/>
          </p:cNvSpPr>
          <p:nvPr/>
        </p:nvSpPr>
        <p:spPr>
          <a:xfrm>
            <a:off x="698527" y="952500"/>
            <a:ext cx="10780953" cy="56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cap="all" spc="30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</a:rPr>
              <a:t>Дополнение.</a:t>
            </a:r>
            <a:endParaRPr lang="en-US" sz="2400" cap="all" spc="300" dirty="0">
              <a:solidFill>
                <a:schemeClr val="tx1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</a:endParaRPr>
          </a:p>
        </p:txBody>
      </p:sp>
      <p:sp>
        <p:nvSpPr>
          <p:cNvPr id="2" name="Текст 3">
            <a:extLst>
              <a:ext uri="{FF2B5EF4-FFF2-40B4-BE49-F238E27FC236}">
                <a16:creationId xmlns:a16="http://schemas.microsoft.com/office/drawing/2014/main" id="{90EE7DE2-F0B6-AC4C-9C6A-63ACC2ADEE3C}"/>
              </a:ext>
            </a:extLst>
          </p:cNvPr>
          <p:cNvSpPr txBox="1">
            <a:spLocks/>
          </p:cNvSpPr>
          <p:nvPr/>
        </p:nvSpPr>
        <p:spPr>
          <a:xfrm>
            <a:off x="685801" y="1817153"/>
            <a:ext cx="10793680" cy="4088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Приглагольное дополнение в эсперанто, как и в русском языке, бывает прямым (rekta komplemento) и косвенным (nerekta komplemento). Переходные глаголы могут иметь как прямое, так и косвенное дополнение; непереходные — только косвенное. Прямое дополнение строится без предлога и всегда стоит в винительном падеже: vidi 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lin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 «видеть его», doni 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libron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 «дать книгу». Косвенное дополнение строится с предлогом и может стоять в винительном падеже лишь в определённых случаях: doni 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al li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 «дать ему», konversacii 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kun amiko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 «беседовать с другом», transformiĝi 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en oron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 «превратиться в золото». В предложении нельзя допускать сочетания прямых дополнений, могущего привести к путанице. По этому правилу с одним дополнением возможны фразы pardoni la infanon и pardoni al la infano «простить ребёнка», но с двумя дополнениями возможна только одна фраза pardoni al la infano lian kulpon «простить ребёнку его вину»; возможны фразы sciigi ion al iu «сообщить что-либо кому-либо» и sciigi iun pri io «известить кого-либо о чём-либо», но невозможна фраза sciigi ion iun.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1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F0C02-6889-864F-9C0B-5EB1AA98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2498766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752320-DAFE-2A42-AA1E-940A97582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498767"/>
            <a:ext cx="12191999" cy="435133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Фонетика </a:t>
            </a:r>
            <a:r>
              <a:rPr lang="af-Z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https://studwood.ru/1342555/literatura/harakteristika_esperanto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f-Z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https://vk.cc/bWdgL8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</a:t>
            </a:r>
            <a:r>
              <a:rPr lang="af-ZA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https://studwood.ru/1342557/literatura/morfologiya_esperanto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f-ZA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https://vk.cc/bW6NG4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</a:t>
            </a:r>
            <a:r>
              <a:rPr lang="af-Z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http://miresperanto.com/biblioteko/korolevich/09.htm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f-Z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https://studwood.ru/1342558/literatura/sintaksis_punktuatsiya_esperanto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f-Z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https://retell.in/article-688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f-Z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http://arkadeko.narod.ru/tut_51.html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091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208323-AD68-0247-9A70-41F8F8F0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38317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1D6527A-07BC-1D47-8E89-DA4BF5A2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42900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E9B1B9D-98AD-BB49-B866-95B032338150}"/>
              </a:ext>
            </a:extLst>
          </p:cNvPr>
          <p:cNvSpPr txBox="1">
            <a:spLocks/>
          </p:cNvSpPr>
          <p:nvPr/>
        </p:nvSpPr>
        <p:spPr>
          <a:xfrm>
            <a:off x="-1" y="3429000"/>
            <a:ext cx="12191999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 Язык </a:t>
            </a:r>
          </a:p>
        </p:txBody>
      </p:sp>
    </p:spTree>
    <p:extLst>
      <p:ext uri="{BB962C8B-B14F-4D97-AF65-F5344CB8AC3E}">
        <p14:creationId xmlns:p14="http://schemas.microsoft.com/office/powerpoint/2010/main" val="368692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5DF84-CFF2-6C46-ABAE-AEF7D0CF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B521C-8378-BD4A-A4D7-F6338140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ФОНЕТИКА (слайды 4,5)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ГРАММАТИКА (Слайды 6,7,8)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СИНТАКСИС (слайды 9,10,11,12,13)</a:t>
            </a:r>
          </a:p>
        </p:txBody>
      </p:sp>
    </p:spTree>
    <p:extLst>
      <p:ext uri="{BB962C8B-B14F-4D97-AF65-F5344CB8AC3E}">
        <p14:creationId xmlns:p14="http://schemas.microsoft.com/office/powerpoint/2010/main" val="35363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74085E-8495-5D46-BE9B-2CA05780629A}"/>
              </a:ext>
            </a:extLst>
          </p:cNvPr>
          <p:cNvSpPr txBox="1"/>
          <p:nvPr/>
        </p:nvSpPr>
        <p:spPr>
          <a:xfrm>
            <a:off x="0" y="1110870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типу выражаемых смыслов – эмпирический, т. к. , основан на лексике романо-германских языков.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форме – имеющий письменную и звуковую форму. Имеет алфавит. В эсперанто существуют принципы словообразования, грамматики</a:t>
            </a:r>
          </a:p>
        </p:txBody>
      </p:sp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3D49128D-7B86-4545-8B21-0C92F77F34F3}"/>
              </a:ext>
            </a:extLst>
          </p:cNvPr>
          <p:cNvSpPr txBox="1">
            <a:spLocks/>
          </p:cNvSpPr>
          <p:nvPr/>
        </p:nvSpPr>
        <p:spPr bwMode="auto">
          <a:xfrm>
            <a:off x="0" y="3893483"/>
            <a:ext cx="12192000" cy="2964517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В эсперанто 28 букв, из которых 5 гласных: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a b c ĉ d e f g ĝ h ĥ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 j ĵ k l m n o p r s ŝ t u ŭ v z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    </a:t>
            </a:r>
            <a:r>
              <a:rPr kumimoji="0" lang="ru-RU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Каждая буква произносится более- менее одинаково в любом слове, и слова пишутся так же, как произносятся. Поэтому, зная произношение слова, его всегда можно правильно записать. Ударение ставится на предпоследнем гласном звуке, например: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ndo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internacia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floro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84A5277-F286-1A46-A9C1-A74603B1E7B1}"/>
              </a:ext>
            </a:extLst>
          </p:cNvPr>
          <p:cNvSpPr txBox="1">
            <a:spLocks/>
          </p:cNvSpPr>
          <p:nvPr/>
        </p:nvSpPr>
        <p:spPr>
          <a:xfrm>
            <a:off x="-1" y="3049862"/>
            <a:ext cx="12191999" cy="714972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marL="0" lvl="1" algn="ctr">
              <a:defRPr/>
            </a:pPr>
            <a:r>
              <a:rPr lang="ru-RU" sz="3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Буквы и произношение</a:t>
            </a:r>
            <a:endParaRPr lang="ru-RU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BFE55E-E0FA-3C4A-A596-7C6559A42A6F}"/>
              </a:ext>
            </a:extLst>
          </p:cNvPr>
          <p:cNvSpPr txBox="1">
            <a:spLocks/>
          </p:cNvSpPr>
          <p:nvPr/>
        </p:nvSpPr>
        <p:spPr>
          <a:xfrm>
            <a:off x="-1" y="377623"/>
            <a:ext cx="12192000" cy="733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ФОНЕТИКА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6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7AD2F891-6716-334E-A9F7-FC326E4AC7F8}"/>
              </a:ext>
            </a:extLst>
          </p:cNvPr>
          <p:cNvSpPr txBox="1">
            <a:spLocks/>
          </p:cNvSpPr>
          <p:nvPr/>
        </p:nvSpPr>
        <p:spPr>
          <a:xfrm>
            <a:off x="0" y="531916"/>
            <a:ext cx="12192000" cy="23008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 эсперанто построен на основе латинского. В алфавите 28 букв</a:t>
            </a:r>
          </a:p>
          <a:p>
            <a:pPr marL="0" indent="0" algn="ctr" fontAlgn="base">
              <a:buNone/>
            </a:pP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Бо́льшая часть словаря состоит из романских и германских корней, а также из интернационализмов латинского и греческого происхождения. Есть небольшое количество основ, заимствованных из славянских (русский и польский) языков или через их посредство. Заимствуемые слова приспосабливаются к фонологии эсперанто  и записываются фонематическим алфавитом (то есть исходная орфография языка-источника не сохраняется).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807A450-A471-A249-A326-9E616614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1419" y="2832760"/>
            <a:ext cx="9129157" cy="402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A0A3F90-DDD3-524A-A279-8BCCA10C971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531916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sz="240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 Эсперанто</a:t>
            </a:r>
            <a:endParaRPr lang="ru-RU" sz="2400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8F8299-B851-FD43-8D7A-D868AA0481D0}"/>
              </a:ext>
            </a:extLst>
          </p:cNvPr>
          <p:cNvSpPr txBox="1"/>
          <p:nvPr/>
        </p:nvSpPr>
        <p:spPr>
          <a:xfrm>
            <a:off x="0" y="733246"/>
            <a:ext cx="12357760" cy="378565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Эсперанто имеются все положенные части речи.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Существительное (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Substantivo) - </a:t>
            </a: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что? кто?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Прилагательное (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Adjektivo) - </a:t>
            </a: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какой? какая? какое? какие?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Наречие (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Adverbo) - </a:t>
            </a: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как? где? куда? когда?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Глагол (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Verbo) - </a:t>
            </a: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делать? делал? делает? будет делать? делал бы? делай?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Местоимение (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Pronomo);</a:t>
            </a:r>
            <a:br>
              <a:rPr lang="af-ZA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Числительное (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Numeralo);</a:t>
            </a:r>
            <a:br>
              <a:rPr lang="af-ZA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Предлог (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Prepozicio);</a:t>
            </a:r>
            <a:br>
              <a:rPr lang="af-ZA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Частица (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Partikulo);</a:t>
            </a:r>
            <a:br>
              <a:rPr lang="af-ZA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Союз (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Konjunkcio);</a:t>
            </a:r>
            <a:br>
              <a:rPr lang="af-ZA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Междометие (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Interjekcio);</a:t>
            </a:r>
            <a:br>
              <a:rPr lang="af-ZA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Артикль (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Artikolo).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1A07BC-4906-D444-A442-1AE17CB8871E}"/>
              </a:ext>
            </a:extLst>
          </p:cNvPr>
          <p:cNvSpPr txBox="1"/>
          <p:nvPr/>
        </p:nvSpPr>
        <p:spPr>
          <a:xfrm>
            <a:off x="0" y="4518898"/>
            <a:ext cx="12192000" cy="13234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Имя существительное</a:t>
            </a: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отвечает на вопрос кто? что? Имеет характерный признак - окончание -о: 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homo -</a:t>
            </a: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человек, 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strato -</a:t>
            </a: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улица. В поэзии оно может отбрасываться, а на письме выражаться апострофом. Множественное число формируется путем добавления окончания -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 форме единственного числа 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homoj -</a:t>
            </a: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люди, </a:t>
            </a:r>
            <a:r>
              <a:rPr lang="af-ZA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stratoj -</a:t>
            </a:r>
            <a:r>
              <a:rPr lang="ru-RU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улице.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E1147-658D-0E43-A7BB-9FF2DE30AB13}"/>
              </a:ext>
            </a:extLst>
          </p:cNvPr>
          <p:cNvSpPr txBox="1"/>
          <p:nvPr/>
        </p:nvSpPr>
        <p:spPr>
          <a:xfrm>
            <a:off x="0" y="5842337"/>
            <a:ext cx="12192000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Имена прилагательные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отвечают на вопрос какой? Какая? Какое? Какие? и имеют характерное окончание -а: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nova -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новый,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longa -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длинный. Они всегда согласуются в числе и падеже с определяемыми ими именами существительными.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E4541F01-833B-6D47-91DF-2845204BA81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733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6671920-AC93-DB48-9B2B-709E82D2C80D}"/>
              </a:ext>
            </a:extLst>
          </p:cNvPr>
          <p:cNvSpPr txBox="1"/>
          <p:nvPr/>
        </p:nvSpPr>
        <p:spPr>
          <a:xfrm>
            <a:off x="0" y="1336119"/>
            <a:ext cx="12192000" cy="16312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Глагол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Одна из главных особенностей морфологии Эсперанто, это отсутствие неправильных глаголов, столь характерное для национальных языков. Все глаголы в неопределенной форме имеют окончание 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изменяются только по временам и наклонениям с помощью окончаний. Но так как в Эсперанто в отличие от русского языка нет личных окончаний, то нельзя опускать местоимения или имена существительные, которые к ним относятся.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B6D61-49C2-2547-A87A-EFB3D1C19619}"/>
              </a:ext>
            </a:extLst>
          </p:cNvPr>
          <p:cNvSpPr txBox="1"/>
          <p:nvPr/>
        </p:nvSpPr>
        <p:spPr>
          <a:xfrm>
            <a:off x="0" y="320457"/>
            <a:ext cx="12192000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Наречия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отвечают на вопросы как? где? куда? когда? и делятся на производные и непроизводные. Производные наречия образуются путем добавления окончания 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 любым корням и основам: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patro -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отец,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patroe -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по-отцовски.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8B675-5B66-D44C-B0CC-CEEFE2A8043E}"/>
              </a:ext>
            </a:extLst>
          </p:cNvPr>
          <p:cNvSpPr txBox="1"/>
          <p:nvPr/>
        </p:nvSpPr>
        <p:spPr>
          <a:xfrm>
            <a:off x="-1" y="3675221"/>
            <a:ext cx="12192000" cy="286232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Личные </a:t>
            </a:r>
            <a:r>
              <a:rPr lang="ru-RU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местоимения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 («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я»),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 («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вы»),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 («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ты»),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 («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он»),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ŝi («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она»),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ĝi («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оно»),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 («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себе/себя»),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 («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мы»),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ili («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они»), а также безличное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oni (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переводится). В винительном падеже точно также как и везде добавляется окончание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n’.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образования притяжательных местоимений («мой», «твой», …) используется окончание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a’.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Они склоняются как прилагательные.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Местоимения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 («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он»),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ŝi («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она») употребляются для обозначения людей и самцов/самок животных.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Местоимение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ĝi («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оно») употребляется для обозначения неодушевлённой вещи или животного неизвестного пола.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 kreis ĝin. =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 создал его/ее (вещь).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 lavas min. =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 мою себя (буквально: «меня»!).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5A68A-8171-304A-A338-80E0AE69DC1F}"/>
              </a:ext>
            </a:extLst>
          </p:cNvPr>
          <p:cNvSpPr txBox="1"/>
          <p:nvPr/>
        </p:nvSpPr>
        <p:spPr>
          <a:xfrm>
            <a:off x="0" y="2967335"/>
            <a:ext cx="12192001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Союзы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Эсперанто служат для соединения отдельных слов в предложении и в словообразовании участия не принимают.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7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012D60-AF0C-7241-9B15-2FCC95E8CD5C}"/>
              </a:ext>
            </a:extLst>
          </p:cNvPr>
          <p:cNvSpPr txBox="1"/>
          <p:nvPr/>
        </p:nvSpPr>
        <p:spPr>
          <a:xfrm>
            <a:off x="-2" y="221987"/>
            <a:ext cx="12191999" cy="31700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Предлоги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которые: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сами показывают направление движения (например: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 — 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к» (или дательный падеж),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—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из»),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указывают на взаимоотношения (например: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— 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от» (или родительный падеж),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 — 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вместе с»,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— («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чем», творительный падеж),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указывают на нахождение в данном месте или движение в его пределах (например: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—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в»,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 — 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на»,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ĉe — «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у») — требуют именительного падежа, то есть существительного на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o’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или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oj’,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прилагательных на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a’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или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aj’.</a:t>
            </a:r>
            <a:br>
              <a:rPr lang="af-ZA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domo de la knabo estas en la centro de la urbo. =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Дом мальчика в центре города.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7D052-B2ED-DF47-B05F-693EF0F8D118}"/>
              </a:ext>
            </a:extLst>
          </p:cNvPr>
          <p:cNvSpPr txBox="1"/>
          <p:nvPr/>
        </p:nvSpPr>
        <p:spPr>
          <a:xfrm>
            <a:off x="-1" y="4081468"/>
            <a:ext cx="12191998" cy="25545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Количественные </a:t>
            </a:r>
            <a:r>
              <a:rPr lang="ru-RU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числительные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 (1), du (2), tri (3), kvar (4), kvin (5), ses (6), sep (7), ok (8), naŭ (9), dek (10), cent (100), mil (1000) —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принимают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j’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или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n’.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Сложные числительные образуются простым слиянием.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dudek unu —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двадцать один.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порядковых числительных (первый,..) добавляется окончание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a’,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для числительных-существительных и числительных-наречий — соответственно окончание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o’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окончание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e’.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obl-‘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количества повторов,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on-‘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дробей, ‘-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op-‘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одновременного количества. Предлог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 русскому «по».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tria =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третий,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triobla =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тройной (трёхкратный),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triono =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треть,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triope =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втроём.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0C3F2-F888-B54B-96D9-84BCECE1F575}"/>
              </a:ext>
            </a:extLst>
          </p:cNvPr>
          <p:cNvSpPr txBox="1"/>
          <p:nvPr/>
        </p:nvSpPr>
        <p:spPr>
          <a:xfrm>
            <a:off x="1" y="3373582"/>
            <a:ext cx="12191999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Единственный </a:t>
            </a:r>
            <a:r>
              <a:rPr lang="ru-RU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артикль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Эсперанто - определенный </a:t>
            </a:r>
            <a:r>
              <a:rPr lang="af-ZA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la. </a:t>
            </a:r>
            <a:r>
              <a:rPr lang="ru-RU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 не изменяется ни по родам, ни по падежам, ни по числам. И означает лишь, что речь идет об известном предмете для всех участвующих в разговоре.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7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EC66053F-236C-5C4A-B31E-F08D94685579}"/>
              </a:ext>
            </a:extLst>
          </p:cNvPr>
          <p:cNvSpPr txBox="1">
            <a:spLocks/>
          </p:cNvSpPr>
          <p:nvPr/>
        </p:nvSpPr>
        <p:spPr>
          <a:xfrm>
            <a:off x="575459" y="2214200"/>
            <a:ext cx="11239004" cy="206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Эсперанто близок к славянским языкам. Связи слов в предложении определяются, в основном, определяются их морфологией . Благодаря специальным окончаниям, которые позволяют определить важные части речи, и отличить, например, прямое дополнение от подлежащего.  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Порядок слов имеет значение только для тех слов, которые не имеют окончаний 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31788-239E-B549-818C-E700A2BA77CD}"/>
              </a:ext>
            </a:extLst>
          </p:cNvPr>
          <p:cNvSpPr txBox="1"/>
          <p:nvPr/>
        </p:nvSpPr>
        <p:spPr>
          <a:xfrm>
            <a:off x="-1" y="1283199"/>
            <a:ext cx="12191999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СВОБОДНЫЙ ПОРЯДОК СЛОВ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EE36-ED7D-ED46-848E-FB599D785CC7}"/>
              </a:ext>
            </a:extLst>
          </p:cNvPr>
          <p:cNvSpPr txBox="1"/>
          <p:nvPr/>
        </p:nvSpPr>
        <p:spPr>
          <a:xfrm>
            <a:off x="0" y="536864"/>
            <a:ext cx="121920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</a:t>
            </a:r>
          </a:p>
        </p:txBody>
      </p:sp>
    </p:spTree>
    <p:extLst>
      <p:ext uri="{BB962C8B-B14F-4D97-AF65-F5344CB8AC3E}">
        <p14:creationId xmlns:p14="http://schemas.microsoft.com/office/powerpoint/2010/main" val="3163619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Microsoft Office PowerPoint</Application>
  <PresentationFormat>Широкоэкранный</PresentationFormat>
  <Paragraphs>45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2</vt:lpstr>
      <vt:lpstr>Сетка</vt:lpstr>
      <vt:lpstr>Эсперанто</vt:lpstr>
      <vt:lpstr>Цель</vt:lpstr>
      <vt:lpstr>ГЛАВЫ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СПИСОК ЛИТЕРАТУРЫ 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Бакыт Асылбек уулу</dc:creator>
  <cp:lastModifiedBy>Бакыт</cp:lastModifiedBy>
  <cp:revision>59</cp:revision>
  <dcterms:created xsi:type="dcterms:W3CDTF">2020-12-15T17:46:03Z</dcterms:created>
  <dcterms:modified xsi:type="dcterms:W3CDTF">2022-06-30T16:40:21Z</dcterms:modified>
</cp:coreProperties>
</file>