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1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FFFF"/>
    <a:srgbClr val="FF7C80"/>
    <a:srgbClr val="FFFF00"/>
    <a:srgbClr val="99FF66"/>
    <a:srgbClr val="9933FF"/>
    <a:srgbClr val="0099F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 autoAdjust="0"/>
    <p:restoredTop sz="94660"/>
  </p:normalViewPr>
  <p:slideViewPr>
    <p:cSldViewPr>
      <p:cViewPr varScale="1">
        <p:scale>
          <a:sx n="86" d="100"/>
          <a:sy n="86" d="100"/>
        </p:scale>
        <p:origin x="19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28397EE2-6464-77E5-257D-ABB8978D9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C276ACA6-49EB-C2A7-6930-10E57CFDA20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CEE6B6FD-92BE-BF83-B06C-58999463E6D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uk-UA" altLang="ru-RU" noProof="0"/>
              <a:t>Зразок заголовка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pPr lvl="0"/>
            <a:r>
              <a:rPr lang="uk-UA" altLang="ru-RU" noProof="0"/>
              <a:t>Зразок підзаголовка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739AD37-4BF4-EB35-A6F5-E341DD747D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3D64845-E3B9-3EC3-EE71-43CACA36BA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FB472E9-E7B6-1862-3E52-DD4A343904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7430B10D-382A-4D65-A357-92917795362B}" type="slidenum">
              <a:rPr lang="uk-UA" altLang="ru-RU"/>
              <a:pPr/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88733264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DB2136-34B5-35D0-5766-7ECCED9D6D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4B7F64-B0AC-50C3-C05F-8BA23F514C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276977-56FA-68A6-8055-E99DA92988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7C77FD-D0C2-49A0-BA2A-AF43486F6ABF}" type="slidenum">
              <a:rPr lang="uk-UA" altLang="ru-RU"/>
              <a:pPr/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56909636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8E42AE-D6E5-EFE7-E2E5-3A0ED05D45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96C382-0B3F-6C37-CED1-6C464A6A8A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D0D959-8C5D-6452-8E1F-F84C291472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BA2448-2FFD-4129-AFE4-B04FB4DA66A2}" type="slidenum">
              <a:rPr lang="uk-UA" altLang="ru-RU"/>
              <a:pPr/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05126176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uk-UA" altLang="ru-RU" noProof="0"/>
              <a:t>Зразок заголовка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uk-UA" altLang="ru-RU" noProof="0"/>
              <a:t>Зразок підзаголовка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DBB6798E-459B-D8F8-C4C8-99580466262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2A83C68-9173-A420-1023-77A3B6DEA7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F4C7196-D3A8-00A1-100C-3E5377CDE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F989E-BDFF-44F7-946C-60C0BAB18CE0}" type="slidenum">
              <a:rPr lang="uk-UA" altLang="ru-RU"/>
              <a:pPr/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3888734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217E1B-BD0A-4AF1-54B4-EA6FDC75E7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82931F-6CA3-1400-1504-7EDF21EC12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67F866-5210-A63C-E1B0-110FB55A59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D87689-F9E3-472A-AC46-6150D731109A}" type="slidenum">
              <a:rPr lang="uk-UA" altLang="ru-RU"/>
              <a:pPr/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43528038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9A6CA8-385A-4726-1142-7FE63E9C79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C394B9-9C55-F50A-CE17-E1FAC700A4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717491-B48A-3DF6-2F21-4F1D2E76E5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DC7922-E9BC-45C8-9FE2-FEA0D0EFA3AE}" type="slidenum">
              <a:rPr lang="uk-UA" altLang="ru-RU"/>
              <a:pPr/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48222110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71FB9D-F07C-E16A-7885-F3CF344118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7DD1EA-B008-4ACF-3AB5-1BEFABBB13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ABCD66-EE79-31A1-F692-EAFE706042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C2BC23-5EB0-4642-8CC6-095AA09BA535}" type="slidenum">
              <a:rPr lang="uk-UA" altLang="ru-RU"/>
              <a:pPr/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406705316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5BBC60B-EFCC-B768-9D1A-7BE5F3993F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DD2BA41-8C1D-4953-A19A-BB0CC67857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7611ED0-9984-D752-0D7E-046E1C7BA9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9A7E9-D4F7-4343-A4A0-DBDDE93368C9}" type="slidenum">
              <a:rPr lang="uk-UA" altLang="ru-RU"/>
              <a:pPr/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16221728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DA2C71D-B722-09D1-61A9-C6B8C170D3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4E4FE11-853F-0B1A-FE44-101AD8ABAC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BCB95F0-00CC-DC4D-683F-839F89C75F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327C35-A30C-4576-BC1D-ACF8D903CD40}" type="slidenum">
              <a:rPr lang="uk-UA" altLang="ru-RU"/>
              <a:pPr/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405795443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36DEB7E-5DB6-9DBE-1D95-451A9519AE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5ACEB3B-6756-D58A-8F58-2C5763BE03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C7B73CF-8BAA-4E26-9CC8-F9D019A26A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DAD-7AB9-454D-A8F4-E030863F598B}" type="slidenum">
              <a:rPr lang="uk-UA" altLang="ru-RU"/>
              <a:pPr/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85037582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6FB3A-62DB-4D68-AD5B-22172C8F7D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665EAB-996E-0221-8E3A-6B5511D15D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F0B614-2083-E638-CF49-DCAA58B86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EA42C-35CC-4675-94F3-BAEA4BA4E84D}" type="slidenum">
              <a:rPr lang="uk-UA" altLang="ru-RU"/>
              <a:pPr/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23841829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A1B897-8064-7452-62EC-0902BF4ACB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CBE475-35E4-E3D1-EA1D-C7B7DC7B35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89303D-7D02-BE00-E165-6FCB92F94D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A977B7-9DBF-4646-B5AD-C0507132F2EF}" type="slidenum">
              <a:rPr lang="uk-UA" altLang="ru-RU"/>
              <a:pPr/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53680104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CB750E-5710-59E7-40B8-2832906E90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45DAE4-15BD-4D43-0061-B9DA7638DB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F743A7-F541-5ADF-0149-0755E18F1B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F665A6-192F-40E8-B44D-FEA0109C8EE5}" type="slidenum">
              <a:rPr lang="uk-UA" altLang="ru-RU"/>
              <a:pPr/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5450638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EC1B72-2481-29E3-B72D-C6715C4529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632D16-B819-2439-F1C3-25BFE72FAF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ADEA02-9F19-8160-7111-F6B67B9608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43B633-1F9D-4FFA-A10A-30349A300080}" type="slidenum">
              <a:rPr lang="uk-UA" altLang="ru-RU"/>
              <a:pPr/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707454899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20CAA2-9786-667C-26B6-A36CA87B47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F6B4FE-BCBC-EC2F-CEA4-56470E9201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2E2F6D-F48F-85EC-73A4-B15A960B2B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E4D60-DA48-40AF-9F30-1BAAC162FCE7}" type="slidenum">
              <a:rPr lang="uk-UA" altLang="ru-RU"/>
              <a:pPr/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5038376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A2178FC-F831-DFF3-61D3-54FFFF37FC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867A33-56CD-06FD-7DC6-5B288E912A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E02808-3DD8-C703-A8D2-1CFE1C3A22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D5A34-47A6-4F83-8B2C-C0EB21475DB1}" type="slidenum">
              <a:rPr lang="uk-UA" altLang="ru-RU"/>
              <a:pPr/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99192820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448908-BD12-357A-BBD9-4635E6B6AA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6C0A1E-8349-563C-B748-D90B4E6A65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256466-07C6-7C8F-75AC-15CB5BFCBE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554992-B2E7-4DB3-8289-28CDD1C22DFA}" type="slidenum">
              <a:rPr lang="uk-UA" altLang="ru-RU"/>
              <a:pPr/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819848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7AA6522-B201-5B91-F1BC-2C5ACA9100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E86C946-E2D5-7842-9A4E-8934EB9717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E6284AA-4313-3C48-4683-BA25AC04A8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E46BB-80BA-4228-B916-39D29EDC8745}" type="slidenum">
              <a:rPr lang="uk-UA" altLang="ru-RU"/>
              <a:pPr/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84653289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0773A91-D83D-CB68-B13A-0CAFB65FD7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B26C8B8-D187-015C-3578-8A2D3B0AA4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295ABB-0C69-BBF1-3A41-5C514E9197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6638AE-5066-4058-8106-81EC64DA3577}" type="slidenum">
              <a:rPr lang="uk-UA" altLang="ru-RU"/>
              <a:pPr/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83472452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1C367FF-8969-4B42-5A56-BEF622DC17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6DA756A-3677-7260-65B8-96AC34DBE5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3DF2051-CEBA-8762-C46E-04AF57B201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F858A6-7AA0-48B2-86A9-61836DC5CBB5}" type="slidenum">
              <a:rPr lang="uk-UA" altLang="ru-RU"/>
              <a:pPr/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17850024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907A59-828E-0D7A-5010-033258C714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5A190D-A316-F4A7-158D-D501E8968C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91AF8-C1CA-84FC-8064-7C510BC24E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C3C201-5A82-407A-ACED-4D2378108FB0}" type="slidenum">
              <a:rPr lang="uk-UA" altLang="ru-RU"/>
              <a:pPr/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32376647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84BEDA-9352-D6A4-8BE0-58B245250C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F33E19-4EF8-0F92-8D83-9B110A30D4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312F34-62C0-B377-8A50-F979F1A17A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1176F9-C3CD-499C-8996-F4F3CEC452E1}" type="slidenum">
              <a:rPr lang="uk-UA" altLang="ru-RU"/>
              <a:pPr/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59791799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2B48522-DF30-3471-423D-0AE5558A3D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/>
              <a:t>Зразок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96679D-0F36-36E7-B004-AB9D9D08C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/>
              <a:t>Зразок тексту</a:t>
            </a:r>
          </a:p>
          <a:p>
            <a:pPr lvl="1"/>
            <a:r>
              <a:rPr lang="uk-UA" altLang="ru-RU"/>
              <a:t>Другий рівень</a:t>
            </a:r>
          </a:p>
          <a:p>
            <a:pPr lvl="2"/>
            <a:r>
              <a:rPr lang="uk-UA" altLang="ru-RU"/>
              <a:t>Третій рівень</a:t>
            </a:r>
          </a:p>
          <a:p>
            <a:pPr lvl="3"/>
            <a:r>
              <a:rPr lang="uk-UA" altLang="ru-RU"/>
              <a:t>Четвертий рівень</a:t>
            </a:r>
          </a:p>
          <a:p>
            <a:pPr lvl="4"/>
            <a:r>
              <a:rPr lang="uk-UA" altLang="ru-RU"/>
              <a:t>П'ятий рівень</a:t>
            </a:r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05ECBC9A-3735-66AA-9D8D-A5330CB6DAA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92516BFB-135D-FBFC-1695-11754015AC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77830" name="Rectangle 6">
            <a:extLst>
              <a:ext uri="{FF2B5EF4-FFF2-40B4-BE49-F238E27FC236}">
                <a16:creationId xmlns:a16="http://schemas.microsoft.com/office/drawing/2014/main" id="{31861D22-4F3D-C47F-C5C1-2ED14A490BB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fld id="{65E1C9BD-AD79-475C-A3AC-C718BF806269}" type="slidenum">
              <a:rPr lang="uk-UA" altLang="ru-RU"/>
              <a:pPr/>
              <a:t>‹#›</a:t>
            </a:fld>
            <a:endParaRPr lang="uk-UA" altLang="ru-RU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DDBFB921-91A4-58B5-A455-76D3EAA73601}"/>
              </a:ext>
            </a:extLst>
          </p:cNvPr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1032" name="AutoShape 8">
              <a:extLst>
                <a:ext uri="{FF2B5EF4-FFF2-40B4-BE49-F238E27FC236}">
                  <a16:creationId xmlns:a16="http://schemas.microsoft.com/office/drawing/2014/main" id="{58BF91AC-E6D3-D19C-43FE-8B74895C1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Line 9">
              <a:extLst>
                <a:ext uri="{FF2B5EF4-FFF2-40B4-BE49-F238E27FC236}">
                  <a16:creationId xmlns:a16="http://schemas.microsoft.com/office/drawing/2014/main" id="{5F3FA977-7820-D2C5-F49E-737CAAE43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0B05F2A7-D6B2-2116-B85C-91DCC0780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/>
              <a:t>Зразок заголовка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5022D2E4-76D4-389F-1FEB-723922BFE4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/>
              <a:t>Зразок тексту</a:t>
            </a:r>
          </a:p>
          <a:p>
            <a:pPr lvl="1"/>
            <a:r>
              <a:rPr lang="uk-UA" altLang="ru-RU"/>
              <a:t>Другий рівень</a:t>
            </a:r>
          </a:p>
          <a:p>
            <a:pPr lvl="2"/>
            <a:r>
              <a:rPr lang="uk-UA" altLang="ru-RU"/>
              <a:t>Третій рівень</a:t>
            </a:r>
          </a:p>
          <a:p>
            <a:pPr lvl="3"/>
            <a:r>
              <a:rPr lang="uk-UA" altLang="ru-RU"/>
              <a:t>Четвертий рівень</a:t>
            </a:r>
          </a:p>
          <a:p>
            <a:pPr lvl="4"/>
            <a:r>
              <a:rPr lang="uk-UA" altLang="ru-RU"/>
              <a:t>П'ятий рівень</a:t>
            </a:r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06CD3828-CE39-C743-1059-6FAA0D1976C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D0A1EC62-C845-20E9-0810-E78EAFA6FC3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90118" name="Rectangle 6">
            <a:extLst>
              <a:ext uri="{FF2B5EF4-FFF2-40B4-BE49-F238E27FC236}">
                <a16:creationId xmlns:a16="http://schemas.microsoft.com/office/drawing/2014/main" id="{094B76B8-866F-E2F7-4440-2A83891AF96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092E2CA2-7FF4-4195-B4B1-4AB08DFF5E85}" type="slidenum">
              <a:rPr lang="uk-UA" altLang="ru-RU"/>
              <a:pPr/>
              <a:t>‹#›</a:t>
            </a:fld>
            <a:endParaRPr lang="uk-UA" alt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2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hyperlink" Target="http://www.avt-project.ru/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://www.amtnpo.ru/production/shipbuilding/01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hyperlink" Target="http://www.arkan-reef.ru/" TargetMode="External"/><Relationship Id="rId5" Type="http://schemas.openxmlformats.org/officeDocument/2006/relationships/image" Target="../media/image8.jpeg"/><Relationship Id="rId4" Type="http://schemas.openxmlformats.org/officeDocument/2006/relationships/hyperlink" Target="http://www.adastra.ru/products/overview/redundancy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880E123-7C95-EDF2-8551-134F7AEA522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650" y="1700213"/>
            <a:ext cx="7772400" cy="2692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ru-RU" sz="6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Development</a:t>
            </a:r>
            <a:endParaRPr lang="uk-UA" altLang="ru-RU" sz="6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Text Box 7">
            <a:extLst>
              <a:ext uri="{FF2B5EF4-FFF2-40B4-BE49-F238E27FC236}">
                <a16:creationId xmlns:a16="http://schemas.microsoft.com/office/drawing/2014/main" id="{0839A211-D325-09C9-04B5-8E41EB872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88113"/>
            <a:ext cx="29162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Performed by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Fred Nekrasov</a:t>
            </a:r>
            <a:endParaRPr lang="uk-UA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AF0A633-7660-2B17-112F-A6357D659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altLang="ru-RU" sz="4400">
                <a:latin typeface="Times New Roman" panose="02020603050405020304" pitchFamily="18" charset="0"/>
                <a:cs typeface="Times New Roman" panose="02020603050405020304" pitchFamily="18" charset="0"/>
              </a:rPr>
              <a:t>Stages of IT development</a:t>
            </a:r>
            <a:endParaRPr lang="uk-UA" altLang="ru-RU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1B7FBE5C-C7B8-95BA-3B40-DF94393F9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516563"/>
            <a:ext cx="5041900" cy="576262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technology</a:t>
            </a:r>
            <a:endParaRPr lang="uk-UA" altLang="ru-RU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8" name="Rectangle 21">
            <a:extLst>
              <a:ext uri="{FF2B5EF4-FFF2-40B4-BE49-F238E27FC236}">
                <a16:creationId xmlns:a16="http://schemas.microsoft.com/office/drawing/2014/main" id="{9AC8BCAB-6B6A-A262-CD3A-D2BCFF9C7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941888"/>
            <a:ext cx="5041900" cy="574675"/>
          </a:xfrm>
          <a:prstGeom prst="rect">
            <a:avLst/>
          </a:prstGeom>
          <a:solidFill>
            <a:srgbClr val="00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99FF"/>
            </a:extrusionClr>
            <a:contourClr>
              <a:srgbClr val="00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 technology</a:t>
            </a:r>
            <a:endParaRPr lang="uk-UA" altLang="ru-RU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9" name="Rectangle 22">
            <a:extLst>
              <a:ext uri="{FF2B5EF4-FFF2-40B4-BE49-F238E27FC236}">
                <a16:creationId xmlns:a16="http://schemas.microsoft.com/office/drawing/2014/main" id="{8CFD399B-2974-3AAD-B858-58625A4E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365625"/>
            <a:ext cx="5041900" cy="574675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 technology</a:t>
            </a:r>
            <a:endParaRPr lang="uk-UA" altLang="ru-RU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0" name="Rectangle 23">
            <a:extLst>
              <a:ext uri="{FF2B5EF4-FFF2-40B4-BE49-F238E27FC236}">
                <a16:creationId xmlns:a16="http://schemas.microsoft.com/office/drawing/2014/main" id="{469E0345-C445-D14A-9E8A-B4CCA8D1B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3789363"/>
            <a:ext cx="5041900" cy="574675"/>
          </a:xfrm>
          <a:prstGeom prst="rect">
            <a:avLst/>
          </a:prstGeom>
          <a:solidFill>
            <a:srgbClr val="FF7C8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7C80"/>
            </a:extrusionClr>
            <a:contourClr>
              <a:srgbClr val="FF7C8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technology</a:t>
            </a:r>
            <a:endParaRPr lang="uk-UA" altLang="ru-RU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1" name="AutoShape 24">
            <a:extLst>
              <a:ext uri="{FF2B5EF4-FFF2-40B4-BE49-F238E27FC236}">
                <a16:creationId xmlns:a16="http://schemas.microsoft.com/office/drawing/2014/main" id="{F32AA11B-6265-B326-8F76-FD51F1CD4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2636838"/>
            <a:ext cx="5041900" cy="1152525"/>
          </a:xfrm>
          <a:prstGeom prst="triangle">
            <a:avLst>
              <a:gd name="adj" fmla="val 50000"/>
            </a:avLst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technology</a:t>
            </a:r>
            <a:endParaRPr lang="uk-UA" altLang="ru-RU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2" name="AutoShape 25">
            <a:extLst>
              <a:ext uri="{FF2B5EF4-FFF2-40B4-BE49-F238E27FC236}">
                <a16:creationId xmlns:a16="http://schemas.microsoft.com/office/drawing/2014/main" id="{533B7A78-EA1D-3F6C-0784-D9724025D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73238"/>
            <a:ext cx="4392613" cy="1008062"/>
          </a:xfrm>
          <a:prstGeom prst="cloudCallout">
            <a:avLst>
              <a:gd name="adj1" fmla="val -44685"/>
              <a:gd name="adj2" fmla="val 65750"/>
            </a:avLst>
          </a:prstGeom>
          <a:gradFill rotWithShape="1">
            <a:gsLst>
              <a:gs pos="0">
                <a:srgbClr val="CCCCFF"/>
              </a:gs>
              <a:gs pos="9000">
                <a:srgbClr val="99CCFF"/>
              </a:gs>
              <a:gs pos="17999">
                <a:srgbClr val="9966FF"/>
              </a:gs>
              <a:gs pos="30499">
                <a:srgbClr val="CC99FF"/>
              </a:gs>
              <a:gs pos="41000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9501">
                <a:srgbClr val="CC99FF"/>
              </a:gs>
              <a:gs pos="82001">
                <a:srgbClr val="9966FF"/>
              </a:gs>
              <a:gs pos="91000">
                <a:srgbClr val="99CCFF"/>
              </a:gs>
              <a:gs pos="100000">
                <a:srgbClr val="CC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From antiquity to the present day…</a:t>
            </a:r>
            <a:endParaRPr lang="uk-UA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A4C604E-29F8-E565-9C8E-AF2D194AB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400">
                <a:latin typeface="Times New Roman" panose="02020603050405020304" pitchFamily="18" charset="0"/>
                <a:cs typeface="Times New Roman" panose="02020603050405020304" pitchFamily="18" charset="0"/>
              </a:rPr>
              <a:t>Manual IT</a:t>
            </a:r>
            <a:endParaRPr lang="uk-UA" altLang="ru-RU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Text Box 8">
            <a:extLst>
              <a:ext uri="{FF2B5EF4-FFF2-40B4-BE49-F238E27FC236}">
                <a16:creationId xmlns:a16="http://schemas.microsoft.com/office/drawing/2014/main" id="{5B59C71E-D2E0-5341-C409-71C9D4672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205038"/>
            <a:ext cx="7631112" cy="830262"/>
          </a:xfrm>
          <a:prstGeom prst="rect">
            <a:avLst/>
          </a:prstGeom>
          <a:solidFill>
            <a:schemeClr val="accent2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main tools for transmitting information were: a pen, an inkwell, a book.</a:t>
            </a:r>
            <a:endParaRPr lang="uk-UA" altLang="ru-RU" sz="22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9">
            <a:extLst>
              <a:ext uri="{FF2B5EF4-FFF2-40B4-BE49-F238E27FC236}">
                <a16:creationId xmlns:a16="http://schemas.microsoft.com/office/drawing/2014/main" id="{3C4FB9A2-BE49-AB90-C2D7-9FCD51F01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500438"/>
            <a:ext cx="7631112" cy="830262"/>
          </a:xfrm>
          <a:prstGeom prst="rect">
            <a:avLst/>
          </a:prstGeom>
          <a:solidFill>
            <a:schemeClr val="accent2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Transfer of information by forwarding letters, packages, dispatches.</a:t>
            </a:r>
            <a:endParaRPr lang="uk-UA" altLang="ru-RU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3" name="Text Box 10">
            <a:extLst>
              <a:ext uri="{FF2B5EF4-FFF2-40B4-BE49-F238E27FC236}">
                <a16:creationId xmlns:a16="http://schemas.microsoft.com/office/drawing/2014/main" id="{9B1B125A-26AA-96DB-619B-F05B7F9D2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821238"/>
            <a:ext cx="7631112" cy="830262"/>
          </a:xfrm>
          <a:prstGeom prst="rect">
            <a:avLst/>
          </a:prstGeom>
          <a:solidFill>
            <a:schemeClr val="accent2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the technology is to present information in the right form.</a:t>
            </a:r>
            <a:endParaRPr lang="uk-UA" altLang="ru-RU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4" name="Text Box 15">
            <a:extLst>
              <a:ext uri="{FF2B5EF4-FFF2-40B4-BE49-F238E27FC236}">
                <a16:creationId xmlns:a16="http://schemas.microsoft.com/office/drawing/2014/main" id="{01301793-4F20-939B-BE31-7CEA42FF7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1341438"/>
            <a:ext cx="40322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>
                <a:solidFill>
                  <a:srgbClr val="002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 the second half of the XIX century .</a:t>
            </a:r>
            <a:endParaRPr lang="uk-UA" altLang="ru-RU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A8F8AE9-D1DB-0797-67DD-8F589444A7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ru-RU" sz="440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IT</a:t>
            </a:r>
            <a:endParaRPr lang="uk-UA" altLang="ru-RU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Text Box 4">
            <a:extLst>
              <a:ext uri="{FF2B5EF4-FFF2-40B4-BE49-F238E27FC236}">
                <a16:creationId xmlns:a16="http://schemas.microsoft.com/office/drawing/2014/main" id="{4383F268-C2A9-1EFE-DD77-CBFF204E6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133600"/>
            <a:ext cx="3384550" cy="19383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processing tools were mechanical typewriters, a telephone, and a Dictaphone.</a:t>
            </a:r>
            <a:endParaRPr lang="uk-UA" altLang="ru-RU" sz="24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Text Box 5">
            <a:extLst>
              <a:ext uri="{FF2B5EF4-FFF2-40B4-BE49-F238E27FC236}">
                <a16:creationId xmlns:a16="http://schemas.microsoft.com/office/drawing/2014/main" id="{31FCAA41-E83D-3FEC-64A6-8B3E04454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365625"/>
            <a:ext cx="4679950" cy="12001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the technology is to present information in the right form by more convenient means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altLang="ru-RU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7" name="Text Box 6">
            <a:extLst>
              <a:ext uri="{FF2B5EF4-FFF2-40B4-BE49-F238E27FC236}">
                <a16:creationId xmlns:a16="http://schemas.microsoft.com/office/drawing/2014/main" id="{4FE5909E-FC80-025F-8CF2-8150EFE3E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700213"/>
            <a:ext cx="4176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Since the end of the XIX century</a:t>
            </a:r>
            <a:endParaRPr lang="uk-UA" altLang="ru-RU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8" name="Picture 8" descr="телефон2">
            <a:extLst>
              <a:ext uri="{FF2B5EF4-FFF2-40B4-BE49-F238E27FC236}">
                <a16:creationId xmlns:a16="http://schemas.microsoft.com/office/drawing/2014/main" id="{15AA659C-BF25-E8FF-FEBB-4BC9E9D46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2852738"/>
            <a:ext cx="941388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9" descr="телефон1">
            <a:extLst>
              <a:ext uri="{FF2B5EF4-FFF2-40B4-BE49-F238E27FC236}">
                <a16:creationId xmlns:a16="http://schemas.microsoft.com/office/drawing/2014/main" id="{56AEF27E-3F7F-690D-2F1C-FA82986B8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205038"/>
            <a:ext cx="10414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10" descr="диктофон">
            <a:extLst>
              <a:ext uri="{FF2B5EF4-FFF2-40B4-BE49-F238E27FC236}">
                <a16:creationId xmlns:a16="http://schemas.microsoft.com/office/drawing/2014/main" id="{74465088-CE28-84EB-4EB5-DF68C9FFA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2" r="10022"/>
          <a:stretch>
            <a:fillRect/>
          </a:stretch>
        </p:blipFill>
        <p:spPr bwMode="auto">
          <a:xfrm>
            <a:off x="6227763" y="4437063"/>
            <a:ext cx="1152525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FE5C443-C9BF-B20E-715B-5B61E348F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ru-RU" sz="440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IT</a:t>
            </a:r>
            <a:endParaRPr lang="uk-UA" altLang="ru-RU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Text Box 4">
            <a:extLst>
              <a:ext uri="{FF2B5EF4-FFF2-40B4-BE49-F238E27FC236}">
                <a16:creationId xmlns:a16="http://schemas.microsoft.com/office/drawing/2014/main" id="{47F765E5-449A-9B1D-B18B-76E475EAD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89138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ru-RU" altLang="ru-RU"/>
          </a:p>
        </p:txBody>
      </p:sp>
      <p:sp>
        <p:nvSpPr>
          <p:cNvPr id="9220" name="Text Box 5">
            <a:extLst>
              <a:ext uri="{FF2B5EF4-FFF2-40B4-BE49-F238E27FC236}">
                <a16:creationId xmlns:a16="http://schemas.microsoft.com/office/drawing/2014/main" id="{B89F1B3F-AB98-AD0A-BF3C-3D46E2F82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773238"/>
            <a:ext cx="28797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40 – 60s of the XX century</a:t>
            </a:r>
            <a:endParaRPr lang="uk-UA" altLang="ru-RU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1" name="Text Box 6">
            <a:extLst>
              <a:ext uri="{FF2B5EF4-FFF2-40B4-BE49-F238E27FC236}">
                <a16:creationId xmlns:a16="http://schemas.microsoft.com/office/drawing/2014/main" id="{0E60FE1B-2585-F99B-45B7-53305F221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16188"/>
            <a:ext cx="7696200" cy="12001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Large computers, electric typewriters, copiers, portable voice recorders are already being used as information processing tools</a:t>
            </a:r>
            <a:endParaRPr lang="uk-UA" altLang="ru-RU" sz="22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2" name="Text Box 9">
            <a:extLst>
              <a:ext uri="{FF2B5EF4-FFF2-40B4-BE49-F238E27FC236}">
                <a16:creationId xmlns:a16="http://schemas.microsoft.com/office/drawing/2014/main" id="{E38A296C-B5D4-9222-EAAE-23616376E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038600"/>
            <a:ext cx="7696200" cy="8302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technology is no longer the form of presentation, but the content of information.</a:t>
            </a:r>
            <a:endParaRPr lang="uk-UA" altLang="ru-RU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5B4B994-F4C8-B7FC-8243-F812CB9B9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40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IT</a:t>
            </a:r>
            <a:endParaRPr lang="uk-UA" altLang="ru-RU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Text Box 4">
            <a:extLst>
              <a:ext uri="{FF2B5EF4-FFF2-40B4-BE49-F238E27FC236}">
                <a16:creationId xmlns:a16="http://schemas.microsoft.com/office/drawing/2014/main" id="{4F518E82-EEC0-F7FC-E88B-DA0CCEAA0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1341438"/>
            <a:ext cx="42481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The beginning of the 70s of the XX century</a:t>
            </a:r>
            <a:endParaRPr lang="uk-UA" altLang="ru-RU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4" name="Text Box 5">
            <a:extLst>
              <a:ext uri="{FF2B5EF4-FFF2-40B4-BE49-F238E27FC236}">
                <a16:creationId xmlns:a16="http://schemas.microsoft.com/office/drawing/2014/main" id="{890D98C7-46C2-4460-5591-56F6C8B2F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79613"/>
            <a:ext cx="4392613" cy="15684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main tools are large computers and automated control systems (ACS) created on their basis</a:t>
            </a:r>
            <a:endParaRPr lang="uk-UA" altLang="ru-RU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5" name="Picture 7" descr="is?BzdvsuLRdH3CMwH-ZOE22xi_J1jIX-JwWoS-WCPyAkI">
            <a:hlinkClick r:id="rId4"/>
            <a:extLst>
              <a:ext uri="{FF2B5EF4-FFF2-40B4-BE49-F238E27FC236}">
                <a16:creationId xmlns:a16="http://schemas.microsoft.com/office/drawing/2014/main" id="{42C85061-1ACC-667A-8924-6F54B9840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63" y="1979613"/>
            <a:ext cx="2624137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11" descr="is?wd4Odrjn1VTSvyaIpMSwViL-CA62-_c6yBbXED3_jQA">
            <a:hlinkClick r:id="rId6"/>
            <a:extLst>
              <a:ext uri="{FF2B5EF4-FFF2-40B4-BE49-F238E27FC236}">
                <a16:creationId xmlns:a16="http://schemas.microsoft.com/office/drawing/2014/main" id="{31BE3B09-3F7E-95EE-1337-F21D211C5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46550"/>
            <a:ext cx="2376488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Text Box 13">
            <a:extLst>
              <a:ext uri="{FF2B5EF4-FFF2-40B4-BE49-F238E27FC236}">
                <a16:creationId xmlns:a16="http://schemas.microsoft.com/office/drawing/2014/main" id="{62DE731D-DC01-2ADC-1CAD-71B2DCBCE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437063"/>
            <a:ext cx="4749800" cy="12001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the technology is to form the content side of information for management activities.</a:t>
            </a:r>
            <a:endParaRPr lang="uk-UA" altLang="ru-RU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is?HtBiHulc5fti27d8ijWZp_8WSCIq91HbbMzcvQEEqbo">
            <a:hlinkClick r:id="rId4"/>
            <a:extLst>
              <a:ext uri="{FF2B5EF4-FFF2-40B4-BE49-F238E27FC236}">
                <a16:creationId xmlns:a16="http://schemas.microsoft.com/office/drawing/2014/main" id="{E12637FE-794B-AE46-D20D-4D156AA4D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420938"/>
            <a:ext cx="2914650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7" descr="is?ZE4ZzpfpWVjrWmH6XKEv7AGNGWtz0w-d8oSCPkAlTHg">
            <a:hlinkClick r:id="rId6"/>
            <a:extLst>
              <a:ext uri="{FF2B5EF4-FFF2-40B4-BE49-F238E27FC236}">
                <a16:creationId xmlns:a16="http://schemas.microsoft.com/office/drawing/2014/main" id="{63C07A94-0EB6-05A4-5F12-8D0B33EBD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38" y="4762500"/>
            <a:ext cx="1795462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12">
            <a:extLst>
              <a:ext uri="{FF2B5EF4-FFF2-40B4-BE49-F238E27FC236}">
                <a16:creationId xmlns:a16="http://schemas.microsoft.com/office/drawing/2014/main" id="{3C69EE4C-34E9-5EEC-0C1F-437C5EB9A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 altLang="ru-RU" sz="440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ru-RU" altLang="ru-RU" sz="4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440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lang="uk-UA" altLang="ru-RU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9" name="Text Box 13">
            <a:extLst>
              <a:ext uri="{FF2B5EF4-FFF2-40B4-BE49-F238E27FC236}">
                <a16:creationId xmlns:a16="http://schemas.microsoft.com/office/drawing/2014/main" id="{88C389C1-AE3E-75D1-2AF8-DE19B9B7B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492375"/>
            <a:ext cx="4105275" cy="2678113"/>
          </a:xfrm>
          <a:prstGeom prst="rect">
            <a:avLst/>
          </a:prstGeom>
          <a:solidFill>
            <a:schemeClr val="accent2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tools are a personal computer (PC) with a wide range of standard programs, as well as specialized programs for analyzing and making automated decisions at different levels of management.</a:t>
            </a:r>
            <a:endParaRPr lang="uk-UA" altLang="ru-RU" sz="24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0" name="Text Box 14">
            <a:extLst>
              <a:ext uri="{FF2B5EF4-FFF2-40B4-BE49-F238E27FC236}">
                <a16:creationId xmlns:a16="http://schemas.microsoft.com/office/drawing/2014/main" id="{45E41405-9A04-46AD-09D5-EECA98F4F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1725613"/>
            <a:ext cx="42449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The beginning of the 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0s of the XX century</a:t>
            </a:r>
            <a:endParaRPr lang="uk-UA" altLang="ru-RU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5454A0D-B337-A49A-5E2F-367727B60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1416050"/>
          </a:xfrm>
        </p:spPr>
        <p:txBody>
          <a:bodyPr/>
          <a:lstStyle/>
          <a:p>
            <a:pPr algn="ctr" eaLnBrk="1" hangingPunct="1"/>
            <a:r>
              <a:rPr lang="en-US" altLang="ru-RU" sz="44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uk-UA" altLang="ru-RU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Text Box 6">
            <a:extLst>
              <a:ext uri="{FF2B5EF4-FFF2-40B4-BE49-F238E27FC236}">
                <a16:creationId xmlns:a16="http://schemas.microsoft.com/office/drawing/2014/main" id="{DD697042-6CD1-4879-4E3A-2888F2349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971675"/>
            <a:ext cx="7704138" cy="19399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Thus, information technology has "gone" a long way to develop to today's scale. New information technology (computers) penetrates into all spheres of human activity: medicine, automotive, office, process control and management systems, etc. The purpose of the development of such technologies is to automate many processes, eliminate the influence of the human factor and simplify human labor!</a:t>
            </a:r>
            <a:endParaRPr lang="uk-UA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3.9|2.2|2|2.2|2.7|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3.4|2.5|2|1.8|2.5|1.6|2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3.5|1.4|1.8|1.6|1.8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4.4|1.6|1.9|2.6|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4.2|1|3.1|2.7|2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.6|1.7|4|1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9|4.6|2.3"/>
</p:tagLst>
</file>

<file path=ppt/theme/theme1.xml><?xml version="1.0" encoding="utf-8"?>
<a:theme xmlns:a="http://schemas.openxmlformats.org/drawingml/2006/main" name="Студия">
  <a:themeElements>
    <a:clrScheme name="Студия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Студия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Студия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тудия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тудия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тудия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тудия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тудия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тудия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тудия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тудия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тудия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кстура">
  <a:themeElements>
    <a:clrScheme name="Текстура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Текстура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Текстура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кстура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кстура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кстура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кстура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кстура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кстура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кстура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383</TotalTime>
  <Words>334</Words>
  <Application>Microsoft Office PowerPoint</Application>
  <PresentationFormat>Экран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Студия</vt:lpstr>
      <vt:lpstr>Текстура</vt:lpstr>
      <vt:lpstr>IT Development</vt:lpstr>
      <vt:lpstr>Stages of IT development</vt:lpstr>
      <vt:lpstr>Manual IT</vt:lpstr>
      <vt:lpstr>Mechanical IT</vt:lpstr>
      <vt:lpstr>Electrical IT</vt:lpstr>
      <vt:lpstr>Electronic IT</vt:lpstr>
      <vt:lpstr>Computer IT</vt:lpstr>
      <vt:lpstr>Conclusions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развития информационных технологий</dc:title>
  <dc:creator>anna</dc:creator>
  <cp:lastModifiedBy>Бакыт</cp:lastModifiedBy>
  <cp:revision>20</cp:revision>
  <dcterms:created xsi:type="dcterms:W3CDTF">2008-01-14T13:11:37Z</dcterms:created>
  <dcterms:modified xsi:type="dcterms:W3CDTF">2022-12-14T12:48:00Z</dcterms:modified>
</cp:coreProperties>
</file>