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63" r:id="rId6"/>
    <p:sldId id="291" r:id="rId7"/>
    <p:sldId id="264" r:id="rId8"/>
    <p:sldId id="290" r:id="rId9"/>
    <p:sldId id="289" r:id="rId10"/>
    <p:sldId id="265" r:id="rId11"/>
    <p:sldId id="266" r:id="rId12"/>
    <p:sldId id="292" r:id="rId13"/>
    <p:sldId id="269" r:id="rId14"/>
    <p:sldId id="272" r:id="rId15"/>
    <p:sldId id="286" r:id="rId16"/>
    <p:sldId id="288" r:id="rId17"/>
    <p:sldId id="287" r:id="rId18"/>
    <p:sldId id="283" r:id="rId19"/>
    <p:sldId id="28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73E70-705A-4FA8-A47C-3BBF1AF0F60F}" v="2" dt="2022-01-25T13:46:24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87592" autoAdjust="0"/>
  </p:normalViewPr>
  <p:slideViewPr>
    <p:cSldViewPr snapToGrid="0" snapToObjects="1">
      <p:cViewPr varScale="1">
        <p:scale>
          <a:sx n="102" d="100"/>
          <a:sy n="102" d="100"/>
        </p:scale>
        <p:origin x="1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99073E70-705A-4FA8-A47C-3BBF1AF0F60F}"/>
    <pc:docChg chg="modSld">
      <pc:chgData name="Jeff Lucas" userId="S::jslucas@ua.edu::695de650-dad2-465f-a559-9ad0344f2d34" providerId="AD" clId="Web-{99073E70-705A-4FA8-A47C-3BBF1AF0F60F}" dt="2022-01-25T13:46:24.157" v="1" actId="20577"/>
      <pc:docMkLst>
        <pc:docMk/>
      </pc:docMkLst>
      <pc:sldChg chg="modSp">
        <pc:chgData name="Jeff Lucas" userId="S::jslucas@ua.edu::695de650-dad2-465f-a559-9ad0344f2d34" providerId="AD" clId="Web-{99073E70-705A-4FA8-A47C-3BBF1AF0F60F}" dt="2022-01-25T13:46:24.157" v="1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99073E70-705A-4FA8-A47C-3BBF1AF0F60F}" dt="2022-01-25T13:46:24.157" v="1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4 Pillars of 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08" y="1583120"/>
            <a:ext cx="11137692" cy="43379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ea typeface="ＭＳ Ｐゴシック" panose="020B0600070205080204" pitchFamily="34" charset="-128"/>
              </a:rPr>
              <a:t>Handle complexity by hiding unnecessary details from the user, enabling the user to implement more complex logic on top of the abstraction without needing to understand the hidden complexity.</a:t>
            </a:r>
          </a:p>
          <a:p>
            <a:pPr>
              <a:defRPr/>
            </a:pP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pic>
        <p:nvPicPr>
          <p:cNvPr id="2050" name="Picture 2" descr="Cuisinart-Compact 2-Slice Black Stainless Steel Wide Slot To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51" y="4124184"/>
            <a:ext cx="2317802" cy="231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uisinart 6-Slice Toaster Oven with Broiler Stainless Steel TOB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01" y="4341083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f Tested Quick Serve Toaster by Wards | Montgomery W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16" y="3897731"/>
            <a:ext cx="2544255" cy="25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1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ea typeface="MS PGothic" panose="020B0600070205080204" pitchFamily="34" charset="-128"/>
              </a:rPr>
              <a:t>Simpler Interface</a:t>
            </a:r>
          </a:p>
          <a:p>
            <a:r>
              <a:rPr lang="en-US" altLang="en-US" sz="3600" dirty="0">
                <a:ea typeface="MS PGothic" panose="020B0600070205080204" pitchFamily="34" charset="-128"/>
              </a:rPr>
              <a:t>Reduces the impact of change</a:t>
            </a:r>
          </a:p>
          <a:p>
            <a:pPr marL="0" indent="0">
              <a:buNone/>
            </a:pPr>
            <a:endParaRPr lang="en-US" altLang="en-US" sz="3600" dirty="0">
              <a:ea typeface="MS PGothic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83439" y="2779193"/>
            <a:ext cx="396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 dirty="0"/>
              <a:t>Person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83439" y="3393789"/>
            <a:ext cx="3962400" cy="14040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-First 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 dirty="0"/>
              <a:t>-Last 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-Birthdate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 dirty="0"/>
              <a:t>-Email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83439" y="4797869"/>
            <a:ext cx="3962400" cy="13790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-Talk()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 dirty="0"/>
              <a:t>+Walk()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+</a:t>
            </a:r>
            <a:r>
              <a:rPr lang="en-US" altLang="en-US" sz="2000" dirty="0" err="1"/>
              <a:t>SayHello</a:t>
            </a:r>
            <a:r>
              <a:rPr lang="en-US" altLang="en-US" sz="2000" dirty="0"/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 dirty="0"/>
              <a:t>+</a:t>
            </a:r>
            <a:r>
              <a:rPr lang="en-US" altLang="en-US" sz="2000" i="0" dirty="0" err="1"/>
              <a:t>SayGoodbye</a:t>
            </a:r>
            <a:r>
              <a:rPr lang="en-US" altLang="en-US" sz="2000" i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1406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Deriving a new class from an existing class forming a hierarchy of classes.</a:t>
            </a:r>
          </a:p>
          <a:p>
            <a:r>
              <a:rPr lang="en-US" dirty="0"/>
              <a:t>The derived class or subclass inherits methods and properties from the parent or super class.</a:t>
            </a:r>
          </a:p>
          <a:p>
            <a:r>
              <a:rPr lang="en-US" dirty="0"/>
              <a:t>Intended to help with reuse of existing code with little or no modification.</a:t>
            </a:r>
          </a:p>
          <a:p>
            <a:r>
              <a:rPr lang="en-US" dirty="0"/>
              <a:t>For example, a TA “is a” person.  The TA class could inherited from the Person class forming an “</a:t>
            </a:r>
            <a:r>
              <a:rPr lang="en-US" dirty="0" err="1"/>
              <a:t>isa</a:t>
            </a:r>
            <a:r>
              <a:rPr lang="en-US" dirty="0"/>
              <a:t>” relationship between the two classes.</a:t>
            </a:r>
          </a:p>
          <a:p>
            <a:r>
              <a:rPr lang="en-US" dirty="0"/>
              <a:t>Derived classes can be treated like the parent class.  i.e. we can call all methods from the Person class on an object type of 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3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Assignment: Inheritance – Animal Kingdom The Three... | Cheg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473" y="1703959"/>
            <a:ext cx="7237054" cy="45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78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Polymorphism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en-US" sz="4000" u="sng" dirty="0">
                <a:ea typeface="ＭＳ Ｐゴシック" panose="020B0600070205080204" pitchFamily="34" charset="-128"/>
              </a:rPr>
              <a:t>Poly	</a:t>
            </a:r>
            <a:r>
              <a:rPr lang="en-US" altLang="en-US" sz="4000" dirty="0">
                <a:ea typeface="ＭＳ Ｐゴシック" panose="020B0600070205080204" pitchFamily="34" charset="-128"/>
              </a:rPr>
              <a:t>	</a:t>
            </a:r>
            <a:r>
              <a:rPr lang="en-US" altLang="en-US" sz="4000" u="sng" dirty="0">
                <a:ea typeface="ＭＳ Ｐゴシック" panose="020B0600070205080204" pitchFamily="34" charset="-128"/>
              </a:rPr>
              <a:t>morph</a:t>
            </a:r>
            <a:r>
              <a:rPr lang="en-US" altLang="en-US" sz="4000" dirty="0">
                <a:ea typeface="ＭＳ Ｐゴシック" panose="020B0600070205080204" pitchFamily="34" charset="-128"/>
              </a:rPr>
              <a:t>ism</a:t>
            </a:r>
          </a:p>
          <a:p>
            <a:pPr marL="0" indent="0">
              <a:buNone/>
              <a:defRPr/>
            </a:pPr>
            <a:r>
              <a:rPr lang="en-US" altLang="en-US" sz="4000" i="1" dirty="0">
                <a:latin typeface="Freestyle Script" panose="030804020302050B0404" pitchFamily="66" charset="0"/>
                <a:ea typeface="ＭＳ Ｐゴシック" panose="020B0600070205080204" pitchFamily="34" charset="-128"/>
              </a:rPr>
              <a:t>Many		Form</a:t>
            </a:r>
          </a:p>
          <a:p>
            <a:pPr>
              <a:defRPr/>
            </a:pPr>
            <a:r>
              <a:rPr lang="en-US" altLang="en-US" sz="4000" dirty="0">
                <a:ea typeface="ＭＳ Ｐゴシック" panose="020B0600070205080204" pitchFamily="34" charset="-128"/>
              </a:rPr>
              <a:t>Literally means many forms.  It describes the idea that different classes can be used with the same interface.  </a:t>
            </a:r>
          </a:p>
          <a:p>
            <a:pPr>
              <a:defRPr/>
            </a:pPr>
            <a:r>
              <a:rPr lang="en-US" altLang="en-US" sz="4000" dirty="0">
                <a:ea typeface="ＭＳ Ｐゴシック" panose="020B0600070205080204" pitchFamily="34" charset="-128"/>
              </a:rPr>
              <a:t>Each class can provide its own implementation of the interface.</a:t>
            </a:r>
          </a:p>
          <a:p>
            <a:pPr>
              <a:defRPr/>
            </a:pPr>
            <a:r>
              <a:rPr lang="en-US" altLang="en-US" sz="4000" dirty="0">
                <a:ea typeface="ＭＳ Ｐゴシック" panose="020B0600070205080204" pitchFamily="34" charset="-128"/>
              </a:rPr>
              <a:t>Allows us to eliminate long if-else structures or case statements</a:t>
            </a:r>
          </a:p>
        </p:txBody>
      </p:sp>
    </p:spTree>
    <p:extLst>
      <p:ext uri="{BB962C8B-B14F-4D97-AF65-F5344CB8AC3E}">
        <p14:creationId xmlns:p14="http://schemas.microsoft.com/office/powerpoint/2010/main" val="124606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Polymorphism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2" descr="Assignment: Inheritance – Animal Kingdom The Three... | Cheg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25" y="2133171"/>
            <a:ext cx="5145025" cy="32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29" y="1859717"/>
            <a:ext cx="3543300" cy="3543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3753" y="1728812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myMammal.Speak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5940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together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40648"/>
              </p:ext>
            </p:extLst>
          </p:nvPr>
        </p:nvGraphicFramePr>
        <p:xfrm>
          <a:off x="989351" y="1529135"/>
          <a:ext cx="10643016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7672">
                  <a:extLst>
                    <a:ext uri="{9D8B030D-6E8A-4147-A177-3AD203B41FA5}">
                      <a16:colId xmlns:a16="http://schemas.microsoft.com/office/drawing/2014/main" val="3096489028"/>
                    </a:ext>
                  </a:extLst>
                </a:gridCol>
                <a:gridCol w="3547672">
                  <a:extLst>
                    <a:ext uri="{9D8B030D-6E8A-4147-A177-3AD203B41FA5}">
                      <a16:colId xmlns:a16="http://schemas.microsoft.com/office/drawing/2014/main" val="3621173893"/>
                    </a:ext>
                  </a:extLst>
                </a:gridCol>
                <a:gridCol w="3547672">
                  <a:extLst>
                    <a:ext uri="{9D8B030D-6E8A-4147-A177-3AD203B41FA5}">
                      <a16:colId xmlns:a16="http://schemas.microsoft.com/office/drawing/2014/main" val="337232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Benefit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1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Encapsulation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related data and functions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complexity and increase reusability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4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 the details and complexity.  Show only essentials.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complexity and isolate impact of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Deriving a new class from an existing class.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Eliminate redundant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6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Polymorphism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</a:t>
                      </a:r>
                      <a:r>
                        <a:rPr lang="en-US" baseline="0" dirty="0"/>
                        <a:t> different classes with the same interface.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Refactor nested</a:t>
                      </a:r>
                      <a:r>
                        <a:rPr lang="en-US" baseline="0" dirty="0"/>
                        <a:t> if statements and switch statements.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8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9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7324" y="2016177"/>
            <a:ext cx="4212236" cy="353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6989" y="2563319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F1()</a:t>
            </a:r>
          </a:p>
        </p:txBody>
      </p:sp>
      <p:sp>
        <p:nvSpPr>
          <p:cNvPr id="9" name="Oval 8"/>
          <p:cNvSpPr/>
          <p:nvPr/>
        </p:nvSpPr>
        <p:spPr>
          <a:xfrm>
            <a:off x="4656943" y="3852474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F2()</a:t>
            </a:r>
          </a:p>
        </p:txBody>
      </p:sp>
      <p:sp>
        <p:nvSpPr>
          <p:cNvPr id="10" name="Oval 9"/>
          <p:cNvSpPr/>
          <p:nvPr/>
        </p:nvSpPr>
        <p:spPr>
          <a:xfrm>
            <a:off x="6905468" y="2563318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6905468" y="3852474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8941" y="1589914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96159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80084" y="2343463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F1()</a:t>
            </a:r>
          </a:p>
        </p:txBody>
      </p:sp>
      <p:sp>
        <p:nvSpPr>
          <p:cNvPr id="9" name="Oval 8"/>
          <p:cNvSpPr/>
          <p:nvPr/>
        </p:nvSpPr>
        <p:spPr>
          <a:xfrm>
            <a:off x="3495205" y="4284690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F2()</a:t>
            </a:r>
          </a:p>
        </p:txBody>
      </p:sp>
      <p:sp>
        <p:nvSpPr>
          <p:cNvPr id="10" name="Oval 9"/>
          <p:cNvSpPr/>
          <p:nvPr/>
        </p:nvSpPr>
        <p:spPr>
          <a:xfrm>
            <a:off x="5998563" y="2343462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F3()</a:t>
            </a:r>
          </a:p>
        </p:txBody>
      </p:sp>
      <p:sp>
        <p:nvSpPr>
          <p:cNvPr id="11" name="Oval 10"/>
          <p:cNvSpPr/>
          <p:nvPr/>
        </p:nvSpPr>
        <p:spPr>
          <a:xfrm>
            <a:off x="6688110" y="3898695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F4()</a:t>
            </a:r>
          </a:p>
        </p:txBody>
      </p:sp>
      <p:sp>
        <p:nvSpPr>
          <p:cNvPr id="13" name="Oval 12"/>
          <p:cNvSpPr/>
          <p:nvPr/>
        </p:nvSpPr>
        <p:spPr>
          <a:xfrm>
            <a:off x="5045437" y="3376538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F5()</a:t>
            </a:r>
          </a:p>
        </p:txBody>
      </p:sp>
      <p:sp>
        <p:nvSpPr>
          <p:cNvPr id="14" name="Oval 13"/>
          <p:cNvSpPr/>
          <p:nvPr/>
        </p:nvSpPr>
        <p:spPr>
          <a:xfrm>
            <a:off x="7792385" y="2974305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F6()</a:t>
            </a:r>
          </a:p>
        </p:txBody>
      </p:sp>
      <p:cxnSp>
        <p:nvCxnSpPr>
          <p:cNvPr id="4" name="Straight Arrow Connector 3"/>
          <p:cNvCxnSpPr>
            <a:stCxn id="6" idx="4"/>
            <a:endCxn id="9" idx="0"/>
          </p:cNvCxnSpPr>
          <p:nvPr/>
        </p:nvCxnSpPr>
        <p:spPr>
          <a:xfrm flipH="1">
            <a:off x="3896192" y="3085476"/>
            <a:ext cx="184879" cy="119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3" idx="1"/>
          </p:cNvCxnSpPr>
          <p:nvPr/>
        </p:nvCxnSpPr>
        <p:spPr>
          <a:xfrm>
            <a:off x="4364612" y="2976811"/>
            <a:ext cx="798271" cy="50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97179" y="4118551"/>
            <a:ext cx="1016834" cy="40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47411" y="3884930"/>
            <a:ext cx="840699" cy="23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3"/>
          </p:cNvCxnSpPr>
          <p:nvPr/>
        </p:nvCxnSpPr>
        <p:spPr>
          <a:xfrm flipV="1">
            <a:off x="5580712" y="2976810"/>
            <a:ext cx="535297" cy="39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43708" y="3485203"/>
            <a:ext cx="1948677" cy="10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28236" y="3085475"/>
            <a:ext cx="444698" cy="83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4" idx="1"/>
          </p:cNvCxnSpPr>
          <p:nvPr/>
        </p:nvCxnSpPr>
        <p:spPr>
          <a:xfrm>
            <a:off x="6800537" y="2714469"/>
            <a:ext cx="1109294" cy="36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2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Spaghetti Code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BEST One-Pot Spaghetti ~ Quick, Easy, &amp; SO GOOD! • FIVEheart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389" y="1319010"/>
            <a:ext cx="5375797" cy="53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7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7324" y="2016177"/>
            <a:ext cx="4212236" cy="353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2059" y="3645108"/>
            <a:ext cx="3500203" cy="11092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82059" y="2383436"/>
            <a:ext cx="3500203" cy="11092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86989" y="2563319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F1()</a:t>
            </a:r>
          </a:p>
        </p:txBody>
      </p:sp>
      <p:sp>
        <p:nvSpPr>
          <p:cNvPr id="7" name="Oval 6"/>
          <p:cNvSpPr/>
          <p:nvPr/>
        </p:nvSpPr>
        <p:spPr>
          <a:xfrm>
            <a:off x="4656943" y="3852474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F2()</a:t>
            </a:r>
          </a:p>
        </p:txBody>
      </p:sp>
      <p:sp>
        <p:nvSpPr>
          <p:cNvPr id="8" name="Oval 7"/>
          <p:cNvSpPr/>
          <p:nvPr/>
        </p:nvSpPr>
        <p:spPr>
          <a:xfrm>
            <a:off x="6905468" y="2563318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/>
          <p:cNvSpPr/>
          <p:nvPr/>
        </p:nvSpPr>
        <p:spPr>
          <a:xfrm>
            <a:off x="6905468" y="3852474"/>
            <a:ext cx="801974" cy="742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8941" y="1589914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Program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15172" y="316954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Properties</a:t>
            </a:r>
          </a:p>
        </p:txBody>
      </p:sp>
      <p:sp>
        <p:nvSpPr>
          <p:cNvPr id="14" name="Right Arrow 13"/>
          <p:cNvSpPr/>
          <p:nvPr/>
        </p:nvSpPr>
        <p:spPr>
          <a:xfrm rot="11946176">
            <a:off x="7659419" y="3144058"/>
            <a:ext cx="1357014" cy="28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9188102">
            <a:off x="7647061" y="3714878"/>
            <a:ext cx="1479869" cy="28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05390" y="3129063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Methods</a:t>
            </a:r>
          </a:p>
        </p:txBody>
      </p:sp>
      <p:sp>
        <p:nvSpPr>
          <p:cNvPr id="17" name="Right Arrow 16"/>
          <p:cNvSpPr/>
          <p:nvPr/>
        </p:nvSpPr>
        <p:spPr>
          <a:xfrm rot="1070263">
            <a:off x="2993492" y="3647415"/>
            <a:ext cx="1686263" cy="28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570937">
            <a:off x="2979638" y="3010596"/>
            <a:ext cx="1670274" cy="28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71210" y="1728866"/>
            <a:ext cx="396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 dirty="0"/>
              <a:t>Person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71210" y="2343462"/>
            <a:ext cx="3962400" cy="14040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First 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 dirty="0"/>
              <a:t>Last 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Birthdate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 dirty="0"/>
              <a:t>Email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71210" y="3747542"/>
            <a:ext cx="3962400" cy="10942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Talk()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0" dirty="0"/>
              <a:t>Walk()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/>
              <a:t>SayHello</a:t>
            </a:r>
            <a:r>
              <a:rPr lang="en-US" altLang="en-US" sz="2000" dirty="0"/>
              <a:t>()</a:t>
            </a:r>
            <a:endParaRPr lang="en-US" alt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64330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Bundling data and methods that work on that data within a single unit (i.e. the object)</a:t>
            </a:r>
          </a:p>
          <a:p>
            <a:pPr>
              <a:defRPr/>
            </a:pPr>
            <a:r>
              <a:rPr lang="en-US" altLang="en-US" sz="4000" dirty="0">
                <a:ea typeface="ＭＳ Ｐゴシック" panose="020B0600070205080204" pitchFamily="34" charset="-128"/>
              </a:rPr>
              <a:t>Used to hide the internal representation, or state, of an object from the outside.</a:t>
            </a:r>
          </a:p>
          <a:p>
            <a:pPr>
              <a:defRPr/>
            </a:pP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5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vs OOP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14" y="1410964"/>
            <a:ext cx="7214112" cy="50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3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vs OOP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0" y="1395973"/>
            <a:ext cx="6174592" cy="3730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03" y="1461104"/>
            <a:ext cx="5529086" cy="3957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8938710">
            <a:off x="9902740" y="3322476"/>
            <a:ext cx="1673991" cy="4347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6197" y="5936105"/>
            <a:ext cx="788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best functions are those with no parameters!” – Robert C. Martin (Uncle Bob)</a:t>
            </a:r>
          </a:p>
        </p:txBody>
      </p:sp>
    </p:spTree>
    <p:extLst>
      <p:ext uri="{BB962C8B-B14F-4D97-AF65-F5344CB8AC3E}">
        <p14:creationId xmlns:p14="http://schemas.microsoft.com/office/powerpoint/2010/main" val="412967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9" ma:contentTypeDescription="Create a new document." ma:contentTypeScope="" ma:versionID="db8da5b3d37f8336120255794af2a55e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2f9a113cabab0256aaaf49ed6bebae0d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B35B26-023F-445B-A865-A49E886C5B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5864B5-A9C5-48A8-A06D-E7B44E168343}"/>
</file>

<file path=customXml/itemProps3.xml><?xml version="1.0" encoding="utf-8"?>
<ds:datastoreItem xmlns:ds="http://schemas.openxmlformats.org/officeDocument/2006/customXml" ds:itemID="{F196679A-848D-4DC1-87C7-0C1FC91236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430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MIS 321</vt:lpstr>
      <vt:lpstr>Procedural Programming </vt:lpstr>
      <vt:lpstr>Procedural Programming </vt:lpstr>
      <vt:lpstr>Spaghetti Code </vt:lpstr>
      <vt:lpstr>Object Oriented Programming </vt:lpstr>
      <vt:lpstr>Example </vt:lpstr>
      <vt:lpstr>Encapsulation </vt:lpstr>
      <vt:lpstr>Procedural vs OOP </vt:lpstr>
      <vt:lpstr>Procedural vs OOP </vt:lpstr>
      <vt:lpstr>Abstraction </vt:lpstr>
      <vt:lpstr>Abstraction </vt:lpstr>
      <vt:lpstr>Inheritance </vt:lpstr>
      <vt:lpstr>Inheritance </vt:lpstr>
      <vt:lpstr>Polymorphism </vt:lpstr>
      <vt:lpstr>Polymorphism </vt:lpstr>
      <vt:lpstr>Bringing it together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72</cp:revision>
  <dcterms:created xsi:type="dcterms:W3CDTF">2018-05-11T20:59:43Z</dcterms:created>
  <dcterms:modified xsi:type="dcterms:W3CDTF">2022-01-25T13:46:34Z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