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64" r:id="rId6"/>
    <p:sldId id="280" r:id="rId7"/>
    <p:sldId id="281" r:id="rId8"/>
    <p:sldId id="270" r:id="rId9"/>
    <p:sldId id="282" r:id="rId10"/>
    <p:sldId id="274" r:id="rId11"/>
    <p:sldId id="28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DD555-8827-4F70-9885-CF49E97B9AA4}" v="2" dt="2022-01-27T15:34:31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99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CBFDD555-8827-4F70-9885-CF49E97B9AA4}"/>
    <pc:docChg chg="modSld">
      <pc:chgData name="Jeff Lucas" userId="S::jslucas@ua.edu::695de650-dad2-465f-a559-9ad0344f2d34" providerId="AD" clId="Web-{CBFDD555-8827-4F70-9885-CF49E97B9AA4}" dt="2022-01-27T15:34:31.409" v="1" actId="20577"/>
      <pc:docMkLst>
        <pc:docMk/>
      </pc:docMkLst>
      <pc:sldChg chg="modSp">
        <pc:chgData name="Jeff Lucas" userId="S::jslucas@ua.edu::695de650-dad2-465f-a559-9ad0344f2d34" providerId="AD" clId="Web-{CBFDD555-8827-4F70-9885-CF49E97B9AA4}" dt="2022-01-27T15:34:31.409" v="1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CBFDD555-8827-4F70-9885-CF49E97B9AA4}" dt="2022-01-27T15:34:31.409" v="1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Abstract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abstract modifier indicates that the thing being modified has a missing or incomplete implementation.</a:t>
            </a:r>
          </a:p>
          <a:p>
            <a:r>
              <a:rPr lang="en-US" sz="4000" dirty="0"/>
              <a:t>The abstract modifier can be used with classes, methods, properties, etc.</a:t>
            </a:r>
          </a:p>
          <a:p>
            <a:r>
              <a:rPr lang="en-US" sz="4000" dirty="0"/>
              <a:t>An abstract class is a class with the abstract modifier indicating the class is incomplete.</a:t>
            </a:r>
          </a:p>
          <a:p>
            <a:r>
              <a:rPr lang="en-US" sz="4000" dirty="0"/>
              <a:t>An abstract class by definition can not be instantiated.  It must be used as a parent class.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Abstract classes are easiest understood looking at an example.  Let’s return to the shapes example we looked at previously.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74" y="3103745"/>
            <a:ext cx="62960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If every shape should have an area and perimeter, what should the implementation of the getters be in the shape class?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77" y="3137160"/>
            <a:ext cx="5559244" cy="31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 – Why do we need it?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There are common implementations such as color and filled that I want to inherit.</a:t>
            </a:r>
          </a:p>
          <a:p>
            <a:r>
              <a:rPr lang="en-US" sz="4000" dirty="0"/>
              <a:t>But now I must remember to override the </a:t>
            </a:r>
            <a:r>
              <a:rPr lang="en-US" sz="4000" dirty="0" err="1"/>
              <a:t>GetArea</a:t>
            </a:r>
            <a:r>
              <a:rPr lang="en-US" sz="4000" dirty="0"/>
              <a:t> and </a:t>
            </a:r>
            <a:r>
              <a:rPr lang="en-US" sz="4000" dirty="0" err="1"/>
              <a:t>GetPerimeter</a:t>
            </a:r>
            <a:r>
              <a:rPr lang="en-US" sz="4000" dirty="0"/>
              <a:t> methods in every subclass created….. Lot’s of potential for error….</a:t>
            </a:r>
          </a:p>
          <a:p>
            <a:r>
              <a:rPr lang="en-US" sz="4000" dirty="0"/>
              <a:t>If we have some methods that must be overridden we can make the method abstract. </a:t>
            </a:r>
          </a:p>
          <a:p>
            <a:r>
              <a:rPr lang="en-US" sz="4000" dirty="0"/>
              <a:t>If a method is abstract the class must be abstract.</a:t>
            </a:r>
          </a:p>
        </p:txBody>
      </p:sp>
    </p:spTree>
    <p:extLst>
      <p:ext uri="{BB962C8B-B14F-4D97-AF65-F5344CB8AC3E}">
        <p14:creationId xmlns:p14="http://schemas.microsoft.com/office/powerpoint/2010/main" val="36492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 classes are similar to other classes, but is has the keyword abstract</a:t>
            </a:r>
          </a:p>
          <a:p>
            <a:r>
              <a:rPr lang="en-US" sz="4000" dirty="0"/>
              <a:t>Any method that must be overridden in its subclasses must also have the abstract keyword.</a:t>
            </a:r>
          </a:p>
          <a:p>
            <a:r>
              <a:rPr lang="en-US" sz="4000" dirty="0"/>
              <a:t>Unlike an interface, abstract classes can have normal properties, fields, methods, etc. </a:t>
            </a:r>
          </a:p>
        </p:txBody>
      </p:sp>
    </p:spTree>
    <p:extLst>
      <p:ext uri="{BB962C8B-B14F-4D97-AF65-F5344CB8AC3E}">
        <p14:creationId xmlns:p14="http://schemas.microsoft.com/office/powerpoint/2010/main" val="84452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Abstract Class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2931" y="1309887"/>
            <a:ext cx="66206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GetArea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GetPerimeter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Class Inheriting from Abstract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0" y="1650354"/>
            <a:ext cx="5855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" y="2174124"/>
            <a:ext cx="59359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myShape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myShape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myShape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GetArea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5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Vs Abstract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73423"/>
              </p:ext>
            </p:extLst>
          </p:nvPr>
        </p:nvGraphicFramePr>
        <p:xfrm>
          <a:off x="2919588" y="1354227"/>
          <a:ext cx="6708190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4095">
                  <a:extLst>
                    <a:ext uri="{9D8B030D-6E8A-4147-A177-3AD203B41FA5}">
                      <a16:colId xmlns:a16="http://schemas.microsoft.com/office/drawing/2014/main" val="1873517116"/>
                    </a:ext>
                  </a:extLst>
                </a:gridCol>
                <a:gridCol w="3354095">
                  <a:extLst>
                    <a:ext uri="{9D8B030D-6E8A-4147-A177-3AD203B41FA5}">
                      <a16:colId xmlns:a16="http://schemas.microsoft.com/office/drawing/2014/main" val="3342874519"/>
                    </a:ext>
                  </a:extLst>
                </a:gridCol>
              </a:tblGrid>
              <a:tr h="298003">
                <a:tc>
                  <a:txBody>
                    <a:bodyPr/>
                    <a:lstStyle/>
                    <a:p>
                      <a:r>
                        <a:rPr lang="en-US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69871"/>
                  </a:ext>
                </a:extLst>
              </a:tr>
              <a:tr h="298003">
                <a:tc>
                  <a:txBody>
                    <a:bodyPr/>
                    <a:lstStyle/>
                    <a:p>
                      <a:r>
                        <a:rPr lang="en-US" dirty="0"/>
                        <a:t>Does</a:t>
                      </a:r>
                      <a:r>
                        <a:rPr lang="en-US" baseline="0" dirty="0"/>
                        <a:t> not provide full 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full abstraction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0294"/>
                  </a:ext>
                </a:extLst>
              </a:tr>
              <a:tr h="298003">
                <a:tc>
                  <a:txBody>
                    <a:bodyPr/>
                    <a:lstStyle/>
                    <a:p>
                      <a:r>
                        <a:rPr lang="en-US" dirty="0"/>
                        <a:t>Can not achieve multiple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achieve multiple inheritance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76210"/>
                  </a:ext>
                </a:extLst>
              </a:tr>
              <a:tr h="298003">
                <a:tc>
                  <a:txBody>
                    <a:bodyPr/>
                    <a:lstStyle/>
                    <a:p>
                      <a:r>
                        <a:rPr lang="en-US" dirty="0"/>
                        <a:t>Can declare</a:t>
                      </a:r>
                      <a:r>
                        <a:rPr lang="en-US" baseline="0" dirty="0"/>
                        <a:t> a member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not declare a member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57276"/>
                  </a:ext>
                </a:extLst>
              </a:tr>
              <a:tr h="734802">
                <a:tc>
                  <a:txBody>
                    <a:bodyPr/>
                    <a:lstStyle/>
                    <a:p>
                      <a:r>
                        <a:rPr lang="en-US" dirty="0"/>
                        <a:t>Can provide complete,</a:t>
                      </a:r>
                      <a:r>
                        <a:rPr lang="en-US" baseline="0" dirty="0"/>
                        <a:t> default code or just provide the signature that must be overridden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not provide any code, just the signatures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84849"/>
                  </a:ext>
                </a:extLst>
              </a:tr>
            </a:tbl>
          </a:graphicData>
        </a:graphic>
      </p:graphicFrame>
      <p:pic>
        <p:nvPicPr>
          <p:cNvPr id="1026" name="Picture 2" descr="https://3.bp.blogspot.com/-3WnKibey_3w/WWGroOYi5nI/AAAAAAAACCA/VhCp1IDZ0eM5_weFmQyveU6rn7csWfoCwCEwYBhgL/s1600/abstract-class-vs-inter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07" y="4104229"/>
            <a:ext cx="7106654" cy="25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0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5DB124-BD5E-4E15-ADDD-8D7F38EFBD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9EDAA5-3A9F-46A7-9DDB-B6ECA372D3F7}"/>
</file>

<file path=customXml/itemProps3.xml><?xml version="1.0" encoding="utf-8"?>
<ds:datastoreItem xmlns:ds="http://schemas.openxmlformats.org/officeDocument/2006/customXml" ds:itemID="{E56F620F-1173-4B9A-88E9-FFE59DEC1C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8376</TotalTime>
  <Words>755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MIS 321</vt:lpstr>
      <vt:lpstr>Abstract Classes </vt:lpstr>
      <vt:lpstr>Abstract Classes </vt:lpstr>
      <vt:lpstr>Abstract Classes </vt:lpstr>
      <vt:lpstr>Abstract Class – Why do we need it? </vt:lpstr>
      <vt:lpstr>Abstract Class</vt:lpstr>
      <vt:lpstr>Sample Abstract Class</vt:lpstr>
      <vt:lpstr>Sample Class Inheriting from Abstract</vt:lpstr>
      <vt:lpstr>Interface Vs Abstract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83</cp:revision>
  <dcterms:created xsi:type="dcterms:W3CDTF">2018-05-11T20:59:43Z</dcterms:created>
  <dcterms:modified xsi:type="dcterms:W3CDTF">2022-01-27T15:34:41Z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