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A946-B8A6-49D0-8A4F-5EDC5F8C973F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72FD4-AB9E-4EA1-B046-941FD3CB2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6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72FD4-AB9E-4EA1-B046-941FD3CB20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lanningpok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lverhouse_Powerpoint_Cover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371600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MIS321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Agile Grooming and Planning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this session to make sure everyone has a complete understanding of the user stories.</a:t>
            </a:r>
          </a:p>
          <a:p>
            <a:r>
              <a:rPr lang="en-US" dirty="0" smtClean="0"/>
              <a:t>Decide which stories will be included in the sprint.</a:t>
            </a:r>
          </a:p>
          <a:p>
            <a:r>
              <a:rPr lang="en-US" dirty="0" smtClean="0"/>
              <a:t>Break the stories into individual tasks.</a:t>
            </a:r>
          </a:p>
          <a:p>
            <a:r>
              <a:rPr lang="en-US" dirty="0" smtClean="0"/>
              <a:t>Assign the tasks to individual team members.</a:t>
            </a:r>
          </a:p>
          <a:p>
            <a:r>
              <a:rPr lang="en-US" dirty="0" smtClean="0"/>
              <a:t>Estimate, in hours, how long each task will take.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2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Understand the elements of a product backlog and what traits lead to the strongest deliverables</a:t>
            </a:r>
          </a:p>
          <a:p>
            <a:r>
              <a:rPr lang="en-US" dirty="0" smtClean="0"/>
              <a:t>Dive into prioritization and learn different methods for understanding what is the most important feature or item to work on</a:t>
            </a:r>
          </a:p>
          <a:p>
            <a:r>
              <a:rPr lang="en-US" dirty="0" smtClean="0"/>
              <a:t>Explore estimation and the different practices and measures that are used today</a:t>
            </a:r>
          </a:p>
          <a:p>
            <a:r>
              <a:rPr lang="en-US" dirty="0" smtClean="0"/>
              <a:t>Understand story points and planning poker as ways to discern the level of effort and complexity</a:t>
            </a:r>
          </a:p>
          <a:p>
            <a:r>
              <a:rPr lang="en-US" dirty="0" smtClean="0"/>
              <a:t>Learn the other inputs that affect the planning process</a:t>
            </a:r>
          </a:p>
          <a:p>
            <a:r>
              <a:rPr lang="en-US" dirty="0" smtClean="0"/>
              <a:t>Evaluate Sprint planning and XP planning game to learn how commitments are made and work is planned</a:t>
            </a:r>
          </a:p>
          <a:p>
            <a:r>
              <a:rPr lang="en-US" dirty="0" smtClean="0"/>
              <a:t>See how maintenance work can be incorporated into Agile teams</a:t>
            </a:r>
          </a:p>
          <a:p>
            <a:r>
              <a:rPr lang="en-US" dirty="0" smtClean="0"/>
              <a:t>Review the triple constraints model and how it is handled within the Agile framework</a:t>
            </a:r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Grooming the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D.E.E.P.</a:t>
            </a:r>
          </a:p>
          <a:p>
            <a:pPr lvl="1"/>
            <a:r>
              <a:rPr lang="en-US" dirty="0" smtClean="0"/>
              <a:t>Detailed - The highest priority stories have sufficient detail for the development team to deliver them.  OK for lower priority items to be at “epic” level.</a:t>
            </a:r>
          </a:p>
          <a:p>
            <a:pPr lvl="1"/>
            <a:r>
              <a:rPr lang="en-US" dirty="0" smtClean="0"/>
              <a:t>Estimated – The team understands the stories and believes there is adequate information to estimate the level of effort</a:t>
            </a:r>
          </a:p>
          <a:p>
            <a:pPr lvl="1"/>
            <a:r>
              <a:rPr lang="en-US" dirty="0" smtClean="0"/>
              <a:t>Emergent – Backlog is constantly evolving</a:t>
            </a:r>
          </a:p>
          <a:p>
            <a:pPr lvl="1"/>
            <a:r>
              <a:rPr lang="en-US" dirty="0" smtClean="0"/>
              <a:t>Prioritized – Backlog always sits in priority order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</a:p>
          <a:p>
            <a:pPr lvl="1"/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1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</a:t>
            </a:r>
            <a:endParaRPr lang="en-US" dirty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Based</a:t>
            </a:r>
          </a:p>
          <a:p>
            <a:pPr lvl="1"/>
            <a:r>
              <a:rPr lang="en-US" dirty="0" smtClean="0"/>
              <a:t>Increased revenue, decreased cost, improved customer service, etc.</a:t>
            </a:r>
          </a:p>
          <a:p>
            <a:pPr lvl="1"/>
            <a:r>
              <a:rPr lang="en-US" dirty="0" smtClean="0"/>
              <a:t>What happens if we don’t take action?  Market place perception, regulatory issues, etc.</a:t>
            </a:r>
          </a:p>
          <a:p>
            <a:r>
              <a:rPr lang="en-US" dirty="0" smtClean="0"/>
              <a:t>Value Steam Mapping</a:t>
            </a:r>
          </a:p>
          <a:p>
            <a:pPr lvl="1"/>
            <a:r>
              <a:rPr lang="en-US" dirty="0" smtClean="0"/>
              <a:t>Taken from Lean manufacturing</a:t>
            </a:r>
          </a:p>
          <a:p>
            <a:pPr lvl="1"/>
            <a:r>
              <a:rPr lang="en-US" dirty="0" smtClean="0"/>
              <a:t>Map process from customers perspective looking at where the experience is less than optimal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20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MoSCoW</a:t>
            </a:r>
            <a:endParaRPr lang="en-US" dirty="0" smtClean="0"/>
          </a:p>
          <a:p>
            <a:pPr lvl="1"/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Should Have</a:t>
            </a:r>
          </a:p>
          <a:p>
            <a:pPr lvl="1"/>
            <a:r>
              <a:rPr lang="en-US" dirty="0" smtClean="0"/>
              <a:t>Could Have</a:t>
            </a:r>
          </a:p>
          <a:p>
            <a:pPr lvl="1"/>
            <a:r>
              <a:rPr lang="en-US" dirty="0" smtClean="0"/>
              <a:t>Want to have</a:t>
            </a:r>
          </a:p>
          <a:p>
            <a:r>
              <a:rPr lang="en-US" dirty="0" smtClean="0"/>
              <a:t>Kano Model</a:t>
            </a:r>
          </a:p>
          <a:p>
            <a:pPr lvl="1"/>
            <a:r>
              <a:rPr lang="en-US" dirty="0" smtClean="0"/>
              <a:t>Basic Needs</a:t>
            </a:r>
          </a:p>
          <a:p>
            <a:pPr lvl="1"/>
            <a:r>
              <a:rPr lang="en-US" dirty="0" smtClean="0"/>
              <a:t>Performance Needs</a:t>
            </a:r>
          </a:p>
          <a:p>
            <a:pPr lvl="1"/>
            <a:r>
              <a:rPr lang="en-US" dirty="0" smtClean="0"/>
              <a:t>Delights</a:t>
            </a:r>
          </a:p>
          <a:p>
            <a:pPr lvl="1"/>
            <a:r>
              <a:rPr lang="en-US" dirty="0" smtClean="0"/>
              <a:t>Over time features move from one category to another</a:t>
            </a:r>
          </a:p>
          <a:p>
            <a:pPr lvl="1"/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of Effort (LOE)</a:t>
            </a:r>
          </a:p>
          <a:p>
            <a:pPr lvl="1"/>
            <a:r>
              <a:rPr lang="en-US" dirty="0" smtClean="0"/>
              <a:t>Quick and easy</a:t>
            </a:r>
          </a:p>
          <a:p>
            <a:pPr lvl="1"/>
            <a:r>
              <a:rPr lang="en-US" dirty="0" smtClean="0"/>
              <a:t>Not very useful in more detailed planning</a:t>
            </a:r>
          </a:p>
          <a:p>
            <a:pPr lvl="1"/>
            <a:r>
              <a:rPr lang="en-US" dirty="0" smtClean="0"/>
              <a:t>Often used as a “first pass estimation”</a:t>
            </a:r>
          </a:p>
          <a:p>
            <a:r>
              <a:rPr lang="en-US" dirty="0" smtClean="0"/>
              <a:t>Ideal Time (Days / Hours / Work Sessions)</a:t>
            </a:r>
          </a:p>
          <a:p>
            <a:pPr lvl="1"/>
            <a:r>
              <a:rPr lang="en-US" dirty="0" smtClean="0"/>
              <a:t>Time needed given no interruptions</a:t>
            </a:r>
          </a:p>
          <a:p>
            <a:pPr lvl="1"/>
            <a:r>
              <a:rPr lang="en-US" dirty="0" smtClean="0"/>
              <a:t>Conversion factor of 2:1 is common</a:t>
            </a:r>
          </a:p>
          <a:p>
            <a:pPr lvl="1"/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Advantage is it’s the most detailed and accurate</a:t>
            </a:r>
          </a:p>
          <a:p>
            <a:pPr lvl="1"/>
            <a:r>
              <a:rPr lang="en-US" dirty="0" smtClean="0"/>
              <a:t>Disadvantage is it’s the most detailed and accurate</a:t>
            </a:r>
          </a:p>
          <a:p>
            <a:r>
              <a:rPr lang="en-US" dirty="0" smtClean="0"/>
              <a:t>Story Points</a:t>
            </a:r>
          </a:p>
          <a:p>
            <a:pPr lvl="1"/>
            <a:r>
              <a:rPr lang="en-US" dirty="0" smtClean="0"/>
              <a:t>Good understanding of size without binding expectations of hours</a:t>
            </a:r>
          </a:p>
          <a:p>
            <a:pPr lvl="1"/>
            <a:r>
              <a:rPr lang="en-US" dirty="0" smtClean="0"/>
              <a:t>Fibonacci Sequence: 1, 2, 3, 5, 8, 13, 21</a:t>
            </a:r>
          </a:p>
          <a:p>
            <a:pPr lvl="1"/>
            <a:r>
              <a:rPr lang="en-US" dirty="0" smtClean="0"/>
              <a:t>Story points don’t translate well from one team to the next</a:t>
            </a:r>
          </a:p>
          <a:p>
            <a:pPr lvl="1"/>
            <a:r>
              <a:rPr lang="en-US" dirty="0" smtClean="0"/>
              <a:t>Accurate once velocity is established.</a:t>
            </a:r>
          </a:p>
          <a:p>
            <a:pPr lvl="1"/>
            <a:r>
              <a:rPr lang="en-US" dirty="0" smtClean="0"/>
              <a:t>Using a know effort to establish relative values.</a:t>
            </a:r>
          </a:p>
          <a:p>
            <a:pPr lvl="1"/>
            <a:r>
              <a:rPr lang="en-US" dirty="0" smtClean="0"/>
              <a:t>Estimate includes design, dev and test (definition of done)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Participation in Estimating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www.planningpoker.com</a:t>
            </a:r>
            <a:endParaRPr lang="en-US" dirty="0" smtClean="0"/>
          </a:p>
          <a:p>
            <a:pPr lvl="1"/>
            <a:r>
              <a:rPr lang="en-US" dirty="0" smtClean="0"/>
              <a:t>Chance to continue the conversation</a:t>
            </a:r>
          </a:p>
          <a:p>
            <a:r>
              <a:rPr lang="en-US" dirty="0" smtClean="0"/>
              <a:t>Wide-Band Delphi</a:t>
            </a:r>
          </a:p>
          <a:p>
            <a:pPr lvl="1"/>
            <a:r>
              <a:rPr lang="en-US" dirty="0" smtClean="0"/>
              <a:t>More accurate</a:t>
            </a:r>
          </a:p>
          <a:p>
            <a:pPr lvl="1"/>
            <a:r>
              <a:rPr lang="en-US" dirty="0" smtClean="0"/>
              <a:t>More time consuming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3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0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Prepping for 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Backlog Grooming</a:t>
            </a:r>
          </a:p>
          <a:p>
            <a:pPr lvl="1"/>
            <a:r>
              <a:rPr lang="en-US" dirty="0" smtClean="0"/>
              <a:t>Well written stories</a:t>
            </a:r>
          </a:p>
          <a:p>
            <a:pPr lvl="1"/>
            <a:r>
              <a:rPr lang="en-US" dirty="0" smtClean="0"/>
              <a:t>Understood</a:t>
            </a:r>
          </a:p>
          <a:p>
            <a:pPr lvl="1"/>
            <a:r>
              <a:rPr lang="en-US" dirty="0" smtClean="0"/>
              <a:t>Estimated (definition of done)</a:t>
            </a:r>
          </a:p>
          <a:p>
            <a:pPr lvl="1"/>
            <a:r>
              <a:rPr lang="en-US" dirty="0" smtClean="0"/>
              <a:t>Prioritized</a:t>
            </a:r>
          </a:p>
          <a:p>
            <a:r>
              <a:rPr lang="en-US" dirty="0" smtClean="0"/>
              <a:t>Determining Velocity</a:t>
            </a:r>
          </a:p>
          <a:p>
            <a:r>
              <a:rPr lang="en-US" dirty="0" smtClean="0"/>
              <a:t>Technical Debt</a:t>
            </a:r>
          </a:p>
          <a:p>
            <a:r>
              <a:rPr lang="en-US" dirty="0" smtClean="0"/>
              <a:t>Undocumented Features (</a:t>
            </a:r>
            <a:r>
              <a:rPr lang="en-US" smtClean="0"/>
              <a:t>aka bugs)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CF41EE-04BB-491E-94F1-E9D13FC2D997}"/>
</file>

<file path=customXml/itemProps2.xml><?xml version="1.0" encoding="utf-8"?>
<ds:datastoreItem xmlns:ds="http://schemas.openxmlformats.org/officeDocument/2006/customXml" ds:itemID="{A6C652EB-DD22-4863-A278-926859A27B78}"/>
</file>

<file path=customXml/itemProps3.xml><?xml version="1.0" encoding="utf-8"?>
<ds:datastoreItem xmlns:ds="http://schemas.openxmlformats.org/officeDocument/2006/customXml" ds:itemID="{2E63D765-712C-4015-8F45-517E2307F3FA}"/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509</Words>
  <Application>Microsoft Office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MIS321</vt:lpstr>
      <vt:lpstr>Learning Objectives</vt:lpstr>
      <vt:lpstr>Grooming the Backlog</vt:lpstr>
      <vt:lpstr>Prioritization</vt:lpstr>
      <vt:lpstr>Prioritization</vt:lpstr>
      <vt:lpstr>Estimating</vt:lpstr>
      <vt:lpstr>Estimating</vt:lpstr>
      <vt:lpstr>Team Participation in Estimating and Planning</vt:lpstr>
      <vt:lpstr>Prepping for Sprint Planning</vt:lpstr>
      <vt:lpstr>Sprint Planning</vt:lpstr>
      <vt:lpstr>Questions?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Luncheon</dc:title>
  <dc:creator>Lindsey Blumenthal</dc:creator>
  <cp:lastModifiedBy>Lucas, Jeff S</cp:lastModifiedBy>
  <cp:revision>125</cp:revision>
  <dcterms:created xsi:type="dcterms:W3CDTF">2012-08-17T14:05:58Z</dcterms:created>
  <dcterms:modified xsi:type="dcterms:W3CDTF">2021-04-13T08:08:20Z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