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3" r:id="rId3"/>
    <p:sldId id="316" r:id="rId4"/>
    <p:sldId id="315" r:id="rId5"/>
    <p:sldId id="317" r:id="rId6"/>
    <p:sldId id="318" r:id="rId7"/>
    <p:sldId id="320" r:id="rId8"/>
    <p:sldId id="319" r:id="rId9"/>
    <p:sldId id="321" r:id="rId10"/>
    <p:sldId id="322" r:id="rId11"/>
    <p:sldId id="323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A946-B8A6-49D0-8A4F-5EDC5F8C973F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72FD4-AB9E-4EA1-B046-941FD3CB2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72FD4-AB9E-4EA1-B046-941FD3CB20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7FD4-83BA-478E-810F-175758159CB7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lverhouse_Powerpoint_Cover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371600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MIS321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Agile Requirements Gathering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Incorporation of Personas</a:t>
            </a:r>
          </a:p>
          <a:p>
            <a:r>
              <a:rPr lang="en-US" dirty="0" smtClean="0"/>
              <a:t>UX Designs</a:t>
            </a:r>
          </a:p>
          <a:p>
            <a:r>
              <a:rPr lang="en-US" dirty="0" smtClean="0"/>
              <a:t>Solving for the 99% </a:t>
            </a:r>
          </a:p>
          <a:p>
            <a:r>
              <a:rPr lang="en-US" dirty="0" smtClean="0"/>
              <a:t>Sharing a Common Vision</a:t>
            </a:r>
          </a:p>
          <a:p>
            <a:r>
              <a:rPr lang="en-US" dirty="0" smtClean="0"/>
              <a:t>Roadmaps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23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Lean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Launching with the Minimum Viable Product</a:t>
            </a:r>
          </a:p>
          <a:p>
            <a:r>
              <a:rPr lang="en-US" dirty="0" smtClean="0"/>
              <a:t>React to Market in Future Iterations</a:t>
            </a:r>
          </a:p>
          <a:p>
            <a:r>
              <a:rPr lang="en-US" dirty="0" smtClean="0"/>
              <a:t>Opportunity to get REAL Market Feedback</a:t>
            </a:r>
          </a:p>
          <a:p>
            <a:r>
              <a:rPr lang="en-US" dirty="0" smtClean="0"/>
              <a:t>Remember the 99%.... Or is it 25%???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Recognize the differences between Agile and Waterfall with regard to requirements gathering and documentation</a:t>
            </a:r>
          </a:p>
          <a:p>
            <a:r>
              <a:rPr lang="en-US" dirty="0" smtClean="0"/>
              <a:t>Understand the format used within Scrum for user stories, including epics and acceptance criteria</a:t>
            </a:r>
          </a:p>
          <a:p>
            <a:r>
              <a:rPr lang="en-US" dirty="0" smtClean="0"/>
              <a:t>Explore several examples of how user stories are broken down from epics to child stories and how acceptance criteria add important details to the story</a:t>
            </a:r>
          </a:p>
          <a:p>
            <a:r>
              <a:rPr lang="en-US" dirty="0" smtClean="0"/>
              <a:t>Examine how requirements can be enhanced by using persona or UX designers to better understand potential system users</a:t>
            </a:r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how user stories and Agile development efforts map into a marketplace driven by consumer demands</a:t>
            </a:r>
          </a:p>
          <a:p>
            <a:r>
              <a:rPr lang="en-US" dirty="0" smtClean="0"/>
              <a:t>Value the importance of communication and transparency when it comes to requirement specifications and priorities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calls for simple instructions for a simple feature…. Details can be added as they are discussed.</a:t>
            </a:r>
          </a:p>
          <a:p>
            <a:r>
              <a:rPr lang="en-US" dirty="0" smtClean="0"/>
              <a:t>In Scrum, requirements are documented in user stories</a:t>
            </a:r>
          </a:p>
          <a:p>
            <a:pPr lvl="1"/>
            <a:r>
              <a:rPr lang="en-US" dirty="0" smtClean="0"/>
              <a:t>Small enough to be designed, coded and tested within a single sprint.</a:t>
            </a:r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the following format:</a:t>
            </a:r>
          </a:p>
          <a:p>
            <a:pPr marL="400050" lvl="1" indent="0">
              <a:buNone/>
            </a:pPr>
            <a:r>
              <a:rPr lang="en-US" dirty="0" smtClean="0"/>
              <a:t>As a &lt;type of user&gt;, I want &lt;some goal&gt;, so that &lt;some reason&gt;.</a:t>
            </a:r>
            <a:endParaRPr lang="en-US" dirty="0"/>
          </a:p>
          <a:p>
            <a:r>
              <a:rPr lang="en-US" dirty="0" smtClean="0"/>
              <a:t>Understanding the WHO.</a:t>
            </a:r>
          </a:p>
          <a:p>
            <a:r>
              <a:rPr lang="en-US" dirty="0" smtClean="0"/>
              <a:t>Understanding the WHAT</a:t>
            </a:r>
          </a:p>
          <a:p>
            <a:r>
              <a:rPr lang="en-US" dirty="0" smtClean="0"/>
              <a:t>Understanding the WHY</a:t>
            </a:r>
          </a:p>
          <a:p>
            <a:r>
              <a:rPr lang="en-US" dirty="0" smtClean="0"/>
              <a:t>Finally, WHEN is this needed.</a:t>
            </a:r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story format to start a conversation.</a:t>
            </a:r>
          </a:p>
          <a:p>
            <a:r>
              <a:rPr lang="en-US" dirty="0" smtClean="0"/>
              <a:t>Use the conversation to meet the actual business need… the solution to which may be different than what was actually requested in the user story.</a:t>
            </a:r>
          </a:p>
          <a:p>
            <a:r>
              <a:rPr lang="en-US" dirty="0" smtClean="0"/>
              <a:t>Begin the process with Epics and decompose the stories.</a:t>
            </a:r>
          </a:p>
          <a:p>
            <a:r>
              <a:rPr lang="en-US" dirty="0" smtClean="0"/>
              <a:t>Decomposition allows for further negotiations. </a:t>
            </a:r>
          </a:p>
          <a:p>
            <a:r>
              <a:rPr lang="en-US" dirty="0" smtClean="0"/>
              <a:t>Decomposition provides clarity and sparks additional questions…. But beware of the weeds…. </a:t>
            </a:r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Story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Epic – As a VP of Marketing, I want to review the performance of historical promotional campaigns so that I can identify and repeat profitable campaigns.</a:t>
            </a:r>
          </a:p>
          <a:p>
            <a:pPr marL="0" indent="0">
              <a:buNone/>
            </a:pPr>
            <a:r>
              <a:rPr lang="en-US" dirty="0" smtClean="0"/>
              <a:t>User Story – As a VP of Marketing, I want to have the ability to select the timeframe to use when reviewing the performance of past promotional campaigns, so that I can compare like seasons.</a:t>
            </a:r>
          </a:p>
          <a:p>
            <a:pPr marL="0" indent="0">
              <a:buNone/>
            </a:pPr>
            <a:r>
              <a:rPr lang="en-US" dirty="0" smtClean="0"/>
              <a:t>User Story – As a VP of Marketing, I want to have the ability to select which type of campaign (direct mail, TV, email, radio) to include when reviewing the performance of past campaigns so that I can compare results of like campaigns.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 in user story creation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Negotiable</a:t>
            </a:r>
          </a:p>
          <a:p>
            <a:pPr lvl="1"/>
            <a:r>
              <a:rPr lang="en-US" dirty="0" smtClean="0"/>
              <a:t>Valuable</a:t>
            </a:r>
          </a:p>
          <a:p>
            <a:pPr lvl="1"/>
            <a:r>
              <a:rPr lang="en-US" dirty="0" err="1" smtClean="0"/>
              <a:t>Estimatable</a:t>
            </a:r>
            <a:endParaRPr lang="en-US" dirty="0" smtClean="0"/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tests that the product owner will use to grade the successful development of the user story.</a:t>
            </a:r>
          </a:p>
          <a:p>
            <a:r>
              <a:rPr lang="en-US" dirty="0" smtClean="0"/>
              <a:t>Should help add to the conversation about the story.</a:t>
            </a:r>
          </a:p>
          <a:p>
            <a:r>
              <a:rPr lang="en-US" dirty="0" smtClean="0"/>
              <a:t>Opportunity to discuss “better ways” and true priorities.</a:t>
            </a:r>
          </a:p>
          <a:p>
            <a:r>
              <a:rPr lang="en-US" dirty="0" smtClean="0"/>
              <a:t>Often lead to new user stories, and that’s OK!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55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3D2511-D69A-4F44-A9E3-EB111790FF54}"/>
</file>

<file path=customXml/itemProps2.xml><?xml version="1.0" encoding="utf-8"?>
<ds:datastoreItem xmlns:ds="http://schemas.openxmlformats.org/officeDocument/2006/customXml" ds:itemID="{14ADF14A-BA4B-4002-93AE-AC74EBEC68F8}"/>
</file>

<file path=customXml/itemProps3.xml><?xml version="1.0" encoding="utf-8"?>
<ds:datastoreItem xmlns:ds="http://schemas.openxmlformats.org/officeDocument/2006/customXml" ds:itemID="{1F53D99F-F4AA-4EC9-BC0B-4140C3D1A9B0}"/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502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MIS321</vt:lpstr>
      <vt:lpstr>Learning Objectives</vt:lpstr>
      <vt:lpstr>Learning Objectives</vt:lpstr>
      <vt:lpstr>Agile Requirements</vt:lpstr>
      <vt:lpstr>User Stories</vt:lpstr>
      <vt:lpstr>User Stories</vt:lpstr>
      <vt:lpstr>User Story Decomposition</vt:lpstr>
      <vt:lpstr>User Stories</vt:lpstr>
      <vt:lpstr>Acceptance Criteria</vt:lpstr>
      <vt:lpstr>Beyond the User Story</vt:lpstr>
      <vt:lpstr>A Lean Agile</vt:lpstr>
      <vt:lpstr>Questions?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Luncheon</dc:title>
  <dc:creator>Lindsey Blumenthal</dc:creator>
  <cp:lastModifiedBy>Lucas, Jeff S</cp:lastModifiedBy>
  <cp:revision>112</cp:revision>
  <dcterms:created xsi:type="dcterms:W3CDTF">2012-08-17T14:05:58Z</dcterms:created>
  <dcterms:modified xsi:type="dcterms:W3CDTF">2021-04-13T08:05:57Z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