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23" r:id="rId21"/>
    <p:sldId id="308" r:id="rId22"/>
    <p:sldId id="309" r:id="rId23"/>
    <p:sldId id="310" r:id="rId24"/>
    <p:sldId id="312" r:id="rId25"/>
    <p:sldId id="313" r:id="rId26"/>
    <p:sldId id="314" r:id="rId27"/>
    <p:sldId id="315" r:id="rId28"/>
    <p:sldId id="320" r:id="rId29"/>
    <p:sldId id="321" r:id="rId30"/>
    <p:sldId id="322" r:id="rId31"/>
    <p:sldId id="316" r:id="rId32"/>
    <p:sldId id="317" r:id="rId33"/>
    <p:sldId id="319"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5"/>
    <p:restoredTop sz="87592" autoAdjust="0"/>
  </p:normalViewPr>
  <p:slideViewPr>
    <p:cSldViewPr snapToGrid="0" snapToObjects="1">
      <p:cViewPr varScale="1">
        <p:scale>
          <a:sx n="77" d="100"/>
          <a:sy n="77" d="100"/>
        </p:scale>
        <p:origin x="77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68791-C618-4B68-838F-78F8E74D2EEE}"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5021F-45F2-4F4E-B291-0743D8C84C7F}" type="slidenum">
              <a:rPr lang="en-US" smtClean="0"/>
              <a:t>‹#›</a:t>
            </a:fld>
            <a:endParaRPr lang="en-US"/>
          </a:p>
        </p:txBody>
      </p:sp>
    </p:spTree>
    <p:extLst>
      <p:ext uri="{BB962C8B-B14F-4D97-AF65-F5344CB8AC3E}">
        <p14:creationId xmlns:p14="http://schemas.microsoft.com/office/powerpoint/2010/main" val="18430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userDrawn="1"/>
        </p:nvGrpSpPr>
        <p:grpSpPr>
          <a:xfrm>
            <a:off x="0" y="0"/>
            <a:ext cx="12192000" cy="6691929"/>
            <a:chOff x="0" y="0"/>
            <a:chExt cx="12192000" cy="6691929"/>
          </a:xfrm>
        </p:grpSpPr>
        <p:sp>
          <p:nvSpPr>
            <p:cNvPr id="7" name="Rectangle 6"/>
            <p:cNvSpPr/>
            <p:nvPr userDrawn="1"/>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5186" y="5454650"/>
              <a:ext cx="6241629" cy="1237279"/>
            </a:xfrm>
            <a:prstGeom prst="rect">
              <a:avLst/>
            </a:prstGeom>
          </p:spPr>
        </p:pic>
      </p:grpSp>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dirty="0" smtClean="0"/>
              <a:t>Presentation Title</a:t>
            </a:r>
            <a:endParaRPr lang="en-US" dirty="0"/>
          </a:p>
        </p:txBody>
      </p:sp>
      <p:sp>
        <p:nvSpPr>
          <p:cNvPr id="3" name="Subtitle 2"/>
          <p:cNvSpPr>
            <a:spLocks noGrp="1"/>
          </p:cNvSpPr>
          <p:nvPr>
            <p:ph type="subTitle" idx="1"/>
          </p:nvPr>
        </p:nvSpPr>
        <p:spPr>
          <a:xfrm>
            <a:off x="1533833" y="2993000"/>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84693088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Text</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      </a:t>
            </a:r>
            <a:fld id="{7D26CA5C-3480-764A-BA0E-09EB070985D9}" type="datetimeFigureOut">
              <a:rPr lang="en-US" smtClean="0"/>
              <a:t>3/31/2021</a:t>
            </a:fld>
            <a:endParaRPr lang="en-US" dirty="0"/>
          </a:p>
        </p:txBody>
      </p:sp>
      <p:sp>
        <p:nvSpPr>
          <p:cNvPr id="6" name="Slide Number Placeholder 5"/>
          <p:cNvSpPr>
            <a:spLocks noGrp="1"/>
          </p:cNvSpPr>
          <p:nvPr>
            <p:ph type="sldNum" sz="quarter" idx="12"/>
          </p:nvPr>
        </p:nvSpPr>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TEXT/GRAPH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Two-Column Text/Graphic</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      </a:t>
            </a:r>
            <a:fld id="{7D26CA5C-3480-764A-BA0E-09EB070985D9}" type="datetimeFigureOut">
              <a:rPr lang="en-US" smtClean="0"/>
              <a:t>3/31/2021</a:t>
            </a:fld>
            <a:endParaRPr lang="en-US" dirty="0"/>
          </a:p>
        </p:txBody>
      </p:sp>
      <p:sp>
        <p:nvSpPr>
          <p:cNvPr id="7" name="Slide Number Placeholder 6"/>
          <p:cNvSpPr>
            <a:spLocks noGrp="1"/>
          </p:cNvSpPr>
          <p:nvPr>
            <p:ph type="sldNum" sz="quarter" idx="12"/>
          </p:nvPr>
        </p:nvSpPr>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71988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W SECTION SLIDE">
    <p:spTree>
      <p:nvGrpSpPr>
        <p:cNvPr id="1" name=""/>
        <p:cNvGrpSpPr/>
        <p:nvPr/>
      </p:nvGrpSpPr>
      <p:grpSpPr>
        <a:xfrm>
          <a:off x="0" y="0"/>
          <a:ext cx="0" cy="0"/>
          <a:chOff x="0" y="0"/>
          <a:chExt cx="0" cy="0"/>
        </a:xfrm>
      </p:grpSpPr>
      <p:sp>
        <p:nvSpPr>
          <p:cNvPr id="7" name="Rectangle 6"/>
          <p:cNvSpPr/>
          <p:nvPr userDrawn="1"/>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sp>
        <p:nvSpPr>
          <p:cNvPr id="2" name="Title 1"/>
          <p:cNvSpPr>
            <a:spLocks noGrp="1"/>
          </p:cNvSpPr>
          <p:nvPr userDrawn="1">
            <p:ph type="ctrTitle" hasCustomPrompt="1"/>
          </p:nvPr>
        </p:nvSpPr>
        <p:spPr>
          <a:xfrm>
            <a:off x="1524000" y="1122363"/>
            <a:ext cx="9144000" cy="2306637"/>
          </a:xfrm>
        </p:spPr>
        <p:txBody>
          <a:bodyPr anchor="ctr"/>
          <a:lstStyle>
            <a:lvl1pPr algn="ctr">
              <a:defRPr sz="6000"/>
            </a:lvl1pPr>
          </a:lstStyle>
          <a:p>
            <a:r>
              <a:rPr lang="en-US" dirty="0" smtClean="0"/>
              <a:t>Use This Slide for </a:t>
            </a:r>
            <a:br>
              <a:rPr lang="en-US" dirty="0" smtClean="0"/>
            </a:br>
            <a:r>
              <a:rPr lang="en-US" dirty="0" smtClean="0"/>
              <a:t>New Section </a:t>
            </a:r>
            <a:endParaRPr lang="en-US" dirty="0"/>
          </a:p>
        </p:txBody>
      </p:sp>
      <p:sp>
        <p:nvSpPr>
          <p:cNvPr id="11" name="Date Placeholder 6"/>
          <p:cNvSpPr>
            <a:spLocks noGrp="1"/>
          </p:cNvSpPr>
          <p:nvPr>
            <p:ph type="dt" sz="half" idx="10"/>
          </p:nvPr>
        </p:nvSpPr>
        <p:spPr>
          <a:xfrm>
            <a:off x="838200" y="6356350"/>
            <a:ext cx="2743200" cy="365125"/>
          </a:xfrm>
        </p:spPr>
        <p:txBody>
          <a:bodyPr/>
          <a:lstStyle/>
          <a:p>
            <a:r>
              <a:rPr lang="en-US" dirty="0" smtClean="0"/>
              <a:t>      </a:t>
            </a:r>
            <a:fld id="{7D26CA5C-3480-764A-BA0E-09EB070985D9}" type="datetimeFigureOut">
              <a:rPr lang="en-US" smtClean="0"/>
              <a:t>3/31/2021</a:t>
            </a:fld>
            <a:endParaRPr lang="en-US" dirty="0"/>
          </a:p>
        </p:txBody>
      </p:sp>
      <p:sp>
        <p:nvSpPr>
          <p:cNvPr id="12" name="Slide Number Placeholder 8"/>
          <p:cNvSpPr>
            <a:spLocks noGrp="1"/>
          </p:cNvSpPr>
          <p:nvPr>
            <p:ph type="sldNum" sz="quarter" idx="12"/>
          </p:nvPr>
        </p:nvSpPr>
        <p:spPr>
          <a:xfrm>
            <a:off x="8610600" y="6356350"/>
            <a:ext cx="2743200" cy="365125"/>
          </a:xfrm>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200790577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IC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Graphic Only</a:t>
            </a:r>
            <a:endParaRPr lang="en-US" dirty="0"/>
          </a:p>
        </p:txBody>
      </p:sp>
      <p:sp>
        <p:nvSpPr>
          <p:cNvPr id="3" name="Date Placeholder 2"/>
          <p:cNvSpPr>
            <a:spLocks noGrp="1"/>
          </p:cNvSpPr>
          <p:nvPr>
            <p:ph type="dt" sz="half" idx="10"/>
          </p:nvPr>
        </p:nvSpPr>
        <p:spPr/>
        <p:txBody>
          <a:bodyPr/>
          <a:lstStyle/>
          <a:p>
            <a:r>
              <a:rPr lang="en-US" dirty="0" smtClean="0"/>
              <a:t>      </a:t>
            </a:r>
            <a:fld id="{7D26CA5C-3480-764A-BA0E-09EB070985D9}" type="datetimeFigureOut">
              <a:rPr lang="en-US" smtClean="0"/>
              <a:t>3/31/2021</a:t>
            </a:fld>
            <a:endParaRPr lang="en-US" dirty="0"/>
          </a:p>
        </p:txBody>
      </p:sp>
      <p:sp>
        <p:nvSpPr>
          <p:cNvPr id="5" name="Slide Number Placeholder 4"/>
          <p:cNvSpPr>
            <a:spLocks noGrp="1"/>
          </p:cNvSpPr>
          <p:nvPr>
            <p:ph type="sldNum" sz="quarter" idx="12"/>
          </p:nvPr>
        </p:nvSpPr>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59651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END OF PRESENTA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4080472"/>
          </a:xfrm>
        </p:spPr>
        <p:txBody>
          <a:bodyPr anchor="ctr"/>
          <a:lstStyle>
            <a:lvl1pPr algn="ctr">
              <a:defRPr baseline="0">
                <a:solidFill>
                  <a:schemeClr val="tx1"/>
                </a:solidFill>
              </a:defRPr>
            </a:lvl1pPr>
          </a:lstStyle>
          <a:p>
            <a:r>
              <a:rPr lang="en-US" dirty="0" smtClean="0"/>
              <a:t>Use This for Last Slide Only</a:t>
            </a:r>
            <a:br>
              <a:rPr lang="en-US" dirty="0" smtClean="0"/>
            </a:br>
            <a:r>
              <a:rPr lang="en-US" dirty="0" smtClean="0"/>
              <a:t/>
            </a:r>
            <a:br>
              <a:rPr lang="en-US" dirty="0" smtClean="0"/>
            </a:br>
            <a:r>
              <a:rPr lang="en-US" dirty="0" smtClean="0"/>
              <a:t>*Make sure to edit contact info in </a:t>
            </a:r>
            <a:br>
              <a:rPr lang="en-US" dirty="0" smtClean="0"/>
            </a:br>
            <a:r>
              <a:rPr lang="en-US" dirty="0" smtClean="0"/>
              <a:t>lower right-hand corner</a:t>
            </a:r>
            <a:endParaRPr lang="en-US" dirty="0"/>
          </a:p>
        </p:txBody>
      </p:sp>
      <p:sp>
        <p:nvSpPr>
          <p:cNvPr id="5" name="Rectangle 4"/>
          <p:cNvSpPr/>
          <p:nvPr userDrawn="1"/>
        </p:nvSpPr>
        <p:spPr>
          <a:xfrm>
            <a:off x="0" y="4840448"/>
            <a:ext cx="12192000" cy="2017552"/>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650" y="5094937"/>
            <a:ext cx="3190797" cy="1508574"/>
          </a:xfrm>
          <a:prstGeom prst="rect">
            <a:avLst/>
          </a:prstGeom>
        </p:spPr>
      </p:pic>
      <p:sp>
        <p:nvSpPr>
          <p:cNvPr id="7" name="TextBox 6"/>
          <p:cNvSpPr txBox="1"/>
          <p:nvPr userDrawn="1"/>
        </p:nvSpPr>
        <p:spPr>
          <a:xfrm>
            <a:off x="7405942" y="5156727"/>
            <a:ext cx="4623871" cy="1384995"/>
          </a:xfrm>
          <a:prstGeom prst="rect">
            <a:avLst/>
          </a:prstGeom>
          <a:noFill/>
        </p:spPr>
        <p:txBody>
          <a:bodyPr wrap="square" rtlCol="0">
            <a:spAutoFit/>
          </a:bodyPr>
          <a:lstStyle/>
          <a:p>
            <a:pPr algn="r"/>
            <a:r>
              <a:rPr lang="en-US" sz="1200" b="1" dirty="0" smtClean="0">
                <a:solidFill>
                  <a:schemeClr val="bg1"/>
                </a:solidFill>
              </a:rPr>
              <a:t>Information Systems,</a:t>
            </a:r>
            <a:r>
              <a:rPr lang="en-US" sz="1200" b="1" baseline="0" dirty="0" smtClean="0">
                <a:solidFill>
                  <a:schemeClr val="bg1"/>
                </a:solidFill>
              </a:rPr>
              <a:t> Statistics, and Management Science</a:t>
            </a:r>
          </a:p>
          <a:p>
            <a:pPr algn="r"/>
            <a:r>
              <a:rPr lang="en-US" sz="1200" b="1" baseline="0" dirty="0" smtClean="0">
                <a:solidFill>
                  <a:schemeClr val="bg1"/>
                </a:solidFill>
              </a:rPr>
              <a:t>Culverhouse College of Business</a:t>
            </a:r>
            <a:endParaRPr lang="en-US" sz="1200" b="1" dirty="0" smtClean="0">
              <a:solidFill>
                <a:schemeClr val="bg1"/>
              </a:solidFill>
            </a:endParaRPr>
          </a:p>
          <a:p>
            <a:pPr algn="r"/>
            <a:r>
              <a:rPr lang="en-US" sz="1200" baseline="0" dirty="0" smtClean="0">
                <a:solidFill>
                  <a:schemeClr val="bg1"/>
                </a:solidFill>
              </a:rPr>
              <a:t>The University of Alabama</a:t>
            </a:r>
          </a:p>
          <a:p>
            <a:pPr algn="r"/>
            <a:r>
              <a:rPr lang="en-US" sz="1200" baseline="0" dirty="0" smtClean="0">
                <a:solidFill>
                  <a:schemeClr val="bg1"/>
                </a:solidFill>
              </a:rPr>
              <a:t>300 Alston Hall</a:t>
            </a:r>
          </a:p>
          <a:p>
            <a:pPr algn="r"/>
            <a:r>
              <a:rPr lang="en-US" sz="1200" baseline="0" dirty="0" smtClean="0">
                <a:solidFill>
                  <a:schemeClr val="bg1"/>
                </a:solidFill>
              </a:rPr>
              <a:t>Box 870226</a:t>
            </a:r>
          </a:p>
          <a:p>
            <a:pPr algn="r"/>
            <a:r>
              <a:rPr lang="en-US" sz="1200" baseline="0" dirty="0" smtClean="0">
                <a:solidFill>
                  <a:schemeClr val="bg1"/>
                </a:solidFill>
              </a:rPr>
              <a:t>205-348-8904</a:t>
            </a:r>
          </a:p>
          <a:p>
            <a:pPr algn="r"/>
            <a:r>
              <a:rPr lang="en-US" sz="1200" baseline="0" dirty="0" err="1" smtClean="0">
                <a:solidFill>
                  <a:schemeClr val="bg1"/>
                </a:solidFill>
              </a:rPr>
              <a:t>www.culverhouse.ua.edu</a:t>
            </a:r>
            <a:endParaRPr lang="en-US" sz="1200" dirty="0">
              <a:solidFill>
                <a:schemeClr val="bg1"/>
              </a:solidFill>
            </a:endParaRPr>
          </a:p>
        </p:txBody>
      </p:sp>
    </p:spTree>
    <p:extLst>
      <p:ext uri="{BB962C8B-B14F-4D97-AF65-F5344CB8AC3E}">
        <p14:creationId xmlns:p14="http://schemas.microsoft.com/office/powerpoint/2010/main" val="89442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193606"/>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sp>
        <p:nvSpPr>
          <p:cNvPr id="2" name="Title Placeholder 1"/>
          <p:cNvSpPr>
            <a:spLocks noGrp="1"/>
          </p:cNvSpPr>
          <p:nvPr>
            <p:ph type="title"/>
          </p:nvPr>
        </p:nvSpPr>
        <p:spPr>
          <a:xfrm>
            <a:off x="838200" y="365125"/>
            <a:ext cx="10515600" cy="828481"/>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298308"/>
            <a:ext cx="10515600" cy="4878655"/>
          </a:xfrm>
          <a:prstGeom prst="rect">
            <a:avLst/>
          </a:prstGeom>
        </p:spPr>
        <p:txBody>
          <a:bodyPr vert="horz" lIns="91440" tIns="45720" rIns="91440" bIns="45720" rtlCol="0">
            <a:normAutofit/>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      </a:t>
            </a:r>
            <a:fld id="{7D26CA5C-3480-764A-BA0E-09EB070985D9}" type="datetimeFigureOut">
              <a:rPr lang="en-US" smtClean="0"/>
              <a:pPr/>
              <a:t>3/31/2021</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solidFill>
              </a:defRPr>
            </a:lvl1pPr>
          </a:lstStyle>
          <a:p>
            <a:fld id="{623C9B37-4DCD-A749-BC4A-BD74B376638A}" type="slidenum">
              <a:rPr lang="en-US" smtClean="0"/>
              <a:pPr/>
              <a:t>‹#›</a:t>
            </a:fld>
            <a:endParaRPr lang="en-US"/>
          </a:p>
        </p:txBody>
      </p:sp>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38200" y="6430817"/>
            <a:ext cx="216190" cy="216190"/>
          </a:xfrm>
          <a:prstGeom prst="rect">
            <a:avLst/>
          </a:prstGeom>
        </p:spPr>
      </p:pic>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4" r:id="rId5"/>
    <p:sldLayoutId id="2147483655" r:id="rId6"/>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homes.cs.washington.edu/~mernst/advice/version-control.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xkcd.com/1296/"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FyAAIHHClq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programmers.stackexchange.com/questions/164618/why-are-many-programmers-moving-their-code-to-github"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 All Hands</a:t>
            </a:r>
            <a:endParaRPr lang="en-US" dirty="0"/>
          </a:p>
        </p:txBody>
      </p:sp>
      <p:sp>
        <p:nvSpPr>
          <p:cNvPr id="3" name="Subtitle 2"/>
          <p:cNvSpPr>
            <a:spLocks noGrp="1"/>
          </p:cNvSpPr>
          <p:nvPr>
            <p:ph type="subTitle" idx="1"/>
          </p:nvPr>
        </p:nvSpPr>
        <p:spPr/>
        <p:txBody>
          <a:bodyPr/>
          <a:lstStyle/>
          <a:p>
            <a:r>
              <a:rPr lang="en-US" dirty="0" smtClean="0"/>
              <a:t>Source Control</a:t>
            </a:r>
          </a:p>
          <a:p>
            <a:endParaRPr lang="en-US"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Pulling Updates from Server</a:t>
            </a:r>
            <a:endParaRPr lang="en-US" dirty="0"/>
          </a:p>
        </p:txBody>
      </p:sp>
      <p:sp>
        <p:nvSpPr>
          <p:cNvPr id="3" name="Content Placeholder 2"/>
          <p:cNvSpPr>
            <a:spLocks noGrp="1"/>
          </p:cNvSpPr>
          <p:nvPr>
            <p:ph idx="1"/>
          </p:nvPr>
        </p:nvSpPr>
        <p:spPr>
          <a:xfrm>
            <a:off x="1261872" y="4704923"/>
            <a:ext cx="8595360" cy="1740484"/>
          </a:xfrm>
        </p:spPr>
        <p:txBody>
          <a:bodyPr>
            <a:normAutofit fontScale="92500" lnSpcReduction="20000"/>
          </a:bodyPr>
          <a:lstStyle/>
          <a:p>
            <a:pPr>
              <a:spcBef>
                <a:spcPts val="700"/>
              </a:spcBef>
            </a:pPr>
            <a:r>
              <a:rPr lang="en-US" dirty="0" smtClean="0"/>
              <a:t>Changes </a:t>
            </a:r>
            <a:r>
              <a:rPr lang="en-US" dirty="0"/>
              <a:t>are saved on a hosted or centralized server </a:t>
            </a:r>
          </a:p>
          <a:p>
            <a:pPr>
              <a:spcBef>
                <a:spcPts val="700"/>
              </a:spcBef>
            </a:pPr>
            <a:r>
              <a:rPr lang="en-US" dirty="0"/>
              <a:t>To receive most updated version of code, user requests a </a:t>
            </a:r>
            <a:r>
              <a:rPr lang="en-US" b="1" dirty="0"/>
              <a:t>pull</a:t>
            </a:r>
            <a:r>
              <a:rPr lang="en-US" dirty="0"/>
              <a:t> </a:t>
            </a:r>
            <a:r>
              <a:rPr lang="en-US" dirty="0" smtClean="0"/>
              <a:t>(an update) </a:t>
            </a:r>
            <a:r>
              <a:rPr lang="en-US" dirty="0"/>
              <a:t>from server</a:t>
            </a:r>
          </a:p>
          <a:p>
            <a:pPr>
              <a:spcBef>
                <a:spcPts val="700"/>
              </a:spcBef>
            </a:pPr>
            <a:r>
              <a:rPr lang="en-US" dirty="0"/>
              <a:t>Only changes since </a:t>
            </a:r>
            <a:r>
              <a:rPr lang="en-US" dirty="0" smtClean="0"/>
              <a:t>the user’s last </a:t>
            </a:r>
            <a:r>
              <a:rPr lang="en-US" dirty="0"/>
              <a:t>pull are downloaded from server</a:t>
            </a:r>
          </a:p>
          <a:p>
            <a:endParaRPr lang="en-US" dirty="0"/>
          </a:p>
        </p:txBody>
      </p:sp>
      <p:pic>
        <p:nvPicPr>
          <p:cNvPr id="1026" name="Picture 2" descr="http://ittoday.vn/upload/file/images/service_post/web-servers-and-comput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240" y="1836204"/>
            <a:ext cx="4242749" cy="2723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58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Conflicts</a:t>
            </a:r>
            <a:endParaRPr lang="en-US" dirty="0"/>
          </a:p>
        </p:txBody>
      </p:sp>
      <p:sp>
        <p:nvSpPr>
          <p:cNvPr id="3" name="Content Placeholder 2"/>
          <p:cNvSpPr>
            <a:spLocks noGrp="1"/>
          </p:cNvSpPr>
          <p:nvPr>
            <p:ph idx="1"/>
          </p:nvPr>
        </p:nvSpPr>
        <p:spPr/>
        <p:txBody>
          <a:bodyPr>
            <a:normAutofit/>
          </a:bodyPr>
          <a:lstStyle/>
          <a:p>
            <a:pPr lvl="0"/>
            <a:r>
              <a:rPr lang="en-US" dirty="0" smtClean="0"/>
              <a:t>Sometimes, overlapping editing can cause conflicts in file content</a:t>
            </a:r>
          </a:p>
          <a:p>
            <a:pPr lvl="0"/>
            <a:r>
              <a:rPr lang="en-US" dirty="0" smtClean="0"/>
              <a:t>In </a:t>
            </a:r>
            <a:r>
              <a:rPr lang="en-US" dirty="0"/>
              <a:t>most cases, </a:t>
            </a:r>
            <a:r>
              <a:rPr lang="en-US" dirty="0" smtClean="0"/>
              <a:t>algorithms behind source control </a:t>
            </a:r>
            <a:r>
              <a:rPr lang="en-US" dirty="0"/>
              <a:t>systems can </a:t>
            </a:r>
            <a:r>
              <a:rPr lang="en-US" dirty="0" smtClean="0"/>
              <a:t>determine which edits are </a:t>
            </a:r>
            <a:r>
              <a:rPr lang="en-US" dirty="0"/>
              <a:t>the authoritative, best </a:t>
            </a:r>
            <a:r>
              <a:rPr lang="en-US" dirty="0" smtClean="0"/>
              <a:t>changes </a:t>
            </a:r>
            <a:r>
              <a:rPr lang="en-US" dirty="0"/>
              <a:t>to follow</a:t>
            </a:r>
          </a:p>
          <a:p>
            <a:pPr lvl="0"/>
            <a:r>
              <a:rPr lang="en-US" dirty="0"/>
              <a:t>In cases of conflict when team members make similar changes at same times, systems </a:t>
            </a:r>
            <a:r>
              <a:rPr lang="en-US" dirty="0" smtClean="0"/>
              <a:t>allow </a:t>
            </a:r>
            <a:r>
              <a:rPr lang="en-US" dirty="0"/>
              <a:t>users to view differences between conflicting versions of code </a:t>
            </a:r>
            <a:r>
              <a:rPr lang="en-US" dirty="0" smtClean="0"/>
              <a:t>and select their preferred </a:t>
            </a:r>
            <a:r>
              <a:rPr lang="en-US" dirty="0"/>
              <a:t>version</a:t>
            </a:r>
          </a:p>
          <a:p>
            <a:pPr lvl="1"/>
            <a:r>
              <a:rPr lang="en-US" dirty="0" smtClean="0"/>
              <a:t>Users can </a:t>
            </a:r>
            <a:r>
              <a:rPr lang="en-US" dirty="0"/>
              <a:t>edit files manually to merge different changes from a variety of </a:t>
            </a:r>
            <a:r>
              <a:rPr lang="en-US" dirty="0" err="1" smtClean="0"/>
              <a:t>changesets</a:t>
            </a:r>
            <a:r>
              <a:rPr lang="en-US" dirty="0" smtClean="0"/>
              <a:t> or </a:t>
            </a:r>
            <a:r>
              <a:rPr lang="en-US" dirty="0"/>
              <a:t>can select one </a:t>
            </a:r>
            <a:r>
              <a:rPr lang="en-US" dirty="0" smtClean="0"/>
              <a:t>set </a:t>
            </a:r>
            <a:r>
              <a:rPr lang="en-US" dirty="0"/>
              <a:t>to follow</a:t>
            </a:r>
          </a:p>
          <a:p>
            <a:pPr lvl="1"/>
            <a:r>
              <a:rPr lang="en-US" dirty="0" smtClean="0"/>
              <a:t>It is helpful </a:t>
            </a:r>
            <a:r>
              <a:rPr lang="en-US" dirty="0"/>
              <a:t>to collaborate with team members to determine which version is </a:t>
            </a:r>
            <a:r>
              <a:rPr lang="en-US" dirty="0" smtClean="0"/>
              <a:t>best to avoid future version conflicts</a:t>
            </a:r>
            <a:endParaRPr lang="en-US" dirty="0"/>
          </a:p>
          <a:p>
            <a:r>
              <a:rPr lang="en-US" dirty="0" smtClean="0"/>
              <a:t>To avoid conflicts, users can </a:t>
            </a:r>
            <a:r>
              <a:rPr lang="en-US" b="1" dirty="0" smtClean="0"/>
              <a:t>lock </a:t>
            </a:r>
            <a:r>
              <a:rPr lang="en-US" dirty="0" smtClean="0"/>
              <a:t>files while they make updates</a:t>
            </a:r>
            <a:endParaRPr lang="en-US" dirty="0"/>
          </a:p>
        </p:txBody>
      </p:sp>
    </p:spTree>
    <p:extLst>
      <p:ext uri="{BB962C8B-B14F-4D97-AF65-F5344CB8AC3E}">
        <p14:creationId xmlns:p14="http://schemas.microsoft.com/office/powerpoint/2010/main" val="49410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Diffing</a:t>
            </a:r>
            <a:endParaRPr lang="en-US" dirty="0"/>
          </a:p>
        </p:txBody>
      </p:sp>
      <p:sp>
        <p:nvSpPr>
          <p:cNvPr id="3" name="Content Placeholder 2"/>
          <p:cNvSpPr>
            <a:spLocks noGrp="1"/>
          </p:cNvSpPr>
          <p:nvPr>
            <p:ph idx="1"/>
          </p:nvPr>
        </p:nvSpPr>
        <p:spPr/>
        <p:txBody>
          <a:bodyPr/>
          <a:lstStyle/>
          <a:p>
            <a:pPr lvl="0"/>
            <a:r>
              <a:rPr lang="en-US" b="1" dirty="0" smtClean="0"/>
              <a:t>Diffing</a:t>
            </a:r>
            <a:r>
              <a:rPr lang="en-US" dirty="0" smtClean="0"/>
              <a:t>, or viewing </a:t>
            </a:r>
            <a:r>
              <a:rPr lang="en-US" dirty="0"/>
              <a:t>the difference between old </a:t>
            </a:r>
            <a:r>
              <a:rPr lang="en-US" dirty="0" smtClean="0"/>
              <a:t>versions, is a popular feature of source control software</a:t>
            </a:r>
            <a:endParaRPr lang="en-US" dirty="0"/>
          </a:p>
          <a:p>
            <a:pPr lvl="1"/>
            <a:r>
              <a:rPr lang="en-US" dirty="0"/>
              <a:t>Allows </a:t>
            </a:r>
            <a:r>
              <a:rPr lang="en-US" dirty="0" smtClean="0"/>
              <a:t>users to </a:t>
            </a:r>
            <a:r>
              <a:rPr lang="en-US" dirty="0"/>
              <a:t>view what changed between revision sets</a:t>
            </a:r>
          </a:p>
          <a:p>
            <a:pPr lvl="1"/>
            <a:r>
              <a:rPr lang="en-US" dirty="0" smtClean="0"/>
              <a:t>Compares </a:t>
            </a:r>
            <a:r>
              <a:rPr lang="en-US" dirty="0"/>
              <a:t>two files or sets of files to see which lines of codes are different, who changed them, and when</a:t>
            </a:r>
          </a:p>
          <a:p>
            <a:pPr lvl="1"/>
            <a:r>
              <a:rPr lang="en-US" dirty="0"/>
              <a:t>Can compare sequentially or anywhere in history</a:t>
            </a:r>
          </a:p>
          <a:p>
            <a:pPr lvl="0"/>
            <a:r>
              <a:rPr lang="en-US" dirty="0" smtClean="0"/>
              <a:t>Diffing is helpful for </a:t>
            </a:r>
            <a:r>
              <a:rPr lang="en-US" dirty="0"/>
              <a:t>identifying causes of </a:t>
            </a:r>
            <a:r>
              <a:rPr lang="en-US" dirty="0" smtClean="0"/>
              <a:t>large errors </a:t>
            </a:r>
            <a:r>
              <a:rPr lang="en-US" dirty="0"/>
              <a:t>because it allows </a:t>
            </a:r>
            <a:r>
              <a:rPr lang="en-US" dirty="0" smtClean="0"/>
              <a:t>users to </a:t>
            </a:r>
            <a:r>
              <a:rPr lang="en-US" dirty="0"/>
              <a:t>isolate </a:t>
            </a:r>
            <a:r>
              <a:rPr lang="en-US" dirty="0" smtClean="0"/>
              <a:t>causes and identify when that problem emerged in the project history</a:t>
            </a:r>
            <a:endParaRPr lang="en-US" dirty="0"/>
          </a:p>
          <a:p>
            <a:endParaRPr lang="en-US" dirty="0"/>
          </a:p>
        </p:txBody>
      </p:sp>
    </p:spTree>
    <p:extLst>
      <p:ext uri="{BB962C8B-B14F-4D97-AF65-F5344CB8AC3E}">
        <p14:creationId xmlns:p14="http://schemas.microsoft.com/office/powerpoint/2010/main" val="257953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and Merging</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If </a:t>
            </a:r>
            <a:r>
              <a:rPr lang="en-US" dirty="0"/>
              <a:t>a user wants to experiment with changes, he can create a </a:t>
            </a:r>
            <a:r>
              <a:rPr lang="en-US" b="1" dirty="0"/>
              <a:t>branch</a:t>
            </a:r>
            <a:r>
              <a:rPr lang="en-US" dirty="0"/>
              <a:t> of the master which copies the </a:t>
            </a:r>
            <a:r>
              <a:rPr lang="en-US" dirty="0" smtClean="0"/>
              <a:t>repository to a separate location in the server’s memory</a:t>
            </a:r>
            <a:endParaRPr lang="en-US" dirty="0"/>
          </a:p>
          <a:p>
            <a:pPr lvl="1"/>
            <a:r>
              <a:rPr lang="en-US" dirty="0"/>
              <a:t>C</a:t>
            </a:r>
            <a:r>
              <a:rPr lang="en-US" dirty="0" smtClean="0"/>
              <a:t>an </a:t>
            </a:r>
            <a:r>
              <a:rPr lang="en-US" dirty="0"/>
              <a:t>then </a:t>
            </a:r>
            <a:r>
              <a:rPr lang="en-US" dirty="0" smtClean="0"/>
              <a:t>modify entire project in </a:t>
            </a:r>
            <a:r>
              <a:rPr lang="en-US" dirty="0"/>
              <a:t>parallel without altering the main set of </a:t>
            </a:r>
            <a:r>
              <a:rPr lang="en-US" dirty="0" smtClean="0"/>
              <a:t>files</a:t>
            </a:r>
          </a:p>
          <a:p>
            <a:pPr lvl="1"/>
            <a:r>
              <a:rPr lang="en-US" dirty="0" smtClean="0"/>
              <a:t>Can also create branches off of branches, expanding version possibilities</a:t>
            </a:r>
          </a:p>
          <a:p>
            <a:r>
              <a:rPr lang="en-US" dirty="0" smtClean="0"/>
              <a:t>This </a:t>
            </a:r>
            <a:r>
              <a:rPr lang="en-US" dirty="0"/>
              <a:t>allows teams to simultaneously alter the master and its branches without affecting each </a:t>
            </a:r>
            <a:r>
              <a:rPr lang="en-US" dirty="0" smtClean="0"/>
              <a:t>other’s versions</a:t>
            </a:r>
          </a:p>
          <a:p>
            <a:pPr lvl="0"/>
            <a:r>
              <a:rPr lang="en-US" dirty="0" smtClean="0"/>
              <a:t>Once </a:t>
            </a:r>
            <a:r>
              <a:rPr lang="en-US" dirty="0"/>
              <a:t>experimental code is finalized, </a:t>
            </a:r>
            <a:r>
              <a:rPr lang="en-US" dirty="0" smtClean="0"/>
              <a:t>users </a:t>
            </a:r>
            <a:r>
              <a:rPr lang="en-US" b="1" dirty="0" smtClean="0"/>
              <a:t>merge</a:t>
            </a:r>
            <a:r>
              <a:rPr lang="en-US" dirty="0" smtClean="0"/>
              <a:t> their </a:t>
            </a:r>
            <a:r>
              <a:rPr lang="en-US" dirty="0"/>
              <a:t>branch and the most recent version of the master</a:t>
            </a:r>
          </a:p>
          <a:p>
            <a:pPr lvl="0"/>
            <a:r>
              <a:rPr lang="en-US" dirty="0"/>
              <a:t>If the version control system cannot </a:t>
            </a:r>
            <a:r>
              <a:rPr lang="en-US" dirty="0" smtClean="0"/>
              <a:t>determine which </a:t>
            </a:r>
            <a:r>
              <a:rPr lang="en-US" dirty="0"/>
              <a:t>change to apply during </a:t>
            </a:r>
            <a:r>
              <a:rPr lang="en-US" dirty="0" smtClean="0"/>
              <a:t>merging </a:t>
            </a:r>
            <a:r>
              <a:rPr lang="en-US" dirty="0"/>
              <a:t>(if there is a significant code conflict between master and branch), a conflict arises, requiring manual intervention to decide which lines of code should remain</a:t>
            </a:r>
          </a:p>
          <a:p>
            <a:endParaRPr lang="en-US" dirty="0"/>
          </a:p>
        </p:txBody>
      </p:sp>
    </p:spTree>
    <p:extLst>
      <p:ext uri="{BB962C8B-B14F-4D97-AF65-F5344CB8AC3E}">
        <p14:creationId xmlns:p14="http://schemas.microsoft.com/office/powerpoint/2010/main" val="128345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and Merging</a:t>
            </a:r>
            <a:endParaRPr lang="en-US" dirty="0"/>
          </a:p>
        </p:txBody>
      </p:sp>
      <p:pic>
        <p:nvPicPr>
          <p:cNvPr id="2056" name="Picture 8" descr="https://i-msdn.sec.s-msft.com/dynimg/IC10736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812" y="2286001"/>
            <a:ext cx="9919929" cy="33296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727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Source Control Systems</a:t>
            </a:r>
            <a:endParaRPr lang="en-US" dirty="0"/>
          </a:p>
        </p:txBody>
      </p:sp>
      <p:sp>
        <p:nvSpPr>
          <p:cNvPr id="3" name="Content Placeholder 2"/>
          <p:cNvSpPr>
            <a:spLocks noGrp="1"/>
          </p:cNvSpPr>
          <p:nvPr>
            <p:ph idx="1"/>
          </p:nvPr>
        </p:nvSpPr>
        <p:spPr>
          <a:xfrm>
            <a:off x="523317" y="1910868"/>
            <a:ext cx="4904467" cy="4351337"/>
          </a:xfrm>
        </p:spPr>
        <p:txBody>
          <a:bodyPr>
            <a:normAutofit fontScale="85000" lnSpcReduction="10000"/>
          </a:bodyPr>
          <a:lstStyle/>
          <a:p>
            <a:pPr lvl="0"/>
            <a:r>
              <a:rPr lang="en-US" b="1" u="sng" dirty="0" smtClean="0"/>
              <a:t>Centralized </a:t>
            </a:r>
            <a:r>
              <a:rPr lang="en-US" b="1" u="sng" dirty="0"/>
              <a:t>Version Control</a:t>
            </a:r>
          </a:p>
          <a:p>
            <a:pPr lvl="1"/>
            <a:r>
              <a:rPr lang="en-US" dirty="0"/>
              <a:t>Client-Server relationship</a:t>
            </a:r>
          </a:p>
          <a:p>
            <a:pPr lvl="1"/>
            <a:r>
              <a:rPr lang="en-US" dirty="0"/>
              <a:t>Repository located in one place and can be accessed by many clients</a:t>
            </a:r>
          </a:p>
          <a:p>
            <a:pPr lvl="1"/>
            <a:r>
              <a:rPr lang="en-US" dirty="0"/>
              <a:t>Benefits:</a:t>
            </a:r>
          </a:p>
          <a:p>
            <a:pPr lvl="2"/>
            <a:r>
              <a:rPr lang="en-US" dirty="0"/>
              <a:t>Easy to understand and use</a:t>
            </a:r>
          </a:p>
          <a:p>
            <a:pPr lvl="2"/>
            <a:r>
              <a:rPr lang="en-US" dirty="0"/>
              <a:t>More control over access</a:t>
            </a:r>
          </a:p>
          <a:p>
            <a:pPr lvl="2"/>
            <a:r>
              <a:rPr lang="en-US" dirty="0"/>
              <a:t>More GUIs and IDEs</a:t>
            </a:r>
          </a:p>
          <a:p>
            <a:pPr lvl="1"/>
            <a:r>
              <a:rPr lang="en-US" dirty="0"/>
              <a:t>Drawbacks:</a:t>
            </a:r>
          </a:p>
          <a:p>
            <a:pPr lvl="2"/>
            <a:r>
              <a:rPr lang="en-US" dirty="0"/>
              <a:t>Dependent on server access</a:t>
            </a:r>
          </a:p>
          <a:p>
            <a:pPr lvl="2"/>
            <a:r>
              <a:rPr lang="en-US" dirty="0"/>
              <a:t>Must manage server and backup servers</a:t>
            </a:r>
          </a:p>
          <a:p>
            <a:pPr lvl="2"/>
            <a:r>
              <a:rPr lang="en-US" dirty="0"/>
              <a:t>Slower since every command must access server</a:t>
            </a:r>
          </a:p>
          <a:p>
            <a:pPr lvl="2"/>
            <a:r>
              <a:rPr lang="en-US" dirty="0"/>
              <a:t>More difficult to branch and merge</a:t>
            </a:r>
          </a:p>
          <a:p>
            <a:pPr lvl="1"/>
            <a:r>
              <a:rPr lang="en-US" dirty="0"/>
              <a:t>Example system: Subversion</a:t>
            </a:r>
          </a:p>
          <a:p>
            <a:endParaRPr lang="en-US" dirty="0"/>
          </a:p>
        </p:txBody>
      </p:sp>
      <p:sp>
        <p:nvSpPr>
          <p:cNvPr id="6" name="Content Placeholder 2"/>
          <p:cNvSpPr txBox="1">
            <a:spLocks/>
          </p:cNvSpPr>
          <p:nvPr/>
        </p:nvSpPr>
        <p:spPr>
          <a:xfrm>
            <a:off x="5427787" y="1910872"/>
            <a:ext cx="5193324" cy="4351337"/>
          </a:xfrm>
          <a:prstGeom prst="rect">
            <a:avLst/>
          </a:prstGeom>
        </p:spPr>
        <p:txBody>
          <a:bodyPr vert="horz" lIns="91440" tIns="45720" rIns="91440" bIns="45720" rtlCol="0">
            <a:normAutofit lnSpcReduction="10000"/>
          </a:bodyPr>
          <a:lstStyle>
            <a:lvl1pPr marL="182875" indent="-182875" algn="l" defTabSz="914377" rtl="0" eaLnBrk="1" latinLnBrk="0" hangingPunct="1">
              <a:lnSpc>
                <a:spcPct val="95000"/>
              </a:lnSpc>
              <a:spcBef>
                <a:spcPts val="1400"/>
              </a:spcBef>
              <a:spcAft>
                <a:spcPts val="200"/>
              </a:spcAft>
              <a:buClr>
                <a:schemeClr val="accent1"/>
              </a:buClr>
              <a:buSzPct val="80000"/>
              <a:buFont typeface="Arial" pitchFamily="34" charset="0"/>
              <a:buChar char="•"/>
              <a:defRPr sz="2000" kern="1200" spc="11" baseline="0">
                <a:solidFill>
                  <a:schemeClr val="tx1">
                    <a:lumMod val="65000"/>
                    <a:lumOff val="35000"/>
                  </a:schemeClr>
                </a:solidFill>
                <a:latin typeface="+mn-lt"/>
                <a:ea typeface="+mn-ea"/>
                <a:cs typeface="+mn-cs"/>
              </a:defRPr>
            </a:lvl1pPr>
            <a:lvl2pPr marL="457189" indent="-182875" algn="l" defTabSz="914377"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02" indent="-182875" algn="l" defTabSz="914377"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15" indent="-182875"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28" indent="-182875"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599960"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899953"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199945"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499938"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b="1" u="sng" dirty="0"/>
              <a:t>Distributed Version Control</a:t>
            </a:r>
          </a:p>
          <a:p>
            <a:pPr lvl="1"/>
            <a:r>
              <a:rPr lang="en-US" dirty="0"/>
              <a:t>User has own copy of entire repository and histories on a personal server</a:t>
            </a:r>
          </a:p>
          <a:p>
            <a:pPr lvl="1"/>
            <a:r>
              <a:rPr lang="en-US" dirty="0"/>
              <a:t>Network of individual repositories</a:t>
            </a:r>
          </a:p>
          <a:p>
            <a:pPr lvl="1"/>
            <a:r>
              <a:rPr lang="en-US" dirty="0"/>
              <a:t>Benefits:</a:t>
            </a:r>
          </a:p>
          <a:p>
            <a:pPr lvl="2"/>
            <a:r>
              <a:rPr lang="en-US" dirty="0"/>
              <a:t>Fewer conflicts because of greater ability to track changes</a:t>
            </a:r>
          </a:p>
          <a:p>
            <a:pPr lvl="2"/>
            <a:r>
              <a:rPr lang="en-US" dirty="0"/>
              <a:t>Can commit changes offline since no central server is necessary</a:t>
            </a:r>
          </a:p>
          <a:p>
            <a:pPr lvl="2"/>
            <a:r>
              <a:rPr lang="en-US" dirty="0"/>
              <a:t>Faster, more reliable branching and merging</a:t>
            </a:r>
          </a:p>
          <a:p>
            <a:pPr lvl="1"/>
            <a:r>
              <a:rPr lang="en-US" dirty="0"/>
              <a:t>Drawbacks:</a:t>
            </a:r>
          </a:p>
          <a:p>
            <a:pPr lvl="2"/>
            <a:r>
              <a:rPr lang="en-US" dirty="0"/>
              <a:t>More difficult to understand</a:t>
            </a:r>
          </a:p>
          <a:p>
            <a:pPr lvl="2"/>
            <a:r>
              <a:rPr lang="en-US" dirty="0"/>
              <a:t>Newer, so fewer GUIs</a:t>
            </a:r>
          </a:p>
          <a:p>
            <a:pPr lvl="2"/>
            <a:r>
              <a:rPr lang="en-US" dirty="0"/>
              <a:t>Revisions do not have incremental numbers </a:t>
            </a:r>
          </a:p>
          <a:p>
            <a:pPr lvl="1"/>
            <a:r>
              <a:rPr lang="en-US" dirty="0"/>
              <a:t>Examples: </a:t>
            </a:r>
            <a:r>
              <a:rPr lang="en-US" dirty="0" err="1"/>
              <a:t>Git</a:t>
            </a:r>
            <a:r>
              <a:rPr lang="en-US" dirty="0"/>
              <a:t>, Mercurial</a:t>
            </a:r>
          </a:p>
          <a:p>
            <a:endParaRPr lang="en-US" dirty="0"/>
          </a:p>
        </p:txBody>
      </p:sp>
    </p:spTree>
    <p:extLst>
      <p:ext uri="{BB962C8B-B14F-4D97-AF65-F5344CB8AC3E}">
        <p14:creationId xmlns:p14="http://schemas.microsoft.com/office/powerpoint/2010/main" val="4145827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2.bp.blogspot.com/_z6qpykplUvI/TP6rkEh5e9I/AAAAAAAAA-8/HaDrKeUVYP4/s1600/00centraliz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937" y="795555"/>
            <a:ext cx="7429255" cy="5192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237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4.bp.blogspot.com/_z6qpykplUvI/TP6ruHtnBxI/AAAAAAAAA_E/E_Vu1KYPp44/s1600/01distribu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245" y="992013"/>
            <a:ext cx="8308487" cy="508189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6178069" y="4642339"/>
            <a:ext cx="1641231" cy="157089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9038497" y="2555636"/>
            <a:ext cx="1101971" cy="105507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2836989" y="2344620"/>
            <a:ext cx="1101971" cy="105507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p:cNvSpPr txBox="1"/>
          <p:nvPr/>
        </p:nvSpPr>
        <p:spPr>
          <a:xfrm>
            <a:off x="597880" y="4290638"/>
            <a:ext cx="3341077" cy="923330"/>
          </a:xfrm>
          <a:prstGeom prst="rect">
            <a:avLst/>
          </a:prstGeom>
          <a:noFill/>
        </p:spPr>
        <p:txBody>
          <a:bodyPr wrap="square" rtlCol="0">
            <a:spAutoFit/>
          </a:bodyPr>
          <a:lstStyle/>
          <a:p>
            <a:pPr algn="ctr"/>
            <a:r>
              <a:rPr lang="en-US" b="1" dirty="0">
                <a:solidFill>
                  <a:srgbClr val="FF0000"/>
                </a:solidFill>
              </a:rPr>
              <a:t>Note that all developers have their own servers with this system!</a:t>
            </a:r>
          </a:p>
        </p:txBody>
      </p:sp>
    </p:spTree>
    <p:extLst>
      <p:ext uri="{BB962C8B-B14F-4D97-AF65-F5344CB8AC3E}">
        <p14:creationId xmlns:p14="http://schemas.microsoft.com/office/powerpoint/2010/main" val="330002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 Best Practices</a:t>
            </a:r>
            <a:endParaRPr lang="en-US" dirty="0"/>
          </a:p>
        </p:txBody>
      </p:sp>
      <p:sp>
        <p:nvSpPr>
          <p:cNvPr id="3" name="Content Placeholder 2"/>
          <p:cNvSpPr>
            <a:spLocks noGrp="1"/>
          </p:cNvSpPr>
          <p:nvPr>
            <p:ph idx="1"/>
          </p:nvPr>
        </p:nvSpPr>
        <p:spPr/>
        <p:txBody>
          <a:bodyPr/>
          <a:lstStyle/>
          <a:p>
            <a:r>
              <a:rPr lang="en-US" dirty="0" smtClean="0"/>
              <a:t>Code found solely on your machine is “ghost code”—no one else can see it!</a:t>
            </a:r>
          </a:p>
          <a:p>
            <a:r>
              <a:rPr lang="en-US" dirty="0" smtClean="0"/>
              <a:t>Separate tasks into small pieces so that team members work on different sections of code simultaneously</a:t>
            </a:r>
          </a:p>
          <a:p>
            <a:r>
              <a:rPr lang="en-US" dirty="0"/>
              <a:t>Merge quickly and merge often—doing this prevents conflicts that are difficult to sift </a:t>
            </a:r>
            <a:r>
              <a:rPr lang="en-US" dirty="0" smtClean="0"/>
              <a:t>through</a:t>
            </a:r>
          </a:p>
          <a:p>
            <a:r>
              <a:rPr lang="en-US" dirty="0" smtClean="0"/>
              <a:t>Always inspect changes before committing</a:t>
            </a:r>
          </a:p>
          <a:p>
            <a:r>
              <a:rPr lang="en-US" dirty="0" smtClean="0"/>
              <a:t>Provide high quality explanations that both justify the reasons for your changes and the logic behind them</a:t>
            </a:r>
            <a:endParaRPr lang="en-US" dirty="0"/>
          </a:p>
        </p:txBody>
      </p:sp>
    </p:spTree>
    <p:extLst>
      <p:ext uri="{BB962C8B-B14F-4D97-AF65-F5344CB8AC3E}">
        <p14:creationId xmlns:p14="http://schemas.microsoft.com/office/powerpoint/2010/main" val="258930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Terms</a:t>
            </a:r>
            <a:endParaRPr lang="en-US" dirty="0"/>
          </a:p>
        </p:txBody>
      </p:sp>
      <p:sp>
        <p:nvSpPr>
          <p:cNvPr id="3" name="Content Placeholder 2"/>
          <p:cNvSpPr>
            <a:spLocks noGrp="1"/>
          </p:cNvSpPr>
          <p:nvPr>
            <p:ph idx="1"/>
          </p:nvPr>
        </p:nvSpPr>
        <p:spPr>
          <a:xfrm>
            <a:off x="1261876" y="1832005"/>
            <a:ext cx="4623113" cy="4351337"/>
          </a:xfrm>
        </p:spPr>
        <p:txBody>
          <a:bodyPr>
            <a:noAutofit/>
          </a:bodyPr>
          <a:lstStyle/>
          <a:p>
            <a:pPr marL="0" indent="0">
              <a:spcBef>
                <a:spcPts val="800"/>
              </a:spcBef>
              <a:buNone/>
            </a:pPr>
            <a:r>
              <a:rPr lang="en-US" sz="1600" b="1" dirty="0"/>
              <a:t>Repository: </a:t>
            </a:r>
            <a:r>
              <a:rPr lang="en-US" sz="1600" dirty="0"/>
              <a:t>database that stores file versions</a:t>
            </a:r>
          </a:p>
          <a:p>
            <a:pPr marL="0" indent="0">
              <a:spcBef>
                <a:spcPts val="800"/>
              </a:spcBef>
              <a:buNone/>
            </a:pPr>
            <a:r>
              <a:rPr lang="en-US" sz="1600" b="1" dirty="0"/>
              <a:t>Server: </a:t>
            </a:r>
            <a:r>
              <a:rPr lang="en-US" sz="1600" dirty="0"/>
              <a:t>Computer that hosts the repository</a:t>
            </a:r>
          </a:p>
          <a:p>
            <a:pPr marL="0" indent="0">
              <a:spcBef>
                <a:spcPts val="800"/>
              </a:spcBef>
              <a:buNone/>
            </a:pPr>
            <a:r>
              <a:rPr lang="en-US" sz="1600" b="1" dirty="0"/>
              <a:t>Client: </a:t>
            </a:r>
            <a:r>
              <a:rPr lang="en-US" sz="1600" dirty="0"/>
              <a:t>Computer connecting to the repository</a:t>
            </a:r>
          </a:p>
          <a:p>
            <a:pPr marL="0" indent="0">
              <a:spcBef>
                <a:spcPts val="800"/>
              </a:spcBef>
              <a:buNone/>
            </a:pPr>
            <a:r>
              <a:rPr lang="en-US" sz="1600" b="1" dirty="0"/>
              <a:t>Working Copy: </a:t>
            </a:r>
            <a:r>
              <a:rPr lang="en-US" sz="1600" dirty="0"/>
              <a:t>Local file directory downloaded to an individual computer</a:t>
            </a:r>
          </a:p>
          <a:p>
            <a:pPr marL="0" indent="0">
              <a:spcBef>
                <a:spcPts val="800"/>
              </a:spcBef>
              <a:buNone/>
            </a:pPr>
            <a:r>
              <a:rPr lang="en-US" sz="1600" b="1" dirty="0"/>
              <a:t>Trunk/Main: </a:t>
            </a:r>
            <a:r>
              <a:rPr lang="en-US" sz="1600" dirty="0"/>
              <a:t>Primary location within the repository</a:t>
            </a:r>
          </a:p>
          <a:p>
            <a:pPr marL="0" indent="0">
              <a:spcBef>
                <a:spcPts val="800"/>
              </a:spcBef>
              <a:buNone/>
            </a:pPr>
            <a:r>
              <a:rPr lang="en-US" sz="1600" b="1" dirty="0"/>
              <a:t>Add: </a:t>
            </a:r>
            <a:r>
              <a:rPr lang="en-US" sz="1600" dirty="0"/>
              <a:t>Upload a file to the repository for the first time to begin tracking</a:t>
            </a:r>
          </a:p>
          <a:p>
            <a:pPr marL="0" indent="0">
              <a:spcBef>
                <a:spcPts val="800"/>
              </a:spcBef>
              <a:buNone/>
            </a:pPr>
            <a:r>
              <a:rPr lang="en-US" sz="1600" b="1" dirty="0"/>
              <a:t>Get: </a:t>
            </a:r>
            <a:r>
              <a:rPr lang="en-US" sz="1600" dirty="0"/>
              <a:t>Acquire a read-only version of a file in the repository</a:t>
            </a:r>
          </a:p>
          <a:p>
            <a:pPr marL="0" indent="0">
              <a:spcBef>
                <a:spcPts val="800"/>
              </a:spcBef>
              <a:buNone/>
            </a:pPr>
            <a:r>
              <a:rPr lang="en-US" sz="1600" b="1" dirty="0"/>
              <a:t>Update/Sync: </a:t>
            </a:r>
            <a:r>
              <a:rPr lang="en-US" sz="1600" dirty="0"/>
              <a:t>Grab the latest version of all files from the server</a:t>
            </a:r>
          </a:p>
          <a:p>
            <a:pPr marL="0" indent="0">
              <a:spcBef>
                <a:spcPts val="800"/>
              </a:spcBef>
              <a:buNone/>
            </a:pPr>
            <a:endParaRPr lang="en-US" sz="1600" dirty="0"/>
          </a:p>
        </p:txBody>
      </p:sp>
      <p:sp>
        <p:nvSpPr>
          <p:cNvPr id="4" name="Content Placeholder 2"/>
          <p:cNvSpPr txBox="1">
            <a:spLocks/>
          </p:cNvSpPr>
          <p:nvPr/>
        </p:nvSpPr>
        <p:spPr>
          <a:xfrm>
            <a:off x="6331408" y="1832010"/>
            <a:ext cx="4623113" cy="4351337"/>
          </a:xfrm>
          <a:prstGeom prst="rect">
            <a:avLst/>
          </a:prstGeom>
        </p:spPr>
        <p:txBody>
          <a:bodyPr vert="horz" lIns="91440" tIns="45720" rIns="91440" bIns="45720" rtlCol="0">
            <a:noAutofit/>
          </a:bodyPr>
          <a:lstStyle>
            <a:lvl1pPr marL="182875" indent="-182875" algn="l" defTabSz="914377" rtl="0" eaLnBrk="1" latinLnBrk="0" hangingPunct="1">
              <a:lnSpc>
                <a:spcPct val="95000"/>
              </a:lnSpc>
              <a:spcBef>
                <a:spcPts val="1400"/>
              </a:spcBef>
              <a:spcAft>
                <a:spcPts val="200"/>
              </a:spcAft>
              <a:buClr>
                <a:schemeClr val="accent1"/>
              </a:buClr>
              <a:buSzPct val="80000"/>
              <a:buFont typeface="Arial" pitchFamily="34" charset="0"/>
              <a:buChar char="•"/>
              <a:defRPr sz="2000" kern="1200" spc="11" baseline="0">
                <a:solidFill>
                  <a:schemeClr val="tx1">
                    <a:lumMod val="65000"/>
                    <a:lumOff val="35000"/>
                  </a:schemeClr>
                </a:solidFill>
                <a:latin typeface="+mn-lt"/>
                <a:ea typeface="+mn-ea"/>
                <a:cs typeface="+mn-cs"/>
              </a:defRPr>
            </a:lvl1pPr>
            <a:lvl2pPr marL="457189" indent="-182875" algn="l" defTabSz="914377"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02" indent="-182875" algn="l" defTabSz="914377"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15" indent="-182875"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28" indent="-182875"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599960"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899953"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199945"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499938" indent="-228594" algn="l" defTabSz="914377"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spcBef>
                <a:spcPts val="800"/>
              </a:spcBef>
              <a:buNone/>
            </a:pPr>
            <a:r>
              <a:rPr lang="en-US" sz="1600" b="1" dirty="0"/>
              <a:t>Revision: </a:t>
            </a:r>
            <a:r>
              <a:rPr lang="en-US" sz="1600" dirty="0"/>
              <a:t>Updated version of an added file</a:t>
            </a:r>
          </a:p>
          <a:p>
            <a:pPr marL="0" indent="0">
              <a:spcBef>
                <a:spcPts val="800"/>
              </a:spcBef>
              <a:buNone/>
            </a:pPr>
            <a:r>
              <a:rPr lang="en-US" sz="1600" b="1" dirty="0"/>
              <a:t>Head: </a:t>
            </a:r>
            <a:r>
              <a:rPr lang="en-US" sz="1600" dirty="0"/>
              <a:t>Latest revision in the repository</a:t>
            </a:r>
          </a:p>
          <a:p>
            <a:pPr marL="0" indent="0">
              <a:spcBef>
                <a:spcPts val="800"/>
              </a:spcBef>
              <a:buNone/>
            </a:pPr>
            <a:r>
              <a:rPr lang="en-US" sz="1600" b="1" dirty="0"/>
              <a:t>Check Out: </a:t>
            </a:r>
            <a:r>
              <a:rPr lang="en-US" sz="1600" dirty="0"/>
              <a:t>Download a file</a:t>
            </a:r>
          </a:p>
          <a:p>
            <a:pPr marL="0" indent="0">
              <a:spcBef>
                <a:spcPts val="800"/>
              </a:spcBef>
              <a:buNone/>
            </a:pPr>
            <a:r>
              <a:rPr lang="en-US" sz="1600" b="1" dirty="0"/>
              <a:t>Check In: </a:t>
            </a:r>
            <a:r>
              <a:rPr lang="en-US" sz="1600" dirty="0"/>
              <a:t>Upload a revision and assign a revision number so others can check it out, send changes back to repository</a:t>
            </a:r>
          </a:p>
          <a:p>
            <a:pPr marL="0" indent="0">
              <a:spcBef>
                <a:spcPts val="800"/>
              </a:spcBef>
              <a:buNone/>
            </a:pPr>
            <a:r>
              <a:rPr lang="en-US" sz="1600" b="1" dirty="0"/>
              <a:t>Check in Message: </a:t>
            </a:r>
            <a:r>
              <a:rPr lang="en-US" sz="1600" dirty="0"/>
              <a:t>Describes what changed in this version</a:t>
            </a:r>
          </a:p>
          <a:p>
            <a:pPr marL="0" indent="0">
              <a:spcBef>
                <a:spcPts val="800"/>
              </a:spcBef>
              <a:buNone/>
            </a:pPr>
            <a:r>
              <a:rPr lang="en-US" sz="1600" b="1" dirty="0"/>
              <a:t>Changelog/History: </a:t>
            </a:r>
            <a:r>
              <a:rPr lang="en-US" sz="1600" dirty="0"/>
              <a:t>Lists changes made since file was initially created </a:t>
            </a:r>
          </a:p>
          <a:p>
            <a:pPr marL="0" indent="0">
              <a:spcBef>
                <a:spcPts val="800"/>
              </a:spcBef>
              <a:buNone/>
            </a:pPr>
            <a:r>
              <a:rPr lang="en-US" sz="1600" b="1" dirty="0"/>
              <a:t>Revert: </a:t>
            </a:r>
            <a:r>
              <a:rPr lang="en-US" sz="1600" dirty="0"/>
              <a:t>Get rid of your local changes and reload head from repository</a:t>
            </a:r>
          </a:p>
          <a:p>
            <a:pPr marL="0" indent="0">
              <a:spcBef>
                <a:spcPts val="800"/>
              </a:spcBef>
              <a:buNone/>
            </a:pPr>
            <a:r>
              <a:rPr lang="en-US" sz="1600" b="1" dirty="0"/>
              <a:t>Locking: </a:t>
            </a:r>
            <a:r>
              <a:rPr lang="en-US" sz="1600" dirty="0"/>
              <a:t>Preventing others from accessing the file while you edit it to avoid conflicts</a:t>
            </a:r>
          </a:p>
          <a:p>
            <a:pPr marL="0" indent="0">
              <a:spcBef>
                <a:spcPts val="800"/>
              </a:spcBef>
              <a:buNone/>
            </a:pPr>
            <a:endParaRPr lang="en-US" sz="1600" dirty="0"/>
          </a:p>
        </p:txBody>
      </p:sp>
    </p:spTree>
    <p:extLst>
      <p:ext uri="{BB962C8B-B14F-4D97-AF65-F5344CB8AC3E}">
        <p14:creationId xmlns:p14="http://schemas.microsoft.com/office/powerpoint/2010/main" val="52300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ordpress.codegladiators.com/wp-content/uploads/2013/09/version-contr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6" y="1627095"/>
            <a:ext cx="10010589" cy="360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301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a:r>
            <a:br>
              <a:rPr lang="en-US" dirty="0"/>
            </a:br>
            <a:endParaRPr lang="en-US" dirty="0"/>
          </a:p>
        </p:txBody>
      </p:sp>
      <p:pic>
        <p:nvPicPr>
          <p:cNvPr id="5" name="Google Shape;147;p15"/>
          <p:cNvPicPr preferRelativeResize="0"/>
          <p:nvPr/>
        </p:nvPicPr>
        <p:blipFill>
          <a:blip r:embed="rId2">
            <a:alphaModFix/>
          </a:blip>
          <a:stretch>
            <a:fillRect/>
          </a:stretch>
        </p:blipFill>
        <p:spPr>
          <a:xfrm>
            <a:off x="3520690" y="1445331"/>
            <a:ext cx="5150619" cy="4607600"/>
          </a:xfrm>
          <a:prstGeom prst="rect">
            <a:avLst/>
          </a:prstGeom>
          <a:noFill/>
          <a:ln>
            <a:noFill/>
          </a:ln>
        </p:spPr>
      </p:pic>
    </p:spTree>
    <p:extLst>
      <p:ext uri="{BB962C8B-B14F-4D97-AF65-F5344CB8AC3E}">
        <p14:creationId xmlns:p14="http://schemas.microsoft.com/office/powerpoint/2010/main" val="709483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a:xfrm>
            <a:off x="1981200" y="1600201"/>
            <a:ext cx="8229600" cy="5079501"/>
          </a:xfrm>
        </p:spPr>
        <p:txBody>
          <a:bodyPr>
            <a:normAutofit/>
          </a:bodyPr>
          <a:lstStyle/>
          <a:p>
            <a:r>
              <a:rPr lang="en-US" dirty="0" smtClean="0"/>
              <a:t>Designed for code</a:t>
            </a:r>
          </a:p>
          <a:p>
            <a:r>
              <a:rPr lang="en-US" dirty="0" smtClean="0"/>
              <a:t>What </a:t>
            </a:r>
            <a:r>
              <a:rPr lang="en-US" dirty="0" err="1" smtClean="0"/>
              <a:t>git</a:t>
            </a:r>
            <a:r>
              <a:rPr lang="en-US" dirty="0" smtClean="0"/>
              <a:t> does for you</a:t>
            </a:r>
          </a:p>
          <a:p>
            <a:pPr lvl="1"/>
            <a:r>
              <a:rPr lang="en-US" dirty="0" smtClean="0"/>
              <a:t>Version control and source control</a:t>
            </a:r>
          </a:p>
          <a:p>
            <a:pPr lvl="1"/>
            <a:r>
              <a:rPr lang="en-US" dirty="0" smtClean="0"/>
              <a:t>tracks all changes submitted to the codebase</a:t>
            </a:r>
          </a:p>
          <a:p>
            <a:pPr lvl="2"/>
            <a:r>
              <a:rPr lang="en-US" dirty="0" smtClean="0"/>
              <a:t>revert changes</a:t>
            </a:r>
          </a:p>
          <a:p>
            <a:pPr lvl="2"/>
            <a:r>
              <a:rPr lang="en-US" dirty="0" smtClean="0"/>
              <a:t>Create working braches without affecting stable releases</a:t>
            </a:r>
          </a:p>
          <a:p>
            <a:pPr lvl="1"/>
            <a:r>
              <a:rPr lang="en-US" dirty="0" smtClean="0"/>
              <a:t>Tells you when there are merge conflicts</a:t>
            </a:r>
            <a:endParaRPr lang="en-US" dirty="0"/>
          </a:p>
          <a:p>
            <a:r>
              <a:rPr lang="en-US" dirty="0" smtClean="0"/>
              <a:t>Why </a:t>
            </a:r>
            <a:r>
              <a:rPr lang="en-US" dirty="0" err="1" smtClean="0"/>
              <a:t>git</a:t>
            </a:r>
            <a:r>
              <a:rPr lang="en-US" dirty="0" smtClean="0"/>
              <a:t>?</a:t>
            </a:r>
          </a:p>
          <a:p>
            <a:pPr lvl="1"/>
            <a:r>
              <a:rPr lang="en-US" dirty="0" smtClean="0"/>
              <a:t>Because “everyone” is using it</a:t>
            </a:r>
          </a:p>
          <a:p>
            <a:pPr lvl="1"/>
            <a:r>
              <a:rPr lang="en-US" dirty="0" smtClean="0"/>
              <a:t>You’ll likely use it in industry</a:t>
            </a:r>
          </a:p>
          <a:p>
            <a:endParaRPr lang="en-US" dirty="0"/>
          </a:p>
          <a:p>
            <a:pPr lvl="1"/>
            <a:endParaRPr lang="en-US" dirty="0"/>
          </a:p>
        </p:txBody>
      </p:sp>
      <p:pic>
        <p:nvPicPr>
          <p:cNvPr id="4" name="Picture 3" descr="Git-Logo-2Color.pn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1164" y="5974045"/>
            <a:ext cx="2116836" cy="883954"/>
          </a:xfrm>
          <a:prstGeom prst="rect">
            <a:avLst/>
          </a:prstGeom>
        </p:spPr>
      </p:pic>
    </p:spTree>
    <p:extLst>
      <p:ext uri="{BB962C8B-B14F-4D97-AF65-F5344CB8AC3E}">
        <p14:creationId xmlns:p14="http://schemas.microsoft.com/office/powerpoint/2010/main" val="108824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endParaRPr lang="en-US" dirty="0"/>
          </a:p>
        </p:txBody>
      </p:sp>
      <p:sp>
        <p:nvSpPr>
          <p:cNvPr id="3" name="Content Placeholder 2"/>
          <p:cNvSpPr>
            <a:spLocks noGrp="1"/>
          </p:cNvSpPr>
          <p:nvPr>
            <p:ph idx="1"/>
          </p:nvPr>
        </p:nvSpPr>
        <p:spPr/>
        <p:txBody>
          <a:bodyPr/>
          <a:lstStyle/>
          <a:p>
            <a:r>
              <a:rPr lang="en-US" dirty="0" smtClean="0"/>
              <a:t>Version control software</a:t>
            </a:r>
          </a:p>
          <a:p>
            <a:r>
              <a:rPr lang="en-US" dirty="0" smtClean="0"/>
              <a:t>Remote server hosts your repository</a:t>
            </a:r>
          </a:p>
          <a:p>
            <a:r>
              <a:rPr lang="en-US" dirty="0" smtClean="0"/>
              <a:t>Every </a:t>
            </a:r>
            <a:r>
              <a:rPr lang="en-US" dirty="0"/>
              <a:t>user maintains a local copy of the entire </a:t>
            </a:r>
            <a:r>
              <a:rPr lang="en-US" dirty="0" smtClean="0"/>
              <a:t>repository</a:t>
            </a:r>
          </a:p>
          <a:p>
            <a:r>
              <a:rPr lang="en-US" dirty="0" smtClean="0"/>
              <a:t>Need to install </a:t>
            </a:r>
            <a:r>
              <a:rPr lang="en-US" dirty="0" err="1" smtClean="0"/>
              <a:t>git</a:t>
            </a:r>
            <a:r>
              <a:rPr lang="en-US" dirty="0" smtClean="0"/>
              <a:t> if it doesn’t come with your OS</a:t>
            </a:r>
            <a:endParaRPr lang="en-US" dirty="0"/>
          </a:p>
        </p:txBody>
      </p:sp>
    </p:spTree>
    <p:extLst>
      <p:ext uri="{BB962C8B-B14F-4D97-AF65-F5344CB8AC3E}">
        <p14:creationId xmlns:p14="http://schemas.microsoft.com/office/powerpoint/2010/main" val="216142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is..</a:t>
            </a:r>
            <a:endParaRPr lang="en-US" dirty="0"/>
          </a:p>
        </p:txBody>
      </p:sp>
      <p:pic>
        <p:nvPicPr>
          <p:cNvPr id="4" name="Picture 3">
            <a:hlinkClick r:id="rId2"/>
          </p:cNvPr>
          <p:cNvPicPr>
            <a:picLocks noChangeAspect="1"/>
          </p:cNvPicPr>
          <p:nvPr/>
        </p:nvPicPr>
        <p:blipFill>
          <a:blip r:embed="rId3"/>
          <a:stretch>
            <a:fillRect/>
          </a:stretch>
        </p:blipFill>
        <p:spPr>
          <a:xfrm>
            <a:off x="2840924" y="1417639"/>
            <a:ext cx="6302423" cy="4851505"/>
          </a:xfrm>
          <a:prstGeom prst="rect">
            <a:avLst/>
          </a:prstGeom>
        </p:spPr>
      </p:pic>
    </p:spTree>
    <p:extLst>
      <p:ext uri="{BB962C8B-B14F-4D97-AF65-F5344CB8AC3E}">
        <p14:creationId xmlns:p14="http://schemas.microsoft.com/office/powerpoint/2010/main" val="26156083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a:bodyPr>
          <a:lstStyle/>
          <a:p>
            <a:r>
              <a:rPr lang="en-US" dirty="0" smtClean="0"/>
              <a:t>Make a repo</a:t>
            </a:r>
          </a:p>
          <a:p>
            <a:pPr lvl="1"/>
            <a:r>
              <a:rPr lang="en-US" dirty="0" err="1" smtClean="0"/>
              <a:t>init</a:t>
            </a:r>
            <a:endParaRPr lang="en-US" dirty="0"/>
          </a:p>
          <a:p>
            <a:r>
              <a:rPr lang="en-US" dirty="0" smtClean="0"/>
              <a:t>Update a repo</a:t>
            </a:r>
          </a:p>
          <a:p>
            <a:pPr lvl="1"/>
            <a:r>
              <a:rPr lang="en-US" dirty="0"/>
              <a:t>add</a:t>
            </a:r>
          </a:p>
          <a:p>
            <a:pPr lvl="1"/>
            <a:r>
              <a:rPr lang="en-US" dirty="0"/>
              <a:t>commit</a:t>
            </a:r>
          </a:p>
          <a:p>
            <a:pPr lvl="1"/>
            <a:r>
              <a:rPr lang="en-US" dirty="0" smtClean="0"/>
              <a:t>push</a:t>
            </a:r>
          </a:p>
          <a:p>
            <a:r>
              <a:rPr lang="en-US" dirty="0" smtClean="0"/>
              <a:t>Connect to and pull a remote repo</a:t>
            </a:r>
          </a:p>
          <a:p>
            <a:pPr lvl="1"/>
            <a:r>
              <a:rPr lang="en-US" dirty="0" smtClean="0"/>
              <a:t>clone</a:t>
            </a:r>
            <a:endParaRPr lang="en-US" dirty="0"/>
          </a:p>
          <a:p>
            <a:r>
              <a:rPr lang="en-US" dirty="0" smtClean="0"/>
              <a:t>Update local repo</a:t>
            </a:r>
          </a:p>
          <a:p>
            <a:pPr lvl="1"/>
            <a:r>
              <a:rPr lang="en-US" dirty="0" smtClean="0"/>
              <a:t>pull</a:t>
            </a:r>
          </a:p>
        </p:txBody>
      </p:sp>
    </p:spTree>
    <p:extLst>
      <p:ext uri="{BB962C8B-B14F-4D97-AF65-F5344CB8AC3E}">
        <p14:creationId xmlns:p14="http://schemas.microsoft.com/office/powerpoint/2010/main" val="3930538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Make a Repository</a:t>
            </a:r>
            <a:endParaRPr lang="en-US" dirty="0"/>
          </a:p>
        </p:txBody>
      </p:sp>
      <p:sp>
        <p:nvSpPr>
          <p:cNvPr id="3" name="Content Placeholder 2"/>
          <p:cNvSpPr>
            <a:spLocks noGrp="1"/>
          </p:cNvSpPr>
          <p:nvPr>
            <p:ph idx="1"/>
          </p:nvPr>
        </p:nvSpPr>
        <p:spPr/>
        <p:txBody>
          <a:bodyPr/>
          <a:lstStyle/>
          <a:p>
            <a:r>
              <a:rPr lang="en-US" dirty="0" err="1" smtClean="0"/>
              <a:t>init</a:t>
            </a:r>
            <a:endParaRPr lang="en-US" dirty="0" smtClean="0"/>
          </a:p>
          <a:p>
            <a:pPr lvl="1"/>
            <a:r>
              <a:rPr lang="en-US" dirty="0" smtClean="0"/>
              <a:t>Creates a new </a:t>
            </a:r>
            <a:r>
              <a:rPr lang="en-US" dirty="0" err="1" smtClean="0"/>
              <a:t>git</a:t>
            </a:r>
            <a:r>
              <a:rPr lang="en-US" dirty="0" smtClean="0"/>
              <a:t> repo in the current directory</a:t>
            </a:r>
          </a:p>
          <a:p>
            <a:r>
              <a:rPr lang="en-US" dirty="0" smtClean="0"/>
              <a:t>Or create a repo in GitHub and clone</a:t>
            </a:r>
            <a:endParaRPr lang="en-US" dirty="0"/>
          </a:p>
        </p:txBody>
      </p:sp>
    </p:spTree>
    <p:extLst>
      <p:ext uri="{BB962C8B-B14F-4D97-AF65-F5344CB8AC3E}">
        <p14:creationId xmlns:p14="http://schemas.microsoft.com/office/powerpoint/2010/main" val="232837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Repo</a:t>
            </a:r>
            <a:endParaRPr lang="en-US" dirty="0"/>
          </a:p>
        </p:txBody>
      </p:sp>
      <p:sp>
        <p:nvSpPr>
          <p:cNvPr id="3" name="Content Placeholder 2"/>
          <p:cNvSpPr>
            <a:spLocks noGrp="1"/>
          </p:cNvSpPr>
          <p:nvPr>
            <p:ph idx="1"/>
          </p:nvPr>
        </p:nvSpPr>
        <p:spPr>
          <a:xfrm>
            <a:off x="1981200" y="1600200"/>
            <a:ext cx="8229600" cy="5027316"/>
          </a:xfrm>
        </p:spPr>
        <p:txBody>
          <a:bodyPr>
            <a:normAutofit/>
          </a:bodyPr>
          <a:lstStyle/>
          <a:p>
            <a:r>
              <a:rPr lang="en-US" dirty="0" smtClean="0"/>
              <a:t>add &lt;filename&gt;</a:t>
            </a:r>
          </a:p>
          <a:p>
            <a:pPr lvl="1"/>
            <a:r>
              <a:rPr lang="en-US" dirty="0" smtClean="0"/>
              <a:t>Tell </a:t>
            </a:r>
            <a:r>
              <a:rPr lang="en-US" dirty="0" err="1" smtClean="0"/>
              <a:t>git</a:t>
            </a:r>
            <a:r>
              <a:rPr lang="en-US" dirty="0" smtClean="0"/>
              <a:t> that you want it to track &lt;filename&gt;</a:t>
            </a:r>
          </a:p>
          <a:p>
            <a:pPr lvl="1"/>
            <a:r>
              <a:rPr lang="en-US" dirty="0" smtClean="0"/>
              <a:t>“add </a:t>
            </a:r>
            <a:r>
              <a:rPr lang="en-US" dirty="0"/>
              <a:t>.</a:t>
            </a:r>
            <a:r>
              <a:rPr lang="en-US" dirty="0" smtClean="0"/>
              <a:t>” to add all files</a:t>
            </a:r>
          </a:p>
          <a:p>
            <a:r>
              <a:rPr lang="en-US" dirty="0" smtClean="0"/>
              <a:t>commit</a:t>
            </a:r>
          </a:p>
          <a:p>
            <a:pPr lvl="1"/>
            <a:r>
              <a:rPr lang="en-US" dirty="0" smtClean="0"/>
              <a:t>Updates changes to your local repository</a:t>
            </a:r>
          </a:p>
          <a:p>
            <a:pPr lvl="1"/>
            <a:r>
              <a:rPr lang="en-US" dirty="0" smtClean="0"/>
              <a:t>Add a meaningful commit message</a:t>
            </a:r>
          </a:p>
          <a:p>
            <a:pPr lvl="1"/>
            <a:r>
              <a:rPr lang="en-US" dirty="0"/>
              <a:t>“</a:t>
            </a:r>
            <a:r>
              <a:rPr lang="en-US" dirty="0" err="1"/>
              <a:t>git</a:t>
            </a:r>
            <a:r>
              <a:rPr lang="en-US" dirty="0"/>
              <a:t> commit </a:t>
            </a:r>
            <a:r>
              <a:rPr lang="en-US" dirty="0" smtClean="0"/>
              <a:t>–am” to add and commit all modified files</a:t>
            </a:r>
          </a:p>
          <a:p>
            <a:r>
              <a:rPr lang="en-US" dirty="0" smtClean="0"/>
              <a:t>.</a:t>
            </a:r>
            <a:r>
              <a:rPr lang="en-US" dirty="0" err="1" smtClean="0"/>
              <a:t>gitignore</a:t>
            </a:r>
            <a:r>
              <a:rPr lang="en-US" dirty="0" smtClean="0"/>
              <a:t> file</a:t>
            </a:r>
            <a:endParaRPr lang="en-US" dirty="0"/>
          </a:p>
          <a:p>
            <a:pPr lvl="1"/>
            <a:endParaRPr lang="en-US" dirty="0" smtClean="0"/>
          </a:p>
        </p:txBody>
      </p:sp>
    </p:spTree>
    <p:extLst>
      <p:ext uri="{BB962C8B-B14F-4D97-AF65-F5344CB8AC3E}">
        <p14:creationId xmlns:p14="http://schemas.microsoft.com/office/powerpoint/2010/main" val="2094417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messages</a:t>
            </a:r>
            <a:endParaRPr lang="en-US" dirty="0"/>
          </a:p>
        </p:txBody>
      </p:sp>
      <p:sp>
        <p:nvSpPr>
          <p:cNvPr id="3" name="Content Placeholder 2"/>
          <p:cNvSpPr>
            <a:spLocks noGrp="1"/>
          </p:cNvSpPr>
          <p:nvPr>
            <p:ph idx="1"/>
          </p:nvPr>
        </p:nvSpPr>
        <p:spPr>
          <a:xfrm>
            <a:off x="1981200" y="1319943"/>
            <a:ext cx="8229600" cy="2964781"/>
          </a:xfrm>
        </p:spPr>
        <p:txBody>
          <a:bodyPr>
            <a:normAutofit lnSpcReduction="10000"/>
          </a:bodyPr>
          <a:lstStyle/>
          <a:p>
            <a:r>
              <a:rPr lang="en-US" dirty="0" smtClean="0"/>
              <a:t>Many different conventions</a:t>
            </a:r>
          </a:p>
          <a:p>
            <a:r>
              <a:rPr lang="en-US" dirty="0" smtClean="0"/>
              <a:t>Choose one</a:t>
            </a:r>
          </a:p>
          <a:p>
            <a:pPr lvl="1"/>
            <a:r>
              <a:rPr lang="en-US" dirty="0" smtClean="0"/>
              <a:t>Or not</a:t>
            </a:r>
          </a:p>
          <a:p>
            <a:r>
              <a:rPr lang="en-US" dirty="0" smtClean="0"/>
              <a:t>Whatever you do, make your messages meaningful and descriptive</a:t>
            </a:r>
          </a:p>
          <a:p>
            <a:pPr lvl="1"/>
            <a:r>
              <a:rPr lang="en-US" dirty="0" smtClean="0"/>
              <a:t>Your future self and contributors will thank you!</a:t>
            </a:r>
          </a:p>
          <a:p>
            <a:pPr lvl="1"/>
            <a:r>
              <a:rPr lang="en-US" dirty="0" smtClean="0"/>
              <a:t>Especially as you move on to bigger and better projects</a:t>
            </a:r>
          </a:p>
          <a:p>
            <a:pPr lvl="1"/>
            <a:endParaRPr lang="en-US" dirty="0" smtClean="0"/>
          </a:p>
        </p:txBody>
      </p:sp>
      <p:pic>
        <p:nvPicPr>
          <p:cNvPr id="4" name="Picture 3">
            <a:hlinkClick r:id="rId2"/>
          </p:cNvPr>
          <p:cNvPicPr>
            <a:picLocks noChangeAspect="1"/>
          </p:cNvPicPr>
          <p:nvPr/>
        </p:nvPicPr>
        <p:blipFill>
          <a:blip r:embed="rId3"/>
          <a:stretch>
            <a:fillRect/>
          </a:stretch>
        </p:blipFill>
        <p:spPr>
          <a:xfrm>
            <a:off x="3859291" y="4284723"/>
            <a:ext cx="4349144" cy="2476734"/>
          </a:xfrm>
          <a:prstGeom prst="rect">
            <a:avLst/>
          </a:prstGeom>
        </p:spPr>
      </p:pic>
    </p:spTree>
    <p:extLst>
      <p:ext uri="{BB962C8B-B14F-4D97-AF65-F5344CB8AC3E}">
        <p14:creationId xmlns:p14="http://schemas.microsoft.com/office/powerpoint/2010/main" val="422905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Remote Repo </a:t>
            </a:r>
            <a:endParaRPr lang="en-US" dirty="0"/>
          </a:p>
        </p:txBody>
      </p:sp>
      <p:sp>
        <p:nvSpPr>
          <p:cNvPr id="3" name="Content Placeholder 2"/>
          <p:cNvSpPr>
            <a:spLocks noGrp="1"/>
          </p:cNvSpPr>
          <p:nvPr>
            <p:ph idx="1"/>
          </p:nvPr>
        </p:nvSpPr>
        <p:spPr>
          <a:xfrm>
            <a:off x="1787471" y="1600200"/>
            <a:ext cx="8704882" cy="5027316"/>
          </a:xfrm>
        </p:spPr>
        <p:txBody>
          <a:bodyPr>
            <a:normAutofit/>
          </a:bodyPr>
          <a:lstStyle/>
          <a:p>
            <a:r>
              <a:rPr lang="en-US" dirty="0" smtClean="0"/>
              <a:t>push</a:t>
            </a:r>
          </a:p>
          <a:p>
            <a:pPr lvl="1"/>
            <a:r>
              <a:rPr lang="en-US" dirty="0" smtClean="0"/>
              <a:t>Updates the remote repo with the changes committed to your local repo</a:t>
            </a:r>
          </a:p>
          <a:p>
            <a:pPr lvl="1"/>
            <a:r>
              <a:rPr lang="en-US" dirty="0" smtClean="0"/>
              <a:t>Lets your team access your changes</a:t>
            </a:r>
          </a:p>
          <a:p>
            <a:pPr lvl="1"/>
            <a:r>
              <a:rPr lang="en-US" dirty="0" smtClean="0"/>
              <a:t>Will warn you to pull first if there are remote changes</a:t>
            </a:r>
          </a:p>
        </p:txBody>
      </p:sp>
    </p:spTree>
    <p:extLst>
      <p:ext uri="{BB962C8B-B14F-4D97-AF65-F5344CB8AC3E}">
        <p14:creationId xmlns:p14="http://schemas.microsoft.com/office/powerpoint/2010/main" val="1003738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a:xfrm>
            <a:off x="1787471" y="1600200"/>
            <a:ext cx="8704882" cy="5027316"/>
          </a:xfrm>
        </p:spPr>
        <p:txBody>
          <a:bodyPr>
            <a:normAutofit/>
          </a:bodyPr>
          <a:lstStyle/>
          <a:p>
            <a:pPr marL="0" indent="0">
              <a:buNone/>
            </a:pPr>
            <a:r>
              <a:rPr lang="en-US" dirty="0" smtClean="0"/>
              <a:t>More details can be seen here </a:t>
            </a:r>
            <a:r>
              <a:rPr lang="en-US" dirty="0" smtClean="0">
                <a:sym typeface="Wingdings" panose="05000000000000000000" pitchFamily="2" charset="2"/>
              </a:rPr>
              <a:t> </a:t>
            </a:r>
            <a:r>
              <a:rPr lang="en-US" dirty="0">
                <a:hlinkClick r:id="rId2"/>
              </a:rPr>
              <a:t>https://www.youtube.com/watch?v=FyAAIHHClqI</a:t>
            </a:r>
            <a:endParaRPr lang="en-US" dirty="0" smtClean="0"/>
          </a:p>
          <a:p>
            <a:r>
              <a:rPr lang="en-US" dirty="0" err="1" smtClean="0"/>
              <a:t>git</a:t>
            </a:r>
            <a:r>
              <a:rPr lang="en-US" dirty="0" smtClean="0"/>
              <a:t> branch &lt;</a:t>
            </a:r>
            <a:r>
              <a:rPr lang="en-US" dirty="0" err="1" smtClean="0"/>
              <a:t>branchName</a:t>
            </a:r>
            <a:r>
              <a:rPr lang="en-US" dirty="0" smtClean="0"/>
              <a:t>&gt;</a:t>
            </a:r>
          </a:p>
          <a:p>
            <a:pPr lvl="1"/>
            <a:r>
              <a:rPr lang="en-US" dirty="0" smtClean="0"/>
              <a:t>Creates a new branch</a:t>
            </a:r>
          </a:p>
          <a:p>
            <a:r>
              <a:rPr lang="en-US" dirty="0" err="1" smtClean="0"/>
              <a:t>git</a:t>
            </a:r>
            <a:r>
              <a:rPr lang="en-US" dirty="0" smtClean="0"/>
              <a:t> checkout &lt;</a:t>
            </a:r>
            <a:r>
              <a:rPr lang="en-US" dirty="0" err="1" smtClean="0"/>
              <a:t>branchName</a:t>
            </a:r>
            <a:r>
              <a:rPr lang="en-US" dirty="0" smtClean="0"/>
              <a:t>&gt;</a:t>
            </a:r>
          </a:p>
          <a:p>
            <a:pPr lvl="1"/>
            <a:r>
              <a:rPr lang="en-US" dirty="0" smtClean="0"/>
              <a:t>Switches the branch you are working with</a:t>
            </a:r>
          </a:p>
          <a:p>
            <a:r>
              <a:rPr lang="en-US" dirty="0" err="1" smtClean="0"/>
              <a:t>git</a:t>
            </a:r>
            <a:r>
              <a:rPr lang="en-US" dirty="0" smtClean="0"/>
              <a:t> merge &lt;</a:t>
            </a:r>
            <a:r>
              <a:rPr lang="en-US" dirty="0" err="1" smtClean="0"/>
              <a:t>branchName</a:t>
            </a:r>
            <a:r>
              <a:rPr lang="en-US" dirty="0" smtClean="0"/>
              <a:t>&gt;</a:t>
            </a:r>
          </a:p>
          <a:p>
            <a:pPr lvl="1"/>
            <a:r>
              <a:rPr lang="en-US" dirty="0" smtClean="0"/>
              <a:t>Would run from master or from the branch you are merging to</a:t>
            </a:r>
          </a:p>
          <a:p>
            <a:r>
              <a:rPr lang="en-US" dirty="0" err="1" smtClean="0"/>
              <a:t>git</a:t>
            </a:r>
            <a:r>
              <a:rPr lang="en-US" dirty="0" smtClean="0"/>
              <a:t> branch –d &lt;</a:t>
            </a:r>
            <a:r>
              <a:rPr lang="en-US" dirty="0" err="1" smtClean="0"/>
              <a:t>branchName</a:t>
            </a:r>
            <a:r>
              <a:rPr lang="en-US" dirty="0" smtClean="0"/>
              <a:t>&gt;</a:t>
            </a:r>
          </a:p>
          <a:p>
            <a:pPr lvl="1"/>
            <a:r>
              <a:rPr lang="en-US" dirty="0" smtClean="0"/>
              <a:t>Deletes the branch after the merge is complete</a:t>
            </a:r>
          </a:p>
          <a:p>
            <a:pPr lvl="1"/>
            <a:endParaRPr lang="en-US" dirty="0" smtClean="0"/>
          </a:p>
        </p:txBody>
      </p:sp>
    </p:spTree>
    <p:extLst>
      <p:ext uri="{BB962C8B-B14F-4D97-AF65-F5344CB8AC3E}">
        <p14:creationId xmlns:p14="http://schemas.microsoft.com/office/powerpoint/2010/main" val="4129961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Team Coding Projects</a:t>
            </a:r>
            <a:endParaRPr lang="en-US" dirty="0"/>
          </a:p>
        </p:txBody>
      </p:sp>
      <p:sp>
        <p:nvSpPr>
          <p:cNvPr id="3" name="Content Placeholder 2"/>
          <p:cNvSpPr>
            <a:spLocks noGrp="1"/>
          </p:cNvSpPr>
          <p:nvPr>
            <p:ph idx="1"/>
          </p:nvPr>
        </p:nvSpPr>
        <p:spPr>
          <a:xfrm>
            <a:off x="1261872" y="1828805"/>
            <a:ext cx="8644128" cy="4351337"/>
          </a:xfrm>
        </p:spPr>
        <p:txBody>
          <a:bodyPr>
            <a:normAutofit fontScale="92500" lnSpcReduction="20000"/>
          </a:bodyPr>
          <a:lstStyle/>
          <a:p>
            <a:r>
              <a:rPr lang="en-US" dirty="0" smtClean="0"/>
              <a:t>In large, fast-changing projects with many authors, it is often difficult to track changes or monitor progress using traditional means</a:t>
            </a:r>
          </a:p>
          <a:p>
            <a:pPr lvl="0"/>
            <a:r>
              <a:rPr lang="en-US" dirty="0" smtClean="0"/>
              <a:t>Most </a:t>
            </a:r>
            <a:r>
              <a:rPr lang="en-US" dirty="0"/>
              <a:t>people implement simple </a:t>
            </a:r>
            <a:r>
              <a:rPr lang="en-US" dirty="0" smtClean="0"/>
              <a:t>source control </a:t>
            </a:r>
            <a:r>
              <a:rPr lang="en-US" dirty="0"/>
              <a:t>without </a:t>
            </a:r>
            <a:r>
              <a:rPr lang="en-US" dirty="0" smtClean="0"/>
              <a:t>realizing </a:t>
            </a:r>
            <a:r>
              <a:rPr lang="en-US" dirty="0"/>
              <a:t>it by using Save </a:t>
            </a:r>
            <a:r>
              <a:rPr lang="en-US" dirty="0" smtClean="0"/>
              <a:t>As</a:t>
            </a:r>
            <a:endParaRPr lang="en-US" dirty="0"/>
          </a:p>
          <a:p>
            <a:pPr lvl="1"/>
            <a:r>
              <a:rPr lang="en-US" dirty="0" smtClean="0"/>
              <a:t>ReadingAssignment_Version1</a:t>
            </a:r>
          </a:p>
          <a:p>
            <a:pPr lvl="1"/>
            <a:r>
              <a:rPr lang="en-US" dirty="0" err="1" smtClean="0"/>
              <a:t>GroupProject_JohnDoeDraft</a:t>
            </a:r>
            <a:endParaRPr lang="en-US" dirty="0"/>
          </a:p>
          <a:p>
            <a:r>
              <a:rPr lang="en-US" dirty="0" smtClean="0"/>
              <a:t>This approach poses several challenges since it only creates a single backup copy:</a:t>
            </a:r>
          </a:p>
          <a:p>
            <a:pPr lvl="1"/>
            <a:r>
              <a:rPr lang="en-US" dirty="0" smtClean="0"/>
              <a:t>Accidental </a:t>
            </a:r>
            <a:r>
              <a:rPr lang="en-US" dirty="0"/>
              <a:t>file </a:t>
            </a:r>
            <a:r>
              <a:rPr lang="en-US" dirty="0" smtClean="0"/>
              <a:t>overwriting or unintentional deletion</a:t>
            </a:r>
          </a:p>
          <a:p>
            <a:pPr lvl="1"/>
            <a:r>
              <a:rPr lang="en-US" dirty="0" smtClean="0"/>
              <a:t>Excessive email communication about versions</a:t>
            </a:r>
          </a:p>
          <a:p>
            <a:pPr lvl="1"/>
            <a:r>
              <a:rPr lang="en-US" dirty="0" smtClean="0"/>
              <a:t>Direct updates to production server that eliminate prior copies of code</a:t>
            </a:r>
          </a:p>
          <a:p>
            <a:pPr lvl="1"/>
            <a:r>
              <a:rPr lang="en-US" dirty="0" smtClean="0"/>
              <a:t>Delays while waiting for team members to send updated versions</a:t>
            </a:r>
            <a:endParaRPr lang="en-US" dirty="0"/>
          </a:p>
        </p:txBody>
      </p:sp>
    </p:spTree>
    <p:extLst>
      <p:ext uri="{BB962C8B-B14F-4D97-AF65-F5344CB8AC3E}">
        <p14:creationId xmlns:p14="http://schemas.microsoft.com/office/powerpoint/2010/main" val="1555916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helpful commands</a:t>
            </a:r>
            <a:endParaRPr lang="en-US" dirty="0"/>
          </a:p>
        </p:txBody>
      </p:sp>
      <p:sp>
        <p:nvSpPr>
          <p:cNvPr id="3" name="Content Placeholder 2"/>
          <p:cNvSpPr>
            <a:spLocks noGrp="1"/>
          </p:cNvSpPr>
          <p:nvPr>
            <p:ph idx="1"/>
          </p:nvPr>
        </p:nvSpPr>
        <p:spPr>
          <a:xfrm>
            <a:off x="1787471" y="1600200"/>
            <a:ext cx="8704882" cy="5027316"/>
          </a:xfrm>
        </p:spPr>
        <p:txBody>
          <a:bodyPr>
            <a:normAutofit/>
          </a:bodyPr>
          <a:lstStyle/>
          <a:p>
            <a:r>
              <a:rPr lang="en-US" dirty="0" err="1" smtClean="0"/>
              <a:t>git</a:t>
            </a:r>
            <a:r>
              <a:rPr lang="en-US" dirty="0" smtClean="0"/>
              <a:t> log</a:t>
            </a:r>
          </a:p>
          <a:p>
            <a:r>
              <a:rPr lang="en-US" dirty="0" err="1" smtClean="0"/>
              <a:t>git</a:t>
            </a:r>
            <a:r>
              <a:rPr lang="en-US" dirty="0" smtClean="0"/>
              <a:t> status</a:t>
            </a:r>
          </a:p>
          <a:p>
            <a:r>
              <a:rPr lang="en-US" dirty="0" err="1" smtClean="0"/>
              <a:t>git</a:t>
            </a:r>
            <a:r>
              <a:rPr lang="en-US" dirty="0" smtClean="0"/>
              <a:t> diff </a:t>
            </a:r>
          </a:p>
          <a:p>
            <a:endParaRPr lang="en-US" dirty="0" smtClean="0"/>
          </a:p>
          <a:p>
            <a:pPr lvl="1"/>
            <a:endParaRPr lang="en-US" dirty="0" smtClean="0"/>
          </a:p>
        </p:txBody>
      </p:sp>
    </p:spTree>
    <p:extLst>
      <p:ext uri="{BB962C8B-B14F-4D97-AF65-F5344CB8AC3E}">
        <p14:creationId xmlns:p14="http://schemas.microsoft.com/office/powerpoint/2010/main" val="926287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onnecting to a repo</a:t>
            </a:r>
            <a:endParaRPr lang="en-US" dirty="0"/>
          </a:p>
        </p:txBody>
      </p:sp>
      <p:sp>
        <p:nvSpPr>
          <p:cNvPr id="3" name="Content Placeholder 2"/>
          <p:cNvSpPr>
            <a:spLocks noGrp="1"/>
          </p:cNvSpPr>
          <p:nvPr>
            <p:ph idx="1"/>
          </p:nvPr>
        </p:nvSpPr>
        <p:spPr/>
        <p:txBody>
          <a:bodyPr>
            <a:normAutofit/>
          </a:bodyPr>
          <a:lstStyle/>
          <a:p>
            <a:r>
              <a:rPr lang="en-US" dirty="0" smtClean="0"/>
              <a:t>clone &lt;</a:t>
            </a:r>
            <a:r>
              <a:rPr lang="en-US" dirty="0" err="1" smtClean="0"/>
              <a:t>repoLocation</a:t>
            </a:r>
            <a:r>
              <a:rPr lang="en-US" dirty="0" smtClean="0"/>
              <a:t>&gt;</a:t>
            </a:r>
          </a:p>
          <a:p>
            <a:pPr lvl="1"/>
            <a:r>
              <a:rPr lang="en-US" dirty="0" smtClean="0"/>
              <a:t>Copies the entire repository to your local directory</a:t>
            </a:r>
          </a:p>
          <a:p>
            <a:r>
              <a:rPr lang="en-US" dirty="0" smtClean="0"/>
              <a:t>https</a:t>
            </a:r>
          </a:p>
          <a:p>
            <a:pPr lvl="1"/>
            <a:r>
              <a:rPr lang="en-US" dirty="0" err="1" smtClean="0"/>
              <a:t>git</a:t>
            </a:r>
            <a:r>
              <a:rPr lang="en-US" dirty="0" smtClean="0"/>
              <a:t> clone </a:t>
            </a:r>
            <a:r>
              <a:rPr lang="en-US" dirty="0"/>
              <a:t>https://hartloff@bitbucket.org/hartloff/cse250-fall2015.</a:t>
            </a:r>
            <a:r>
              <a:rPr lang="en-US" dirty="0" smtClean="0"/>
              <a:t>git</a:t>
            </a:r>
          </a:p>
          <a:p>
            <a:r>
              <a:rPr lang="en-US" dirty="0" err="1" smtClean="0"/>
              <a:t>ssh</a:t>
            </a:r>
            <a:endParaRPr lang="en-US" dirty="0" smtClean="0"/>
          </a:p>
          <a:p>
            <a:pPr lvl="1"/>
            <a:r>
              <a:rPr lang="en-US" dirty="0" err="1" smtClean="0"/>
              <a:t>git</a:t>
            </a:r>
            <a:r>
              <a:rPr lang="en-US" dirty="0"/>
              <a:t> clone git@bitbucket.org:hartloff/cse250-fall2015.</a:t>
            </a:r>
            <a:r>
              <a:rPr lang="en-US" dirty="0" smtClean="0"/>
              <a:t>git</a:t>
            </a:r>
            <a:endParaRPr lang="en-US" dirty="0"/>
          </a:p>
          <a:p>
            <a:pPr lvl="1"/>
            <a:r>
              <a:rPr lang="en-US" dirty="0" smtClean="0"/>
              <a:t>must create </a:t>
            </a:r>
            <a:r>
              <a:rPr lang="en-US" dirty="0" err="1" smtClean="0"/>
              <a:t>ssh</a:t>
            </a:r>
            <a:r>
              <a:rPr lang="en-US" dirty="0" smtClean="0"/>
              <a:t> keys and upload your public </a:t>
            </a:r>
            <a:r>
              <a:rPr lang="en-US" dirty="0" err="1" smtClean="0"/>
              <a:t>ssh</a:t>
            </a:r>
            <a:r>
              <a:rPr lang="en-US" dirty="0" smtClean="0"/>
              <a:t> key to the server</a:t>
            </a:r>
            <a:endParaRPr lang="en-US" dirty="0"/>
          </a:p>
          <a:p>
            <a:pPr lvl="1"/>
            <a:endParaRPr lang="en-US" dirty="0" smtClean="0"/>
          </a:p>
        </p:txBody>
      </p:sp>
    </p:spTree>
    <p:extLst>
      <p:ext uri="{BB962C8B-B14F-4D97-AF65-F5344CB8AC3E}">
        <p14:creationId xmlns:p14="http://schemas.microsoft.com/office/powerpoint/2010/main" val="2959296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often</a:t>
            </a:r>
            <a:endParaRPr lang="en-US" dirty="0"/>
          </a:p>
        </p:txBody>
      </p:sp>
      <p:sp>
        <p:nvSpPr>
          <p:cNvPr id="3" name="Content Placeholder 2"/>
          <p:cNvSpPr>
            <a:spLocks noGrp="1"/>
          </p:cNvSpPr>
          <p:nvPr>
            <p:ph idx="1"/>
          </p:nvPr>
        </p:nvSpPr>
        <p:spPr/>
        <p:txBody>
          <a:bodyPr/>
          <a:lstStyle/>
          <a:p>
            <a:r>
              <a:rPr lang="en-US" dirty="0" smtClean="0"/>
              <a:t>pull</a:t>
            </a:r>
          </a:p>
          <a:p>
            <a:pPr lvl="1"/>
            <a:r>
              <a:rPr lang="en-US" dirty="0" smtClean="0"/>
              <a:t>Copies the most up-to-date code from the server to your local copy of the repo</a:t>
            </a:r>
          </a:p>
          <a:p>
            <a:pPr lvl="1"/>
            <a:r>
              <a:rPr lang="en-US" dirty="0" smtClean="0"/>
              <a:t>Can cause a merge conflict</a:t>
            </a:r>
          </a:p>
          <a:p>
            <a:pPr marL="0" indent="0">
              <a:buNone/>
            </a:pPr>
            <a:endParaRPr lang="en-US" dirty="0"/>
          </a:p>
          <a:p>
            <a:r>
              <a:rPr lang="en-US" b="1" dirty="0" smtClean="0"/>
              <a:t>pull often!</a:t>
            </a:r>
          </a:p>
          <a:p>
            <a:pPr marL="457200" lvl="1" indent="0">
              <a:buNone/>
            </a:pPr>
            <a:endParaRPr lang="en-US" dirty="0"/>
          </a:p>
        </p:txBody>
      </p:sp>
    </p:spTree>
    <p:extLst>
      <p:ext uri="{BB962C8B-B14F-4D97-AF65-F5344CB8AC3E}">
        <p14:creationId xmlns:p14="http://schemas.microsoft.com/office/powerpoint/2010/main" val="218166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normAutofit/>
          </a:bodyPr>
          <a:lstStyle/>
          <a:p>
            <a:r>
              <a:rPr lang="en-US" dirty="0" smtClean="0"/>
              <a:t>Provides servers to host </a:t>
            </a:r>
            <a:r>
              <a:rPr lang="en-US" dirty="0" err="1" smtClean="0"/>
              <a:t>git</a:t>
            </a:r>
            <a:r>
              <a:rPr lang="en-US" dirty="0" smtClean="0"/>
              <a:t> repos</a:t>
            </a:r>
          </a:p>
          <a:p>
            <a:pPr lvl="1"/>
            <a:r>
              <a:rPr lang="en-US" dirty="0" smtClean="0"/>
              <a:t>An interface and server for </a:t>
            </a:r>
            <a:r>
              <a:rPr lang="en-US" dirty="0" err="1" smtClean="0"/>
              <a:t>git</a:t>
            </a:r>
            <a:endParaRPr lang="en-US" dirty="0" smtClean="0"/>
          </a:p>
          <a:p>
            <a:r>
              <a:rPr lang="en-US" dirty="0" smtClean="0"/>
              <a:t>Why </a:t>
            </a:r>
            <a:r>
              <a:rPr lang="en-US" dirty="0" err="1" smtClean="0"/>
              <a:t>GitHub</a:t>
            </a:r>
            <a:r>
              <a:rPr lang="en-US" dirty="0" smtClean="0"/>
              <a:t>?</a:t>
            </a:r>
          </a:p>
          <a:p>
            <a:pPr lvl="1"/>
            <a:r>
              <a:rPr lang="en-US" dirty="0" smtClean="0"/>
              <a:t>Because “</a:t>
            </a:r>
            <a:r>
              <a:rPr lang="en-US" dirty="0" smtClean="0">
                <a:hlinkClick r:id="rId2"/>
              </a:rPr>
              <a:t>everyone</a:t>
            </a:r>
            <a:r>
              <a:rPr lang="en-US" dirty="0" smtClean="0"/>
              <a:t>” uses it</a:t>
            </a:r>
          </a:p>
          <a:p>
            <a:pPr lvl="1"/>
            <a:r>
              <a:rPr lang="en-US" smtClean="0"/>
              <a:t>It’s free</a:t>
            </a:r>
            <a:endParaRPr lang="en-US" dirty="0" smtClean="0"/>
          </a:p>
        </p:txBody>
      </p:sp>
      <p:pic>
        <p:nvPicPr>
          <p:cNvPr id="4" name="Picture 3">
            <a:hlinkClick r:id="rId3"/>
          </p:cNvPr>
          <p:cNvPicPr>
            <a:picLocks noChangeAspect="1"/>
          </p:cNvPicPr>
          <p:nvPr/>
        </p:nvPicPr>
        <p:blipFill>
          <a:blip r:embed="rId4"/>
          <a:stretch>
            <a:fillRect/>
          </a:stretch>
        </p:blipFill>
        <p:spPr>
          <a:xfrm>
            <a:off x="8897054" y="5385901"/>
            <a:ext cx="1770946" cy="1472099"/>
          </a:xfrm>
          <a:prstGeom prst="rect">
            <a:avLst/>
          </a:prstGeom>
        </p:spPr>
      </p:pic>
    </p:spTree>
    <p:extLst>
      <p:ext uri="{BB962C8B-B14F-4D97-AF65-F5344CB8AC3E}">
        <p14:creationId xmlns:p14="http://schemas.microsoft.com/office/powerpoint/2010/main" val="426131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Questions?</a:t>
            </a:r>
          </a:p>
        </p:txBody>
      </p:sp>
    </p:spTree>
    <p:extLst>
      <p:ext uri="{BB962C8B-B14F-4D97-AF65-F5344CB8AC3E}">
        <p14:creationId xmlns:p14="http://schemas.microsoft.com/office/powerpoint/2010/main" val="2955901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Source Control</a:t>
            </a:r>
            <a:endParaRPr lang="en-US" dirty="0"/>
          </a:p>
        </p:txBody>
      </p:sp>
      <p:sp>
        <p:nvSpPr>
          <p:cNvPr id="3" name="Content Placeholder 2"/>
          <p:cNvSpPr>
            <a:spLocks noGrp="1"/>
          </p:cNvSpPr>
          <p:nvPr>
            <p:ph idx="1"/>
          </p:nvPr>
        </p:nvSpPr>
        <p:spPr/>
        <p:txBody>
          <a:bodyPr>
            <a:normAutofit/>
          </a:bodyPr>
          <a:lstStyle/>
          <a:p>
            <a:pPr lvl="0"/>
            <a:r>
              <a:rPr lang="en-US" b="1" dirty="0" smtClean="0"/>
              <a:t>Source Control </a:t>
            </a:r>
            <a:r>
              <a:rPr lang="en-US" dirty="0" smtClean="0"/>
              <a:t>is a tool used to manage updates and track file development during projects with multiple authors who access a common server </a:t>
            </a:r>
          </a:p>
          <a:p>
            <a:pPr lvl="1"/>
            <a:r>
              <a:rPr lang="en-US" dirty="0" smtClean="0"/>
              <a:t>Also known as Revision Control or Version Control </a:t>
            </a:r>
          </a:p>
          <a:p>
            <a:pPr lvl="0"/>
            <a:r>
              <a:rPr lang="en-US" dirty="0" smtClean="0"/>
              <a:t>With source control, authors can:</a:t>
            </a:r>
          </a:p>
          <a:p>
            <a:pPr lvl="1"/>
            <a:r>
              <a:rPr lang="en-US" dirty="0" smtClean="0"/>
              <a:t>Lock files while they work on them to prevent overwriting</a:t>
            </a:r>
          </a:p>
          <a:p>
            <a:pPr lvl="1"/>
            <a:r>
              <a:rPr lang="en-US" dirty="0"/>
              <a:t>S</a:t>
            </a:r>
            <a:r>
              <a:rPr lang="en-US" dirty="0" smtClean="0"/>
              <a:t>ave updates to a server accessible by all team members</a:t>
            </a:r>
          </a:p>
          <a:p>
            <a:pPr lvl="1"/>
            <a:r>
              <a:rPr lang="en-US" dirty="0" smtClean="0"/>
              <a:t>Track specific changes to files and directories by others</a:t>
            </a:r>
          </a:p>
          <a:p>
            <a:pPr lvl="0"/>
            <a:r>
              <a:rPr lang="en-US" dirty="0" smtClean="0"/>
              <a:t>After files are uploaded and unlocked, team members can pull updated versions from the server with details about who updated the file, which lines of code changed, and why the file was altered</a:t>
            </a:r>
          </a:p>
          <a:p>
            <a:pPr lvl="0"/>
            <a:endParaRPr lang="en-US" dirty="0" smtClean="0"/>
          </a:p>
          <a:p>
            <a:endParaRPr lang="en-US" dirty="0"/>
          </a:p>
        </p:txBody>
      </p:sp>
    </p:spTree>
    <p:extLst>
      <p:ext uri="{BB962C8B-B14F-4D97-AF65-F5344CB8AC3E}">
        <p14:creationId xmlns:p14="http://schemas.microsoft.com/office/powerpoint/2010/main" val="909568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Source Control</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 </a:t>
            </a:r>
            <a:r>
              <a:rPr lang="en-US" b="1" u="sng" dirty="0" smtClean="0"/>
              <a:t>Organization &amp; Communication</a:t>
            </a:r>
          </a:p>
          <a:p>
            <a:pPr lvl="1"/>
            <a:r>
              <a:rPr lang="en-US" dirty="0"/>
              <a:t>Consistent file names and directory </a:t>
            </a:r>
            <a:r>
              <a:rPr lang="en-US" dirty="0" smtClean="0"/>
              <a:t>structures</a:t>
            </a:r>
          </a:p>
          <a:p>
            <a:pPr lvl="1"/>
            <a:r>
              <a:rPr lang="en-US" dirty="0" smtClean="0"/>
              <a:t>Streamlined communication of file changes</a:t>
            </a:r>
          </a:p>
          <a:p>
            <a:pPr marL="0" indent="0">
              <a:buNone/>
            </a:pPr>
            <a:r>
              <a:rPr lang="en-US" dirty="0" smtClean="0"/>
              <a:t> </a:t>
            </a:r>
            <a:r>
              <a:rPr lang="en-US" b="1" u="sng" dirty="0" smtClean="0"/>
              <a:t>Monitoring &amp; Accountability</a:t>
            </a:r>
          </a:p>
          <a:p>
            <a:pPr lvl="1"/>
            <a:r>
              <a:rPr lang="en-US" dirty="0" smtClean="0"/>
              <a:t>Complete </a:t>
            </a:r>
            <a:r>
              <a:rPr lang="en-US" dirty="0"/>
              <a:t>history of file </a:t>
            </a:r>
            <a:r>
              <a:rPr lang="en-US" dirty="0" smtClean="0"/>
              <a:t>evolution</a:t>
            </a:r>
          </a:p>
          <a:p>
            <a:pPr lvl="1"/>
            <a:r>
              <a:rPr lang="en-US" dirty="0"/>
              <a:t>Ability to review individual </a:t>
            </a:r>
            <a:r>
              <a:rPr lang="en-US" dirty="0" smtClean="0"/>
              <a:t>team members</a:t>
            </a:r>
            <a:r>
              <a:rPr lang="en-US" dirty="0"/>
              <a:t>’ </a:t>
            </a:r>
            <a:r>
              <a:rPr lang="en-US" dirty="0" smtClean="0"/>
              <a:t>code remotely</a:t>
            </a:r>
          </a:p>
          <a:p>
            <a:pPr lvl="1"/>
            <a:r>
              <a:rPr lang="en-US" dirty="0" smtClean="0"/>
              <a:t>Records </a:t>
            </a:r>
            <a:r>
              <a:rPr lang="en-US" dirty="0"/>
              <a:t>of who made which change and when they made </a:t>
            </a:r>
            <a:r>
              <a:rPr lang="en-US" dirty="0" smtClean="0"/>
              <a:t>it</a:t>
            </a:r>
          </a:p>
          <a:p>
            <a:pPr marL="0" indent="0">
              <a:buNone/>
            </a:pPr>
            <a:r>
              <a:rPr lang="en-US" b="1" u="sng" dirty="0" smtClean="0"/>
              <a:t>Development &amp; Deployment</a:t>
            </a:r>
          </a:p>
          <a:p>
            <a:pPr lvl="1"/>
            <a:r>
              <a:rPr lang="en-US" dirty="0" smtClean="0"/>
              <a:t>Increased confidence making decisions because of ability to revert files</a:t>
            </a:r>
            <a:endParaRPr lang="en-US" dirty="0"/>
          </a:p>
          <a:p>
            <a:pPr lvl="1"/>
            <a:r>
              <a:rPr lang="en-US" dirty="0" smtClean="0"/>
              <a:t>Ability </a:t>
            </a:r>
            <a:r>
              <a:rPr lang="en-US" dirty="0"/>
              <a:t>to deploy different versions </a:t>
            </a:r>
            <a:r>
              <a:rPr lang="en-US" dirty="0" smtClean="0"/>
              <a:t>of code on </a:t>
            </a:r>
            <a:r>
              <a:rPr lang="en-US" dirty="0"/>
              <a:t>separate </a:t>
            </a:r>
            <a:r>
              <a:rPr lang="en-US" dirty="0" smtClean="0"/>
              <a:t>servers</a:t>
            </a:r>
          </a:p>
          <a:p>
            <a:pPr lvl="1"/>
            <a:r>
              <a:rPr lang="en-US" dirty="0" smtClean="0"/>
              <a:t>Decreased chance of accidental deletion</a:t>
            </a:r>
            <a:endParaRPr lang="en-US" dirty="0"/>
          </a:p>
          <a:p>
            <a:endParaRPr lang="en-US" dirty="0"/>
          </a:p>
        </p:txBody>
      </p:sp>
    </p:spTree>
    <p:extLst>
      <p:ext uri="{BB962C8B-B14F-4D97-AF65-F5344CB8AC3E}">
        <p14:creationId xmlns:p14="http://schemas.microsoft.com/office/powerpoint/2010/main" val="55113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a:t>
            </a:r>
            <a:endParaRPr lang="en-US" dirty="0"/>
          </a:p>
        </p:txBody>
      </p:sp>
      <p:sp>
        <p:nvSpPr>
          <p:cNvPr id="3" name="Content Placeholder 2"/>
          <p:cNvSpPr>
            <a:spLocks noGrp="1"/>
          </p:cNvSpPr>
          <p:nvPr>
            <p:ph idx="1"/>
          </p:nvPr>
        </p:nvSpPr>
        <p:spPr>
          <a:xfrm>
            <a:off x="1261875" y="1828805"/>
            <a:ext cx="5389940" cy="4351337"/>
          </a:xfrm>
        </p:spPr>
        <p:txBody>
          <a:bodyPr>
            <a:normAutofit fontScale="85000" lnSpcReduction="20000"/>
          </a:bodyPr>
          <a:lstStyle/>
          <a:p>
            <a:pPr lvl="0"/>
            <a:r>
              <a:rPr lang="en-US" dirty="0" smtClean="0"/>
              <a:t>Source control saves changes using a </a:t>
            </a:r>
            <a:r>
              <a:rPr lang="en-US" b="1" dirty="0" smtClean="0"/>
              <a:t>repository</a:t>
            </a:r>
            <a:r>
              <a:rPr lang="en-US" dirty="0" smtClean="0"/>
              <a:t>, or a central store of data that tracks updates to files over the course of a project</a:t>
            </a:r>
          </a:p>
          <a:p>
            <a:pPr lvl="1"/>
            <a:r>
              <a:rPr lang="en-US" dirty="0" smtClean="0"/>
              <a:t>The repository is stored on a server so that multiple individuals can access and update files on their own devices independently of other users</a:t>
            </a:r>
          </a:p>
          <a:p>
            <a:pPr lvl="0"/>
            <a:r>
              <a:rPr lang="en-US" dirty="0" smtClean="0"/>
              <a:t>Stores </a:t>
            </a:r>
            <a:r>
              <a:rPr lang="en-US" dirty="0"/>
              <a:t>information in the form of a </a:t>
            </a:r>
            <a:r>
              <a:rPr lang="en-US" b="1" dirty="0" smtClean="0"/>
              <a:t>file system </a:t>
            </a:r>
            <a:r>
              <a:rPr lang="en-US" b="1" dirty="0"/>
              <a:t>tree</a:t>
            </a:r>
            <a:r>
              <a:rPr lang="en-US" dirty="0"/>
              <a:t>, a </a:t>
            </a:r>
            <a:r>
              <a:rPr lang="en-US" dirty="0" smtClean="0"/>
              <a:t>navigable hierarchy </a:t>
            </a:r>
            <a:r>
              <a:rPr lang="en-US" dirty="0"/>
              <a:t>of files and directories</a:t>
            </a:r>
          </a:p>
          <a:p>
            <a:pPr lvl="0"/>
            <a:r>
              <a:rPr lang="en-US" dirty="0" smtClean="0"/>
              <a:t>A source control repository is different </a:t>
            </a:r>
            <a:r>
              <a:rPr lang="en-US" dirty="0"/>
              <a:t>than a typical file server because it </a:t>
            </a:r>
            <a:r>
              <a:rPr lang="en-US" dirty="0" smtClean="0"/>
              <a:t>records all changes made as different versions branching from the initial upload</a:t>
            </a:r>
            <a:endParaRPr lang="en-US" dirty="0"/>
          </a:p>
          <a:p>
            <a:endParaRPr lang="en-US" dirty="0"/>
          </a:p>
        </p:txBody>
      </p:sp>
      <p:pic>
        <p:nvPicPr>
          <p:cNvPr id="5" name="Picture 2" descr="http://www.gamasutra.com/db_area/images/svndiagram_500x416.jpg"/>
          <p:cNvPicPr>
            <a:picLocks noChangeAspect="1" noChangeArrowheads="1"/>
          </p:cNvPicPr>
          <p:nvPr/>
        </p:nvPicPr>
        <p:blipFill rotWithShape="1">
          <a:blip r:embed="rId2">
            <a:extLst>
              <a:ext uri="{28A0092B-C50C-407E-A947-70E740481C1C}">
                <a14:useLocalDpi xmlns:a14="http://schemas.microsoft.com/office/drawing/2010/main" val="0"/>
              </a:ext>
            </a:extLst>
          </a:blip>
          <a:srcRect l="1" r="39022"/>
          <a:stretch/>
        </p:blipFill>
        <p:spPr bwMode="auto">
          <a:xfrm>
            <a:off x="7234526" y="1828804"/>
            <a:ext cx="3151481" cy="4300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56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208026" cy="828481"/>
          </a:xfrm>
        </p:spPr>
        <p:txBody>
          <a:bodyPr>
            <a:normAutofit/>
          </a:bodyPr>
          <a:lstStyle/>
          <a:p>
            <a:r>
              <a:rPr lang="en-US" dirty="0" smtClean="0"/>
              <a:t>Monitoring Changes Using a Repository</a:t>
            </a:r>
            <a:endParaRPr lang="en-US" dirty="0"/>
          </a:p>
        </p:txBody>
      </p:sp>
      <p:sp>
        <p:nvSpPr>
          <p:cNvPr id="3" name="Content Placeholder 2"/>
          <p:cNvSpPr>
            <a:spLocks noGrp="1"/>
          </p:cNvSpPr>
          <p:nvPr>
            <p:ph idx="1"/>
          </p:nvPr>
        </p:nvSpPr>
        <p:spPr>
          <a:xfrm>
            <a:off x="1261875" y="1828805"/>
            <a:ext cx="9155116" cy="4351337"/>
          </a:xfrm>
        </p:spPr>
        <p:txBody>
          <a:bodyPr>
            <a:normAutofit lnSpcReduction="10000"/>
          </a:bodyPr>
          <a:lstStyle/>
          <a:p>
            <a:pPr lvl="0"/>
            <a:r>
              <a:rPr lang="en-US" dirty="0" smtClean="0"/>
              <a:t>Tracks </a:t>
            </a:r>
            <a:r>
              <a:rPr lang="en-US" dirty="0"/>
              <a:t>each change behind the scenes so that you can view past </a:t>
            </a:r>
            <a:r>
              <a:rPr lang="en-US" dirty="0" smtClean="0"/>
              <a:t>file versions </a:t>
            </a:r>
            <a:r>
              <a:rPr lang="en-US" dirty="0"/>
              <a:t>until ready to commit </a:t>
            </a:r>
            <a:r>
              <a:rPr lang="en-US" dirty="0" smtClean="0"/>
              <a:t>changes</a:t>
            </a:r>
          </a:p>
          <a:p>
            <a:r>
              <a:rPr lang="en-US" dirty="0" smtClean="0"/>
              <a:t>Repositories can be created from scratch by importing new </a:t>
            </a:r>
            <a:r>
              <a:rPr lang="en-US" dirty="0"/>
              <a:t>files using source control software or </a:t>
            </a:r>
            <a:r>
              <a:rPr lang="en-US" dirty="0" smtClean="0"/>
              <a:t>as updates to existing project by cloning </a:t>
            </a:r>
            <a:r>
              <a:rPr lang="en-US" dirty="0"/>
              <a:t>previous </a:t>
            </a:r>
            <a:r>
              <a:rPr lang="en-US" dirty="0" smtClean="0"/>
              <a:t>repositories from hosts</a:t>
            </a:r>
            <a:endParaRPr lang="en-US" dirty="0"/>
          </a:p>
          <a:p>
            <a:pPr lvl="0"/>
            <a:r>
              <a:rPr lang="en-US" dirty="0" smtClean="0"/>
              <a:t>Some changes tracked with a repository include</a:t>
            </a:r>
            <a:r>
              <a:rPr lang="en-US" dirty="0"/>
              <a:t>:</a:t>
            </a:r>
          </a:p>
          <a:p>
            <a:pPr lvl="1"/>
            <a:r>
              <a:rPr lang="en-US" dirty="0"/>
              <a:t>Adding a new file</a:t>
            </a:r>
          </a:p>
          <a:p>
            <a:pPr lvl="1"/>
            <a:r>
              <a:rPr lang="en-US" dirty="0"/>
              <a:t>Moving </a:t>
            </a:r>
            <a:r>
              <a:rPr lang="en-US" dirty="0" smtClean="0"/>
              <a:t>files</a:t>
            </a:r>
          </a:p>
          <a:p>
            <a:pPr lvl="1"/>
            <a:r>
              <a:rPr lang="en-US" dirty="0" smtClean="0"/>
              <a:t>Modifying </a:t>
            </a:r>
            <a:r>
              <a:rPr lang="en-US" dirty="0"/>
              <a:t>a </a:t>
            </a:r>
            <a:r>
              <a:rPr lang="en-US" dirty="0" smtClean="0"/>
              <a:t>file (additions, deletions, revisions of specific components)</a:t>
            </a:r>
          </a:p>
          <a:p>
            <a:pPr lvl="1"/>
            <a:r>
              <a:rPr lang="en-US" dirty="0" smtClean="0"/>
              <a:t>Removing a directory</a:t>
            </a:r>
          </a:p>
        </p:txBody>
      </p:sp>
    </p:spTree>
    <p:extLst>
      <p:ext uri="{BB962C8B-B14F-4D97-AF65-F5344CB8AC3E}">
        <p14:creationId xmlns:p14="http://schemas.microsoft.com/office/powerpoint/2010/main" val="166816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53437"/>
            <a:ext cx="9692640" cy="1428929"/>
          </a:xfrm>
        </p:spPr>
        <p:txBody>
          <a:bodyPr/>
          <a:lstStyle/>
          <a:p>
            <a:r>
              <a:rPr lang="en-US" dirty="0" smtClean="0"/>
              <a:t>Committing Changes</a:t>
            </a:r>
            <a:endParaRPr lang="en-US" dirty="0"/>
          </a:p>
        </p:txBody>
      </p:sp>
      <p:sp>
        <p:nvSpPr>
          <p:cNvPr id="3" name="Content Placeholder 2"/>
          <p:cNvSpPr>
            <a:spLocks noGrp="1"/>
          </p:cNvSpPr>
          <p:nvPr>
            <p:ph idx="1"/>
          </p:nvPr>
        </p:nvSpPr>
        <p:spPr>
          <a:xfrm>
            <a:off x="5916714" y="2070852"/>
            <a:ext cx="4603913" cy="4213413"/>
          </a:xfrm>
        </p:spPr>
        <p:txBody>
          <a:bodyPr>
            <a:normAutofit fontScale="92500" lnSpcReduction="20000"/>
          </a:bodyPr>
          <a:lstStyle/>
          <a:p>
            <a:pPr lvl="0"/>
            <a:r>
              <a:rPr lang="en-US" dirty="0" smtClean="0"/>
              <a:t>Rather than tracking individual revisions line by line, source control stores updates as collection </a:t>
            </a:r>
            <a:r>
              <a:rPr lang="en-US" dirty="0"/>
              <a:t>of actions </a:t>
            </a:r>
            <a:r>
              <a:rPr lang="en-US" dirty="0" smtClean="0"/>
              <a:t>called a </a:t>
            </a:r>
            <a:r>
              <a:rPr lang="en-US" b="1" dirty="0" smtClean="0"/>
              <a:t>commit</a:t>
            </a:r>
          </a:p>
          <a:p>
            <a:pPr lvl="1"/>
            <a:r>
              <a:rPr lang="en-US" dirty="0" smtClean="0"/>
              <a:t>Clients download updates, make their own changes, then commit these updates to the server  for others to view and modify</a:t>
            </a:r>
          </a:p>
          <a:p>
            <a:pPr lvl="1"/>
            <a:r>
              <a:rPr lang="en-US" dirty="0" smtClean="0"/>
              <a:t>By tracking changes in groups, developers can link specific commits to emerging errors</a:t>
            </a:r>
          </a:p>
          <a:p>
            <a:pPr lvl="0"/>
            <a:r>
              <a:rPr lang="en-US" dirty="0" smtClean="0"/>
              <a:t>Main set of committed files is referred to as the </a:t>
            </a:r>
            <a:r>
              <a:rPr lang="en-US" b="1" dirty="0" smtClean="0"/>
              <a:t>trunk </a:t>
            </a:r>
            <a:r>
              <a:rPr lang="en-US" dirty="0" smtClean="0"/>
              <a:t>or </a:t>
            </a:r>
            <a:r>
              <a:rPr lang="en-US" b="1" dirty="0" smtClean="0"/>
              <a:t>master</a:t>
            </a:r>
          </a:p>
          <a:p>
            <a:endParaRPr lang="en-US" dirty="0"/>
          </a:p>
        </p:txBody>
      </p:sp>
      <p:pic>
        <p:nvPicPr>
          <p:cNvPr id="5" name="Picture 2" descr="http://www.ranorex.com/blog/wp-content/uploads/2012/02/Ranorex-With-SVN-546x3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874" y="2518117"/>
            <a:ext cx="4242828" cy="282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71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Revisions and Changesets</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After </a:t>
            </a:r>
            <a:r>
              <a:rPr lang="en-US" dirty="0"/>
              <a:t>a commit is made, the groups of changes included is recorded as a </a:t>
            </a:r>
            <a:r>
              <a:rPr lang="en-US" b="1" dirty="0"/>
              <a:t>changeset</a:t>
            </a:r>
          </a:p>
          <a:p>
            <a:pPr lvl="0"/>
            <a:r>
              <a:rPr lang="en-US" dirty="0" smtClean="0"/>
              <a:t>Changesets are given </a:t>
            </a:r>
            <a:r>
              <a:rPr lang="en-US" dirty="0"/>
              <a:t>a unique revision number or hash (series of numbers or characters</a:t>
            </a:r>
            <a:r>
              <a:rPr lang="en-US" dirty="0" smtClean="0"/>
              <a:t>) to allow users </a:t>
            </a:r>
            <a:r>
              <a:rPr lang="en-US" dirty="0"/>
              <a:t>to easily access old </a:t>
            </a:r>
            <a:r>
              <a:rPr lang="en-US" dirty="0" err="1"/>
              <a:t>changesets</a:t>
            </a:r>
            <a:r>
              <a:rPr lang="en-US" dirty="0"/>
              <a:t> to view </a:t>
            </a:r>
            <a:r>
              <a:rPr lang="en-US" dirty="0" smtClean="0"/>
              <a:t>past </a:t>
            </a:r>
            <a:r>
              <a:rPr lang="en-US" dirty="0"/>
              <a:t>file versions</a:t>
            </a:r>
          </a:p>
          <a:p>
            <a:pPr lvl="0"/>
            <a:r>
              <a:rPr lang="en-US" dirty="0" smtClean="0"/>
              <a:t>Changesets include:</a:t>
            </a:r>
          </a:p>
          <a:p>
            <a:pPr lvl="1"/>
            <a:r>
              <a:rPr lang="en-US" dirty="0" smtClean="0"/>
              <a:t>Reference to who </a:t>
            </a:r>
            <a:r>
              <a:rPr lang="en-US" dirty="0"/>
              <a:t>made the </a:t>
            </a:r>
            <a:r>
              <a:rPr lang="en-US" dirty="0" smtClean="0"/>
              <a:t>commit</a:t>
            </a:r>
          </a:p>
          <a:p>
            <a:pPr lvl="1"/>
            <a:r>
              <a:rPr lang="en-US" dirty="0"/>
              <a:t>D</a:t>
            </a:r>
            <a:r>
              <a:rPr lang="en-US" dirty="0" smtClean="0"/>
              <a:t>ate </a:t>
            </a:r>
            <a:r>
              <a:rPr lang="en-US" dirty="0"/>
              <a:t>and time </a:t>
            </a:r>
            <a:r>
              <a:rPr lang="en-US" dirty="0" smtClean="0"/>
              <a:t>committed</a:t>
            </a:r>
          </a:p>
          <a:p>
            <a:pPr lvl="1"/>
            <a:r>
              <a:rPr lang="en-US" dirty="0" smtClean="0"/>
              <a:t>Files </a:t>
            </a:r>
            <a:r>
              <a:rPr lang="en-US" dirty="0"/>
              <a:t>and directories </a:t>
            </a:r>
            <a:r>
              <a:rPr lang="en-US" dirty="0" smtClean="0"/>
              <a:t>affected</a:t>
            </a:r>
          </a:p>
          <a:p>
            <a:pPr lvl="1"/>
            <a:r>
              <a:rPr lang="en-US" dirty="0"/>
              <a:t>A</a:t>
            </a:r>
            <a:r>
              <a:rPr lang="en-US" dirty="0" smtClean="0"/>
              <a:t>ctual changes</a:t>
            </a:r>
            <a:r>
              <a:rPr lang="en-US" dirty="0"/>
              <a:t> </a:t>
            </a:r>
            <a:r>
              <a:rPr lang="en-US" dirty="0" smtClean="0"/>
              <a:t>to files</a:t>
            </a:r>
          </a:p>
          <a:p>
            <a:pPr lvl="1"/>
            <a:r>
              <a:rPr lang="en-US" dirty="0"/>
              <a:t>L</a:t>
            </a:r>
            <a:r>
              <a:rPr lang="en-US" dirty="0" smtClean="0"/>
              <a:t>ines numbers of </a:t>
            </a:r>
            <a:r>
              <a:rPr lang="en-US" dirty="0"/>
              <a:t>code that </a:t>
            </a:r>
            <a:r>
              <a:rPr lang="en-US" dirty="0" smtClean="0"/>
              <a:t>changed</a:t>
            </a:r>
          </a:p>
          <a:p>
            <a:pPr lvl="1"/>
            <a:r>
              <a:rPr lang="en-US" dirty="0" smtClean="0"/>
              <a:t>Comments explaining changes</a:t>
            </a:r>
            <a:endParaRPr lang="en-US" dirty="0"/>
          </a:p>
          <a:p>
            <a:endParaRPr lang="en-US" dirty="0"/>
          </a:p>
        </p:txBody>
      </p:sp>
    </p:spTree>
    <p:extLst>
      <p:ext uri="{BB962C8B-B14F-4D97-AF65-F5344CB8AC3E}">
        <p14:creationId xmlns:p14="http://schemas.microsoft.com/office/powerpoint/2010/main" val="3625598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0CD23D21CD2D45860F480864B9A058" ma:contentTypeVersion="4" ma:contentTypeDescription="Create a new document." ma:contentTypeScope="" ma:versionID="1a4e38bda755dda2b2669a6c9dd82265">
  <xsd:schema xmlns:xsd="http://www.w3.org/2001/XMLSchema" xmlns:xs="http://www.w3.org/2001/XMLSchema" xmlns:p="http://schemas.microsoft.com/office/2006/metadata/properties" xmlns:ns2="1ffc5cef-5e13-4ad0-ae05-c40db939f708" xmlns:ns3="e1d2bf11-960d-4bcf-9abd-a58bceb4bb98" targetNamespace="http://schemas.microsoft.com/office/2006/metadata/properties" ma:root="true" ma:fieldsID="868b807db04849192736c4966eb3c1b1" ns2:_="" ns3:_="">
    <xsd:import namespace="1ffc5cef-5e13-4ad0-ae05-c40db939f708"/>
    <xsd:import namespace="e1d2bf11-960d-4bcf-9abd-a58bceb4bb9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fc5cef-5e13-4ad0-ae05-c40db939f7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d2bf11-960d-4bcf-9abd-a58bceb4bb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6B806C-488F-4E1F-BE70-E173EE3FCB26}"/>
</file>

<file path=customXml/itemProps2.xml><?xml version="1.0" encoding="utf-8"?>
<ds:datastoreItem xmlns:ds="http://schemas.openxmlformats.org/officeDocument/2006/customXml" ds:itemID="{98E7F2F1-811B-4DA4-A65D-3C420A9F99B9}"/>
</file>

<file path=customXml/itemProps3.xml><?xml version="1.0" encoding="utf-8"?>
<ds:datastoreItem xmlns:ds="http://schemas.openxmlformats.org/officeDocument/2006/customXml" ds:itemID="{870AD46E-F186-447A-9FB6-2BCF63498533}"/>
</file>

<file path=docProps/app.xml><?xml version="1.0" encoding="utf-8"?>
<Properties xmlns="http://schemas.openxmlformats.org/officeDocument/2006/extended-properties" xmlns:vt="http://schemas.openxmlformats.org/officeDocument/2006/docPropsVTypes">
  <TotalTime>4372</TotalTime>
  <Words>1792</Words>
  <Application>Microsoft Office PowerPoint</Application>
  <PresentationFormat>Widescreen</PresentationFormat>
  <Paragraphs>224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Wingdings</vt:lpstr>
      <vt:lpstr>Wingdings 2</vt:lpstr>
      <vt:lpstr>Office Theme</vt:lpstr>
      <vt:lpstr>Capstone – All Hands</vt:lpstr>
      <vt:lpstr>PowerPoint Presentation</vt:lpstr>
      <vt:lpstr>Managing Team Coding Projects</vt:lpstr>
      <vt:lpstr>Defining Source Control</vt:lpstr>
      <vt:lpstr>Benefits of Source Control</vt:lpstr>
      <vt:lpstr>Repository</vt:lpstr>
      <vt:lpstr>Monitoring Changes Using a Repository</vt:lpstr>
      <vt:lpstr>Committing Changes</vt:lpstr>
      <vt:lpstr>Revisions and Changesets</vt:lpstr>
      <vt:lpstr>Pulling Updates from Server</vt:lpstr>
      <vt:lpstr>Version Conflicts</vt:lpstr>
      <vt:lpstr>Diffing</vt:lpstr>
      <vt:lpstr>Branching and Merging</vt:lpstr>
      <vt:lpstr>Branching and Merging</vt:lpstr>
      <vt:lpstr>Types of Source Control Systems</vt:lpstr>
      <vt:lpstr>PowerPoint Presentation</vt:lpstr>
      <vt:lpstr>PowerPoint Presentation</vt:lpstr>
      <vt:lpstr>Source Control Best Practices</vt:lpstr>
      <vt:lpstr>Common Terms</vt:lpstr>
      <vt:lpstr>Git </vt:lpstr>
      <vt:lpstr>git</vt:lpstr>
      <vt:lpstr>git </vt:lpstr>
      <vt:lpstr>git is..</vt:lpstr>
      <vt:lpstr>(some) git Commands</vt:lpstr>
      <vt:lpstr>To Make a Repository</vt:lpstr>
      <vt:lpstr>Updating the Repo</vt:lpstr>
      <vt:lpstr>Commit messages</vt:lpstr>
      <vt:lpstr>Updating the Remote Repo </vt:lpstr>
      <vt:lpstr>Branching</vt:lpstr>
      <vt:lpstr>Other helpful commands</vt:lpstr>
      <vt:lpstr>Connecting to a repo</vt:lpstr>
      <vt:lpstr>Pull often</vt:lpstr>
      <vt:lpstr>GitHub</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Lucas, Jeff S</cp:lastModifiedBy>
  <cp:revision>47</cp:revision>
  <dcterms:created xsi:type="dcterms:W3CDTF">2018-05-11T20:59:43Z</dcterms:created>
  <dcterms:modified xsi:type="dcterms:W3CDTF">2021-03-31T19:24:22Z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0x010100580CD23D21CD2D45860F480864B9A058</vt:lpwstr>
  </property>
</Properties>
</file>