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77" r:id="rId6"/>
    <p:sldId id="278" r:id="rId7"/>
    <p:sldId id="284" r:id="rId8"/>
    <p:sldId id="262" r:id="rId9"/>
    <p:sldId id="275" r:id="rId10"/>
    <p:sldId id="276" r:id="rId11"/>
    <p:sldId id="272" r:id="rId12"/>
    <p:sldId id="259" r:id="rId13"/>
    <p:sldId id="273" r:id="rId14"/>
    <p:sldId id="271" r:id="rId15"/>
    <p:sldId id="260" r:id="rId16"/>
    <p:sldId id="274" r:id="rId17"/>
    <p:sldId id="282" r:id="rId18"/>
    <p:sldId id="279" r:id="rId19"/>
    <p:sldId id="280" r:id="rId20"/>
    <p:sldId id="281"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B8F08-5B6B-4181-98E0-AF61CBFC1A82}" v="3" dt="2021-09-28T15:32:52.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Hillman" userId="S::jehillman@ua.edu::5fbd52df-0e84-49d6-9250-2ec6f5fead15" providerId="AD" clId="Web-{5C6B8F08-5B6B-4181-98E0-AF61CBFC1A82}"/>
    <pc:docChg chg="modSld">
      <pc:chgData name="Jamie Hillman" userId="S::jehillman@ua.edu::5fbd52df-0e84-49d6-9250-2ec6f5fead15" providerId="AD" clId="Web-{5C6B8F08-5B6B-4181-98E0-AF61CBFC1A82}" dt="2021-09-28T15:32:50.986" v="1" actId="20577"/>
      <pc:docMkLst>
        <pc:docMk/>
      </pc:docMkLst>
      <pc:sldChg chg="modSp">
        <pc:chgData name="Jamie Hillman" userId="S::jehillman@ua.edu::5fbd52df-0e84-49d6-9250-2ec6f5fead15" providerId="AD" clId="Web-{5C6B8F08-5B6B-4181-98E0-AF61CBFC1A82}" dt="2021-09-28T15:32:50.986" v="1" actId="20577"/>
        <pc:sldMkLst>
          <pc:docMk/>
          <pc:sldMk cId="0" sldId="256"/>
        </pc:sldMkLst>
        <pc:spChg chg="mod">
          <ac:chgData name="Jamie Hillman" userId="S::jehillman@ua.edu::5fbd52df-0e84-49d6-9250-2ec6f5fead15" providerId="AD" clId="Web-{5C6B8F08-5B6B-4181-98E0-AF61CBFC1A82}" dt="2021-09-28T15:32:50.986" v="1" actId="20577"/>
          <ac:spMkLst>
            <pc:docMk/>
            <pc:sldMk cId="0"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81A946-B8A6-49D0-8A4F-5EDC5F8C973F}" type="datetimeFigureOut">
              <a:rPr lang="en-US" smtClean="0"/>
              <a:pPr/>
              <a:t>9/28/2021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72FD4-AB9E-4EA1-B046-941FD3CB20B9}" type="slidenum">
              <a:rPr lang="en-US" smtClean="0"/>
              <a:pPr/>
              <a:t>‹#›</a:t>
            </a:fld>
            <a:endParaRPr lang="en-US"/>
          </a:p>
        </p:txBody>
      </p:sp>
    </p:spTree>
    <p:extLst>
      <p:ext uri="{BB962C8B-B14F-4D97-AF65-F5344CB8AC3E}">
        <p14:creationId xmlns:p14="http://schemas.microsoft.com/office/powerpoint/2010/main" val="288766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872FD4-AB9E-4EA1-B046-941FD3CB20B9}" type="slidenum">
              <a:rPr lang="en-US" smtClean="0"/>
              <a:pPr/>
              <a:t>1</a:t>
            </a:fld>
            <a:endParaRPr lang="en-US"/>
          </a:p>
        </p:txBody>
      </p:sp>
    </p:spTree>
    <p:extLst>
      <p:ext uri="{BB962C8B-B14F-4D97-AF65-F5344CB8AC3E}">
        <p14:creationId xmlns:p14="http://schemas.microsoft.com/office/powerpoint/2010/main" val="417023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CF7FD4-83BA-478E-810F-175758159CB7}"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7FD4-83BA-478E-810F-175758159CB7}"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7FD4-83BA-478E-810F-175758159CB7}"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7FD4-83BA-478E-810F-175758159CB7}"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7FD4-83BA-478E-810F-175758159CB7}"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CF7FD4-83BA-478E-810F-175758159CB7}"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CF7FD4-83BA-478E-810F-175758159CB7}" type="datetimeFigureOut">
              <a:rPr lang="en-US" smtClean="0"/>
              <a:pPr/>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7FD4-83BA-478E-810F-175758159CB7}" type="datetimeFigureOut">
              <a:rPr lang="en-US" smtClean="0"/>
              <a:pPr/>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7FD4-83BA-478E-810F-175758159CB7}" type="datetimeFigureOut">
              <a:rPr lang="en-US" smtClean="0"/>
              <a:pPr/>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7FD4-83BA-478E-810F-175758159CB7}"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7FD4-83BA-478E-810F-175758159CB7}"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FF404-61CA-4D33-8952-1DF2A0F8ED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7FD4-83BA-478E-810F-175758159CB7}" type="datetimeFigureOut">
              <a:rPr lang="en-US" smtClean="0"/>
              <a:pPr/>
              <a:t>9/28/2021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FF404-61CA-4D33-8952-1DF2A0F8ED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lverhouse_Powerpoint_Cover-1.jpg"/>
          <p:cNvPicPr>
            <a:picLocks noChangeAspect="1"/>
          </p:cNvPicPr>
          <p:nvPr/>
        </p:nvPicPr>
        <p:blipFill>
          <a:blip r:embed="rId3" cstate="print"/>
          <a:stretch>
            <a:fillRect/>
          </a:stretch>
        </p:blipFill>
        <p:spPr>
          <a:xfrm>
            <a:off x="0" y="0"/>
            <a:ext cx="9144000" cy="6858000"/>
          </a:xfrm>
          <a:prstGeom prst="rect">
            <a:avLst/>
          </a:prstGeom>
        </p:spPr>
      </p:pic>
      <p:sp>
        <p:nvSpPr>
          <p:cNvPr id="5" name="Title 4"/>
          <p:cNvSpPr>
            <a:spLocks noGrp="1"/>
          </p:cNvSpPr>
          <p:nvPr>
            <p:ph type="ctrTitle"/>
          </p:nvPr>
        </p:nvSpPr>
        <p:spPr>
          <a:xfrm>
            <a:off x="685800" y="2590800"/>
            <a:ext cx="7772400" cy="1371600"/>
          </a:xfrm>
        </p:spPr>
        <p:txBody>
          <a:bodyPr/>
          <a:lstStyle/>
          <a:p>
            <a:r>
              <a:rPr lang="en-US" dirty="0">
                <a:solidFill>
                  <a:schemeClr val="bg1">
                    <a:lumMod val="85000"/>
                  </a:schemeClr>
                </a:solidFill>
                <a:latin typeface="Century Gothic"/>
              </a:rPr>
              <a:t>MIS 321</a:t>
            </a:r>
            <a:endParaRPr lang="en-US" dirty="0">
              <a:solidFill>
                <a:schemeClr val="bg1">
                  <a:lumMod val="85000"/>
                </a:schemeClr>
              </a:solidFill>
              <a:latin typeface="Century Gothic" pitchFamily="34" charset="0"/>
            </a:endParaRPr>
          </a:p>
        </p:txBody>
      </p:sp>
      <p:sp>
        <p:nvSpPr>
          <p:cNvPr id="6" name="Subtitle 5"/>
          <p:cNvSpPr>
            <a:spLocks noGrp="1"/>
          </p:cNvSpPr>
          <p:nvPr>
            <p:ph type="subTitle" idx="1"/>
          </p:nvPr>
        </p:nvSpPr>
        <p:spPr>
          <a:xfrm>
            <a:off x="1295400" y="4191000"/>
            <a:ext cx="6400800" cy="1752600"/>
          </a:xfrm>
        </p:spPr>
        <p:txBody>
          <a:bodyPr/>
          <a:lstStyle/>
          <a:p>
            <a:r>
              <a:rPr lang="en-US" dirty="0">
                <a:latin typeface="Century Gothic" pitchFamily="34" charset="0"/>
              </a:rPr>
              <a:t>Plan Transition &amp; Analyze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Analyze</a:t>
            </a:r>
          </a:p>
        </p:txBody>
      </p:sp>
      <p:sp>
        <p:nvSpPr>
          <p:cNvPr id="3" name="Content Placeholder 2"/>
          <p:cNvSpPr>
            <a:spLocks noGrp="1"/>
          </p:cNvSpPr>
          <p:nvPr>
            <p:ph idx="1"/>
          </p:nvPr>
        </p:nvSpPr>
        <p:spPr/>
        <p:txBody>
          <a:bodyPr>
            <a:normAutofit fontScale="70000" lnSpcReduction="20000"/>
          </a:bodyPr>
          <a:lstStyle/>
          <a:p>
            <a:r>
              <a:rPr lang="en-US" dirty="0"/>
              <a:t>Typical Deliverables</a:t>
            </a:r>
          </a:p>
          <a:p>
            <a:pPr lvl="1"/>
            <a:r>
              <a:rPr lang="en-US" dirty="0"/>
              <a:t>Requirements *</a:t>
            </a:r>
          </a:p>
          <a:p>
            <a:pPr lvl="1"/>
            <a:r>
              <a:rPr lang="en-US" dirty="0"/>
              <a:t>Use Cases *</a:t>
            </a:r>
          </a:p>
          <a:p>
            <a:pPr lvl="1"/>
            <a:r>
              <a:rPr lang="en-US" dirty="0"/>
              <a:t>User Analysis</a:t>
            </a:r>
          </a:p>
          <a:p>
            <a:pPr lvl="1"/>
            <a:r>
              <a:rPr lang="en-US" dirty="0"/>
              <a:t>Integration Conceptual Design</a:t>
            </a:r>
          </a:p>
          <a:p>
            <a:pPr lvl="1"/>
            <a:r>
              <a:rPr lang="en-US" dirty="0"/>
              <a:t>Conceptual Data Model *</a:t>
            </a:r>
          </a:p>
          <a:p>
            <a:pPr lvl="1"/>
            <a:r>
              <a:rPr lang="en-US" dirty="0"/>
              <a:t>Class Design</a:t>
            </a:r>
          </a:p>
          <a:p>
            <a:pPr lvl="1"/>
            <a:r>
              <a:rPr lang="en-US" dirty="0"/>
              <a:t>Interaction Diagram</a:t>
            </a:r>
          </a:p>
          <a:p>
            <a:pPr lvl="1"/>
            <a:r>
              <a:rPr lang="en-US" dirty="0"/>
              <a:t>Business Process Design</a:t>
            </a:r>
          </a:p>
          <a:p>
            <a:pPr lvl="1"/>
            <a:r>
              <a:rPr lang="en-US" dirty="0"/>
              <a:t>Solution Metrics</a:t>
            </a:r>
          </a:p>
          <a:p>
            <a:pPr lvl="1"/>
            <a:r>
              <a:rPr lang="en-US" dirty="0"/>
              <a:t>Test Plan *</a:t>
            </a:r>
          </a:p>
          <a:p>
            <a:pPr marL="457200" lvl="1" indent="0">
              <a:buNone/>
            </a:pPr>
            <a:endParaRPr lang="en-US" dirty="0"/>
          </a:p>
          <a:p>
            <a:pPr marL="457200" lvl="1" indent="0">
              <a:buNone/>
            </a:pPr>
            <a:r>
              <a:rPr lang="en-US" dirty="0"/>
              <a:t>* For our group projects you should at least have these artifacts at the end of the analyze phase.</a:t>
            </a:r>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4515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Analyze Users and Sites</a:t>
            </a:r>
          </a:p>
        </p:txBody>
      </p:sp>
      <p:sp>
        <p:nvSpPr>
          <p:cNvPr id="3" name="Content Placeholder 2"/>
          <p:cNvSpPr>
            <a:spLocks noGrp="1"/>
          </p:cNvSpPr>
          <p:nvPr>
            <p:ph idx="1"/>
          </p:nvPr>
        </p:nvSpPr>
        <p:spPr/>
        <p:txBody>
          <a:bodyPr/>
          <a:lstStyle/>
          <a:p>
            <a:pPr marL="0" indent="0"/>
            <a:r>
              <a:rPr lang="en-US" dirty="0"/>
              <a:t> Understand users, roles, goals and how they interact with the system</a:t>
            </a:r>
          </a:p>
          <a:p>
            <a:pPr marL="0" indent="0"/>
            <a:r>
              <a:rPr lang="en-US" dirty="0"/>
              <a:t>Access user experience with current system</a:t>
            </a:r>
          </a:p>
          <a:p>
            <a:pPr marL="0" indent="0"/>
            <a:r>
              <a:rPr lang="en-US" dirty="0"/>
              <a:t>Access user experience with similar systems in the market</a:t>
            </a:r>
          </a:p>
          <a:p>
            <a:pPr marL="0" indent="0"/>
            <a:r>
              <a:rPr lang="en-US" dirty="0"/>
              <a:t>Identify major user scenarios and users perspective on each</a:t>
            </a:r>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309763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Business Processes</a:t>
            </a:r>
          </a:p>
        </p:txBody>
      </p:sp>
      <p:sp>
        <p:nvSpPr>
          <p:cNvPr id="3" name="Content Placeholder 2"/>
          <p:cNvSpPr>
            <a:spLocks noGrp="1"/>
          </p:cNvSpPr>
          <p:nvPr>
            <p:ph idx="1"/>
          </p:nvPr>
        </p:nvSpPr>
        <p:spPr/>
        <p:txBody>
          <a:bodyPr/>
          <a:lstStyle/>
          <a:p>
            <a:r>
              <a:rPr lang="en-US" dirty="0"/>
              <a:t>Review / Understand the current business process and the impact of the new system changes to that process</a:t>
            </a:r>
          </a:p>
          <a:p>
            <a:r>
              <a:rPr lang="en-US" dirty="0"/>
              <a:t>Create the new business process design</a:t>
            </a:r>
          </a:p>
          <a:p>
            <a:pPr lvl="1"/>
            <a:r>
              <a:rPr lang="en-US" dirty="0"/>
              <a:t>Define how the new business processes interact  with various roles and applications</a:t>
            </a:r>
          </a:p>
          <a:p>
            <a:pPr lvl="1"/>
            <a:r>
              <a:rPr lang="en-US" dirty="0"/>
              <a:t>Define process flows and dependencies</a:t>
            </a:r>
          </a:p>
          <a:p>
            <a:pPr lvl="1"/>
            <a:r>
              <a:rPr lang="en-US" dirty="0"/>
              <a:t>Define business rules that must be followed</a:t>
            </a:r>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16825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Requirements</a:t>
            </a:r>
          </a:p>
        </p:txBody>
      </p:sp>
      <p:sp>
        <p:nvSpPr>
          <p:cNvPr id="3" name="Content Placeholder 2"/>
          <p:cNvSpPr>
            <a:spLocks noGrp="1"/>
          </p:cNvSpPr>
          <p:nvPr>
            <p:ph idx="1"/>
          </p:nvPr>
        </p:nvSpPr>
        <p:spPr/>
        <p:txBody>
          <a:bodyPr>
            <a:normAutofit/>
          </a:bodyPr>
          <a:lstStyle/>
          <a:p>
            <a:r>
              <a:rPr lang="en-US" dirty="0"/>
              <a:t>Include functional, quality, interface, security, content, technical, training, deployment and all other requirements and constraints stated by stakeholders.</a:t>
            </a:r>
          </a:p>
          <a:p>
            <a:r>
              <a:rPr lang="en-US" dirty="0"/>
              <a:t>Includes unstated requirements</a:t>
            </a:r>
          </a:p>
          <a:p>
            <a:endParaRPr lang="en-US" dirty="0"/>
          </a:p>
          <a:p>
            <a:endParaRPr lang="en-US" dirty="0"/>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2133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Good Requirements</a:t>
            </a:r>
          </a:p>
        </p:txBody>
      </p:sp>
      <p:sp>
        <p:nvSpPr>
          <p:cNvPr id="3" name="Content Placeholder 2"/>
          <p:cNvSpPr>
            <a:spLocks noGrp="1"/>
          </p:cNvSpPr>
          <p:nvPr>
            <p:ph idx="1"/>
          </p:nvPr>
        </p:nvSpPr>
        <p:spPr/>
        <p:txBody>
          <a:bodyPr>
            <a:normAutofit fontScale="92500" lnSpcReduction="20000"/>
          </a:bodyPr>
          <a:lstStyle/>
          <a:p>
            <a:r>
              <a:rPr lang="en-US" dirty="0"/>
              <a:t>Necessary</a:t>
            </a:r>
          </a:p>
          <a:p>
            <a:r>
              <a:rPr lang="en-US" dirty="0"/>
              <a:t>Does not restrict design (what not how)</a:t>
            </a:r>
          </a:p>
          <a:p>
            <a:r>
              <a:rPr lang="en-US" dirty="0"/>
              <a:t>Verifiable (speak in positives)</a:t>
            </a:r>
          </a:p>
          <a:p>
            <a:r>
              <a:rPr lang="en-US" dirty="0"/>
              <a:t>Easy to understand by all</a:t>
            </a:r>
          </a:p>
          <a:p>
            <a:pPr lvl="1"/>
            <a:r>
              <a:rPr lang="en-US" dirty="0"/>
              <a:t>Short sentences, small words</a:t>
            </a:r>
          </a:p>
          <a:p>
            <a:pPr lvl="1"/>
            <a:r>
              <a:rPr lang="en-US" dirty="0"/>
              <a:t>Avoid buzz words</a:t>
            </a:r>
          </a:p>
          <a:p>
            <a:r>
              <a:rPr lang="en-US" dirty="0"/>
              <a:t>Achievable</a:t>
            </a:r>
          </a:p>
          <a:p>
            <a:r>
              <a:rPr lang="en-US" dirty="0"/>
              <a:t>Specify 1 and only 1 function</a:t>
            </a:r>
          </a:p>
          <a:p>
            <a:r>
              <a:rPr lang="en-US" dirty="0"/>
              <a:t>Unique</a:t>
            </a:r>
          </a:p>
          <a:p>
            <a:r>
              <a:rPr lang="en-US" dirty="0"/>
              <a:t>Traceable</a:t>
            </a:r>
          </a:p>
          <a:p>
            <a:endParaRPr lang="en-US" dirty="0"/>
          </a:p>
          <a:p>
            <a:endParaRPr lang="en-US" dirty="0"/>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2133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Be on the Look Out</a:t>
            </a:r>
          </a:p>
        </p:txBody>
      </p:sp>
      <p:sp>
        <p:nvSpPr>
          <p:cNvPr id="3" name="Content Placeholder 2"/>
          <p:cNvSpPr>
            <a:spLocks noGrp="1"/>
          </p:cNvSpPr>
          <p:nvPr>
            <p:ph idx="1"/>
          </p:nvPr>
        </p:nvSpPr>
        <p:spPr/>
        <p:txBody>
          <a:bodyPr/>
          <a:lstStyle/>
          <a:p>
            <a:r>
              <a:rPr lang="en-US" dirty="0"/>
              <a:t>Missing Information</a:t>
            </a:r>
          </a:p>
          <a:p>
            <a:r>
              <a:rPr lang="en-US" dirty="0"/>
              <a:t>Design</a:t>
            </a:r>
          </a:p>
          <a:p>
            <a:r>
              <a:rPr lang="en-US" dirty="0"/>
              <a:t>Verbosity</a:t>
            </a:r>
          </a:p>
          <a:p>
            <a:r>
              <a:rPr lang="en-US" dirty="0"/>
              <a:t>Vague Words (Efficient, Effective, Minimize, etc)</a:t>
            </a:r>
          </a:p>
          <a:p>
            <a:r>
              <a:rPr lang="en-US" dirty="0"/>
              <a:t>Shall </a:t>
            </a:r>
            <a:r>
              <a:rPr lang="en-US" dirty="0" err="1"/>
              <a:t>vs</a:t>
            </a:r>
            <a:r>
              <a:rPr lang="en-US" dirty="0"/>
              <a:t> Will </a:t>
            </a:r>
            <a:r>
              <a:rPr lang="en-US" dirty="0" err="1"/>
              <a:t>vs</a:t>
            </a:r>
            <a:r>
              <a:rPr lang="en-US" dirty="0"/>
              <a:t> Should</a:t>
            </a:r>
          </a:p>
          <a:p>
            <a:endParaRPr lang="en-US" dirty="0"/>
          </a:p>
          <a:p>
            <a:endParaRPr lang="en-US" dirty="0"/>
          </a:p>
          <a:p>
            <a:endParaRPr lang="en-US" dirty="0"/>
          </a:p>
          <a:p>
            <a:endParaRPr lang="en-US" dirty="0"/>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2133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Example Requirements</a:t>
            </a:r>
          </a:p>
        </p:txBody>
      </p:sp>
      <p:sp>
        <p:nvSpPr>
          <p:cNvPr id="3" name="Content Placeholder 2"/>
          <p:cNvSpPr>
            <a:spLocks noGrp="1"/>
          </p:cNvSpPr>
          <p:nvPr>
            <p:ph idx="1"/>
          </p:nvPr>
        </p:nvSpPr>
        <p:spPr/>
        <p:txBody>
          <a:bodyPr/>
          <a:lstStyle/>
          <a:p>
            <a:pPr marL="0">
              <a:spcBef>
                <a:spcPts val="1800"/>
              </a:spcBef>
              <a:buNone/>
            </a:pPr>
            <a:r>
              <a:rPr lang="en-US" dirty="0"/>
              <a:t>The ATM shall reject withdrawal requests if the amount requested is not divisible by 20.</a:t>
            </a:r>
          </a:p>
          <a:p>
            <a:pPr marL="0">
              <a:spcBef>
                <a:spcPts val="1800"/>
              </a:spcBef>
              <a:buNone/>
            </a:pPr>
            <a:r>
              <a:rPr lang="en-US" dirty="0"/>
              <a:t>The ATM shall produce a receipt for use by bank patrons if a transaction is completed.</a:t>
            </a:r>
          </a:p>
          <a:p>
            <a:pPr marL="0">
              <a:spcBef>
                <a:spcPts val="1800"/>
              </a:spcBef>
              <a:buNone/>
            </a:pPr>
            <a:r>
              <a:rPr lang="en-US" dirty="0"/>
              <a:t>The ATM shall be developed in accordance with ISO9001 Quality System Management Guidelines.</a:t>
            </a:r>
          </a:p>
          <a:p>
            <a:pPr>
              <a:buNone/>
            </a:pPr>
            <a:endParaRPr lang="en-US" dirty="0"/>
          </a:p>
          <a:p>
            <a:pPr>
              <a:buNone/>
            </a:pPr>
            <a:endParaRPr lang="en-US" dirty="0"/>
          </a:p>
          <a:p>
            <a:endParaRPr lang="en-US" dirty="0"/>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2133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Traceability</a:t>
            </a:r>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
        <p:nvSpPr>
          <p:cNvPr id="7" name="Content Placeholder 2"/>
          <p:cNvSpPr>
            <a:spLocks noGrp="1"/>
          </p:cNvSpPr>
          <p:nvPr>
            <p:ph idx="1"/>
          </p:nvPr>
        </p:nvSpPr>
        <p:spPr>
          <a:xfrm>
            <a:off x="457200" y="1600200"/>
            <a:ext cx="8229600" cy="4525963"/>
          </a:xfrm>
        </p:spPr>
        <p:txBody>
          <a:bodyPr>
            <a:normAutofit fontScale="85000" lnSpcReduction="20000"/>
          </a:bodyPr>
          <a:lstStyle/>
          <a:p>
            <a:r>
              <a:rPr lang="en-US" dirty="0"/>
              <a:t>Use a tool (ex. </a:t>
            </a:r>
            <a:r>
              <a:rPr lang="en-US" dirty="0" err="1"/>
              <a:t>Reg</a:t>
            </a:r>
            <a:r>
              <a:rPr lang="en-US" dirty="0"/>
              <a:t>-Pro) or artifact to maintain traceability</a:t>
            </a:r>
          </a:p>
          <a:p>
            <a:r>
              <a:rPr lang="en-US" dirty="0"/>
              <a:t>Bi-Directional Traceability applies to vertical traceability and at a minimum needs to be implemented forward and backward (i.e. from requirements to end products and from end product to requirements.</a:t>
            </a:r>
          </a:p>
          <a:p>
            <a:r>
              <a:rPr lang="en-US" dirty="0"/>
              <a:t>Vertical Traceability identifies the origin of items (e.g. customer needs) and follows these same items as they travel through the hierarchy of the solution blueprint, to the tasks in the work plan to the product components and eventually back to the customer.</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133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Questions?</a:t>
            </a:r>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75809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609600" y="990600"/>
            <a:ext cx="7991475" cy="3133725"/>
          </a:xfrm>
          <a:prstGeom prst="rect">
            <a:avLst/>
          </a:prstGeom>
          <a:noFill/>
          <a:ln w="9525">
            <a:noFill/>
            <a:miter lim="800000"/>
            <a:headEnd/>
            <a:tailEnd/>
          </a:ln>
        </p:spPr>
      </p:pic>
      <p:pic>
        <p:nvPicPr>
          <p:cNvPr id="5" name="Content Placeholder 4" descr="Culverhouse_Powerpoint_Page1.jpg"/>
          <p:cNvPicPr>
            <a:picLocks noChangeAspect="1"/>
          </p:cNvPicPr>
          <p:nvPr/>
        </p:nvPicPr>
        <p:blipFill rotWithShape="1">
          <a:blip r:embed="rId3" cstate="print"/>
          <a:srcRect r="42562" b="77729"/>
          <a:stretch/>
        </p:blipFill>
        <p:spPr>
          <a:xfrm>
            <a:off x="5638800" y="5813313"/>
            <a:ext cx="3505200" cy="10193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4600" y="533400"/>
            <a:ext cx="4191000" cy="4780005"/>
          </a:xfrm>
          <a:prstGeom prst="rect">
            <a:avLst/>
          </a:prstGeom>
          <a:noFill/>
          <a:ln w="9525">
            <a:noFill/>
            <a:miter lim="800000"/>
            <a:headEnd/>
            <a:tailEnd/>
          </a:ln>
        </p:spPr>
      </p:pic>
      <p:pic>
        <p:nvPicPr>
          <p:cNvPr id="5" name="Content Placeholder 4" descr="Culverhouse_Powerpoint_Page1.jpg"/>
          <p:cNvPicPr>
            <a:picLocks noChangeAspect="1"/>
          </p:cNvPicPr>
          <p:nvPr/>
        </p:nvPicPr>
        <p:blipFill rotWithShape="1">
          <a:blip r:embed="rId3" cstate="print"/>
          <a:srcRect r="42562" b="77729"/>
          <a:stretch/>
        </p:blipFill>
        <p:spPr>
          <a:xfrm>
            <a:off x="5638800" y="5813313"/>
            <a:ext cx="3505200" cy="10193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pic>
        <p:nvPicPr>
          <p:cNvPr id="1030" name="Picture 6" descr="The Project Cartoon - Project Management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5247678"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61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Stages</a:t>
            </a:r>
          </a:p>
        </p:txBody>
      </p:sp>
      <p:sp>
        <p:nvSpPr>
          <p:cNvPr id="3" name="Content Placeholder 2"/>
          <p:cNvSpPr>
            <a:spLocks noGrp="1"/>
          </p:cNvSpPr>
          <p:nvPr>
            <p:ph idx="1"/>
          </p:nvPr>
        </p:nvSpPr>
        <p:spPr/>
        <p:txBody>
          <a:bodyPr/>
          <a:lstStyle/>
          <a:p>
            <a:r>
              <a:rPr lang="en-US" dirty="0"/>
              <a:t>Plan –Determine business goals, scope and HLRs</a:t>
            </a:r>
          </a:p>
          <a:p>
            <a:r>
              <a:rPr lang="en-US" dirty="0"/>
              <a:t>Analyze – Gather, identify, analyze and manage the requirements.  Evaluate packaged software and select technology infrastructure.  Determine environmental and process needs to support the new capability.</a:t>
            </a:r>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136592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Stages (cont.)</a:t>
            </a:r>
          </a:p>
        </p:txBody>
      </p:sp>
      <p:sp>
        <p:nvSpPr>
          <p:cNvPr id="3" name="Content Placeholder 2"/>
          <p:cNvSpPr>
            <a:spLocks noGrp="1"/>
          </p:cNvSpPr>
          <p:nvPr>
            <p:ph idx="1"/>
          </p:nvPr>
        </p:nvSpPr>
        <p:spPr/>
        <p:txBody>
          <a:bodyPr/>
          <a:lstStyle/>
          <a:p>
            <a:r>
              <a:rPr lang="en-US" dirty="0"/>
              <a:t>Design – Design the applications, technical architecture, technical infrastructure and application training.</a:t>
            </a:r>
          </a:p>
          <a:p>
            <a:r>
              <a:rPr lang="en-US" dirty="0"/>
              <a:t>Build – Develop the application, technical architecture, technical infrastructure and app training.</a:t>
            </a:r>
          </a:p>
          <a:p>
            <a:r>
              <a:rPr lang="en-US" dirty="0"/>
              <a:t>Test – Test components built by </a:t>
            </a:r>
            <a:r>
              <a:rPr lang="en-US" dirty="0" err="1"/>
              <a:t>workstreams</a:t>
            </a:r>
            <a:endParaRPr lang="en-US" dirty="0"/>
          </a:p>
          <a:p>
            <a:r>
              <a:rPr lang="en-US" dirty="0"/>
              <a:t>Deploy – Roll out the app.</a:t>
            </a:r>
          </a:p>
          <a:p>
            <a:pPr marL="0" indent="0">
              <a:buNone/>
            </a:pPr>
            <a:endParaRPr lang="en-US" dirty="0"/>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339731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66800" y="1143000"/>
            <a:ext cx="871538" cy="400050"/>
          </a:xfrm>
          <a:prstGeom prst="rect">
            <a:avLst/>
          </a:prstGeom>
          <a:noFill/>
          <a:ln w="9525">
            <a:noFill/>
            <a:miter lim="800000"/>
            <a:headEnd/>
            <a:tailEnd/>
          </a:ln>
        </p:spPr>
        <p:txBody>
          <a:bodyPr>
            <a:spAutoFit/>
          </a:bodyPr>
          <a:lstStyle/>
          <a:p>
            <a:r>
              <a:rPr lang="en-US" sz="2000"/>
              <a:t>Plan</a:t>
            </a:r>
          </a:p>
        </p:txBody>
      </p:sp>
      <p:sp>
        <p:nvSpPr>
          <p:cNvPr id="5" name="TextBox 4"/>
          <p:cNvSpPr txBox="1">
            <a:spLocks noChangeArrowheads="1"/>
          </p:cNvSpPr>
          <p:nvPr/>
        </p:nvSpPr>
        <p:spPr bwMode="auto">
          <a:xfrm>
            <a:off x="2819400" y="1143000"/>
            <a:ext cx="1219200" cy="400050"/>
          </a:xfrm>
          <a:prstGeom prst="rect">
            <a:avLst/>
          </a:prstGeom>
          <a:noFill/>
          <a:ln w="9525">
            <a:noFill/>
            <a:miter lim="800000"/>
            <a:headEnd/>
            <a:tailEnd/>
          </a:ln>
        </p:spPr>
        <p:txBody>
          <a:bodyPr>
            <a:spAutoFit/>
          </a:bodyPr>
          <a:lstStyle/>
          <a:p>
            <a:r>
              <a:rPr lang="en-US" sz="2000"/>
              <a:t>Analyze</a:t>
            </a:r>
          </a:p>
        </p:txBody>
      </p:sp>
      <p:sp>
        <p:nvSpPr>
          <p:cNvPr id="6" name="TextBox 6"/>
          <p:cNvSpPr txBox="1">
            <a:spLocks noChangeArrowheads="1"/>
          </p:cNvSpPr>
          <p:nvPr/>
        </p:nvSpPr>
        <p:spPr bwMode="auto">
          <a:xfrm>
            <a:off x="5029200" y="1143000"/>
            <a:ext cx="1393825" cy="400050"/>
          </a:xfrm>
          <a:prstGeom prst="rect">
            <a:avLst/>
          </a:prstGeom>
          <a:noFill/>
          <a:ln w="9525">
            <a:noFill/>
            <a:miter lim="800000"/>
            <a:headEnd/>
            <a:tailEnd/>
          </a:ln>
        </p:spPr>
        <p:txBody>
          <a:bodyPr>
            <a:spAutoFit/>
          </a:bodyPr>
          <a:lstStyle/>
          <a:p>
            <a:r>
              <a:rPr lang="en-US" sz="2000"/>
              <a:t>Design</a:t>
            </a:r>
          </a:p>
        </p:txBody>
      </p:sp>
      <p:sp>
        <p:nvSpPr>
          <p:cNvPr id="7" name="TextBox 7"/>
          <p:cNvSpPr txBox="1">
            <a:spLocks noChangeArrowheads="1"/>
          </p:cNvSpPr>
          <p:nvPr/>
        </p:nvSpPr>
        <p:spPr bwMode="auto">
          <a:xfrm>
            <a:off x="7315200" y="1143000"/>
            <a:ext cx="1393825" cy="400050"/>
          </a:xfrm>
          <a:prstGeom prst="rect">
            <a:avLst/>
          </a:prstGeom>
          <a:noFill/>
          <a:ln w="9525">
            <a:noFill/>
            <a:miter lim="800000"/>
            <a:headEnd/>
            <a:tailEnd/>
          </a:ln>
        </p:spPr>
        <p:txBody>
          <a:bodyPr>
            <a:spAutoFit/>
          </a:bodyPr>
          <a:lstStyle/>
          <a:p>
            <a:r>
              <a:rPr lang="en-US" sz="2000"/>
              <a:t>Build</a:t>
            </a:r>
          </a:p>
        </p:txBody>
      </p:sp>
      <p:sp>
        <p:nvSpPr>
          <p:cNvPr id="8" name="Rectangle 7"/>
          <p:cNvSpPr/>
          <p:nvPr/>
        </p:nvSpPr>
        <p:spPr>
          <a:xfrm>
            <a:off x="2743200" y="16764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Conceptual Models</a:t>
            </a:r>
          </a:p>
        </p:txBody>
      </p:sp>
      <p:sp>
        <p:nvSpPr>
          <p:cNvPr id="9" name="Rectangle 8"/>
          <p:cNvSpPr/>
          <p:nvPr/>
        </p:nvSpPr>
        <p:spPr>
          <a:xfrm>
            <a:off x="7010400" y="16764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Physical Models</a:t>
            </a:r>
          </a:p>
        </p:txBody>
      </p:sp>
      <p:sp>
        <p:nvSpPr>
          <p:cNvPr id="10" name="Rectangle 9"/>
          <p:cNvSpPr/>
          <p:nvPr/>
        </p:nvSpPr>
        <p:spPr>
          <a:xfrm>
            <a:off x="4876800" y="16764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Logical Models</a:t>
            </a:r>
          </a:p>
        </p:txBody>
      </p:sp>
      <p:sp>
        <p:nvSpPr>
          <p:cNvPr id="11" name="Oval 10"/>
          <p:cNvSpPr/>
          <p:nvPr/>
        </p:nvSpPr>
        <p:spPr>
          <a:xfrm>
            <a:off x="2286000" y="3962400"/>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Product Requirements</a:t>
            </a:r>
          </a:p>
        </p:txBody>
      </p:sp>
      <p:sp>
        <p:nvSpPr>
          <p:cNvPr id="12" name="Oval 11"/>
          <p:cNvSpPr/>
          <p:nvPr/>
        </p:nvSpPr>
        <p:spPr>
          <a:xfrm>
            <a:off x="4419600" y="3962400"/>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Product and Technical Requirements</a:t>
            </a:r>
          </a:p>
        </p:txBody>
      </p:sp>
      <p:sp>
        <p:nvSpPr>
          <p:cNvPr id="13" name="Rectangle 12"/>
          <p:cNvSpPr/>
          <p:nvPr/>
        </p:nvSpPr>
        <p:spPr>
          <a:xfrm>
            <a:off x="762000" y="16764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Charter (Scope)</a:t>
            </a:r>
          </a:p>
        </p:txBody>
      </p:sp>
      <p:sp>
        <p:nvSpPr>
          <p:cNvPr id="14" name="Right Arrow 13"/>
          <p:cNvSpPr/>
          <p:nvPr/>
        </p:nvSpPr>
        <p:spPr>
          <a:xfrm rot="5400000">
            <a:off x="895350" y="2914650"/>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ight Arrow 14"/>
          <p:cNvSpPr/>
          <p:nvPr/>
        </p:nvSpPr>
        <p:spPr>
          <a:xfrm rot="5400000">
            <a:off x="2876550" y="2914650"/>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ight Arrow 15"/>
          <p:cNvSpPr/>
          <p:nvPr/>
        </p:nvSpPr>
        <p:spPr>
          <a:xfrm rot="5400000">
            <a:off x="5010150" y="2914650"/>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7" name="Right Arrow 16"/>
          <p:cNvSpPr/>
          <p:nvPr/>
        </p:nvSpPr>
        <p:spPr>
          <a:xfrm rot="5400000">
            <a:off x="7143750" y="2914650"/>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8" name="Right Arrow 17"/>
          <p:cNvSpPr/>
          <p:nvPr/>
        </p:nvSpPr>
        <p:spPr>
          <a:xfrm rot="18214253">
            <a:off x="1854200" y="2874963"/>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9" name="Right Arrow 18"/>
          <p:cNvSpPr/>
          <p:nvPr/>
        </p:nvSpPr>
        <p:spPr>
          <a:xfrm rot="18214253">
            <a:off x="4032250" y="2957513"/>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20" name="Right Arrow 19"/>
          <p:cNvSpPr/>
          <p:nvPr/>
        </p:nvSpPr>
        <p:spPr>
          <a:xfrm rot="18214253">
            <a:off x="6089650" y="2957513"/>
            <a:ext cx="1104900" cy="762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21" name="Isosceles Triangle 20"/>
          <p:cNvSpPr/>
          <p:nvPr/>
        </p:nvSpPr>
        <p:spPr>
          <a:xfrm>
            <a:off x="6705600" y="3962400"/>
            <a:ext cx="2057400" cy="1905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Product</a:t>
            </a:r>
          </a:p>
        </p:txBody>
      </p:sp>
      <p:sp>
        <p:nvSpPr>
          <p:cNvPr id="22" name="Right Brace 21"/>
          <p:cNvSpPr/>
          <p:nvPr/>
        </p:nvSpPr>
        <p:spPr>
          <a:xfrm rot="5400000">
            <a:off x="3219450" y="2190750"/>
            <a:ext cx="647700" cy="6324600"/>
          </a:xfrm>
          <a:prstGeom prst="rightBrace">
            <a:avLst/>
          </a:prstGeom>
        </p:spPr>
        <p:style>
          <a:lnRef idx="3">
            <a:schemeClr val="dk1"/>
          </a:lnRef>
          <a:fillRef idx="0">
            <a:schemeClr val="dk1"/>
          </a:fillRef>
          <a:effectRef idx="2">
            <a:schemeClr val="dk1"/>
          </a:effectRef>
          <a:fontRef idx="minor">
            <a:schemeClr val="tx1"/>
          </a:fontRef>
        </p:style>
        <p:txBody>
          <a:bodyPr anchor="ctr"/>
          <a:lstStyle/>
          <a:p>
            <a:pPr algn="ctr">
              <a:defRPr/>
            </a:pPr>
            <a:endParaRPr lang="en-US"/>
          </a:p>
        </p:txBody>
      </p:sp>
      <p:sp>
        <p:nvSpPr>
          <p:cNvPr id="23" name="Oval 22"/>
          <p:cNvSpPr/>
          <p:nvPr/>
        </p:nvSpPr>
        <p:spPr>
          <a:xfrm>
            <a:off x="304800" y="3962400"/>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High Level Requirements</a:t>
            </a:r>
          </a:p>
        </p:txBody>
      </p:sp>
      <p:sp>
        <p:nvSpPr>
          <p:cNvPr id="24" name="TextBox 26"/>
          <p:cNvSpPr txBox="1">
            <a:spLocks noChangeArrowheads="1"/>
          </p:cNvSpPr>
          <p:nvPr/>
        </p:nvSpPr>
        <p:spPr bwMode="auto">
          <a:xfrm>
            <a:off x="1524000" y="5867400"/>
            <a:ext cx="4038600" cy="369888"/>
          </a:xfrm>
          <a:prstGeom prst="rect">
            <a:avLst/>
          </a:prstGeom>
          <a:noFill/>
          <a:ln w="9525">
            <a:noFill/>
            <a:miter lim="800000"/>
            <a:headEnd/>
            <a:tailEnd/>
          </a:ln>
        </p:spPr>
        <p:txBody>
          <a:bodyPr>
            <a:spAutoFit/>
          </a:bodyPr>
          <a:lstStyle/>
          <a:p>
            <a:r>
              <a:rPr lang="en-US" dirty="0"/>
              <a:t>Requirements Traceability Matrix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Transitioning from Plan to Analyze</a:t>
            </a:r>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
        <p:nvSpPr>
          <p:cNvPr id="6" name="Rectangle 5"/>
          <p:cNvSpPr/>
          <p:nvPr/>
        </p:nvSpPr>
        <p:spPr>
          <a:xfrm>
            <a:off x="1611085" y="2419611"/>
            <a:ext cx="990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11085" y="2419611"/>
            <a:ext cx="990600" cy="738664"/>
          </a:xfrm>
          <a:prstGeom prst="rect">
            <a:avLst/>
          </a:prstGeom>
          <a:noFill/>
        </p:spPr>
        <p:txBody>
          <a:bodyPr wrap="square" rtlCol="0">
            <a:spAutoFit/>
          </a:bodyPr>
          <a:lstStyle/>
          <a:p>
            <a:r>
              <a:rPr lang="en-US" sz="1400" dirty="0"/>
              <a:t>Set Up Transition Meeting</a:t>
            </a:r>
          </a:p>
        </p:txBody>
      </p:sp>
      <p:sp>
        <p:nvSpPr>
          <p:cNvPr id="10" name="Rectangle 9"/>
          <p:cNvSpPr/>
          <p:nvPr/>
        </p:nvSpPr>
        <p:spPr>
          <a:xfrm>
            <a:off x="3211285" y="2419611"/>
            <a:ext cx="990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11285" y="2419611"/>
            <a:ext cx="990600" cy="738664"/>
          </a:xfrm>
          <a:prstGeom prst="rect">
            <a:avLst/>
          </a:prstGeom>
          <a:noFill/>
        </p:spPr>
        <p:txBody>
          <a:bodyPr wrap="square" rtlCol="0">
            <a:spAutoFit/>
          </a:bodyPr>
          <a:lstStyle/>
          <a:p>
            <a:r>
              <a:rPr lang="en-US" sz="1400" dirty="0"/>
              <a:t>Conduct Transition Meeting</a:t>
            </a:r>
          </a:p>
        </p:txBody>
      </p:sp>
      <p:sp>
        <p:nvSpPr>
          <p:cNvPr id="12" name="Rectangle 11"/>
          <p:cNvSpPr/>
          <p:nvPr/>
        </p:nvSpPr>
        <p:spPr>
          <a:xfrm>
            <a:off x="4822371" y="2419611"/>
            <a:ext cx="990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22370" y="2419611"/>
            <a:ext cx="1121229" cy="738664"/>
          </a:xfrm>
          <a:prstGeom prst="rect">
            <a:avLst/>
          </a:prstGeom>
          <a:noFill/>
        </p:spPr>
        <p:txBody>
          <a:bodyPr wrap="square" rtlCol="0">
            <a:spAutoFit/>
          </a:bodyPr>
          <a:lstStyle/>
          <a:p>
            <a:r>
              <a:rPr lang="en-US" sz="1400" dirty="0"/>
              <a:t>Clarify Planning Deliverables</a:t>
            </a:r>
          </a:p>
        </p:txBody>
      </p:sp>
      <p:sp>
        <p:nvSpPr>
          <p:cNvPr id="14" name="Rectangle 13"/>
          <p:cNvSpPr/>
          <p:nvPr/>
        </p:nvSpPr>
        <p:spPr>
          <a:xfrm>
            <a:off x="6422571" y="2419611"/>
            <a:ext cx="990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22571" y="2419611"/>
            <a:ext cx="1121230" cy="738664"/>
          </a:xfrm>
          <a:prstGeom prst="rect">
            <a:avLst/>
          </a:prstGeom>
          <a:noFill/>
        </p:spPr>
        <p:txBody>
          <a:bodyPr wrap="square" rtlCol="0">
            <a:spAutoFit/>
          </a:bodyPr>
          <a:lstStyle/>
          <a:p>
            <a:r>
              <a:rPr lang="en-US" sz="1400" dirty="0"/>
              <a:t>Accept Planning Deliverables</a:t>
            </a:r>
          </a:p>
        </p:txBody>
      </p:sp>
      <p:cxnSp>
        <p:nvCxnSpPr>
          <p:cNvPr id="17" name="Elbow Connector 16"/>
          <p:cNvCxnSpPr/>
          <p:nvPr/>
        </p:nvCxnSpPr>
        <p:spPr>
          <a:xfrm rot="5400000">
            <a:off x="3700235" y="1722018"/>
            <a:ext cx="12700" cy="3211286"/>
          </a:xfrm>
          <a:prstGeom prst="bentConnector3">
            <a:avLst>
              <a:gd name="adj1" fmla="val 385714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09801" y="3875308"/>
            <a:ext cx="3102428" cy="738664"/>
          </a:xfrm>
          <a:prstGeom prst="rect">
            <a:avLst/>
          </a:prstGeom>
          <a:noFill/>
        </p:spPr>
        <p:txBody>
          <a:bodyPr wrap="square" rtlCol="0">
            <a:spAutoFit/>
          </a:bodyPr>
          <a:lstStyle/>
          <a:p>
            <a:r>
              <a:rPr lang="en-US" sz="1400" dirty="0"/>
              <a:t>Repeat until the planning deliverables are fully understood by the requirements team</a:t>
            </a:r>
          </a:p>
        </p:txBody>
      </p:sp>
    </p:spTree>
    <p:extLst>
      <p:ext uri="{BB962C8B-B14F-4D97-AF65-F5344CB8AC3E}">
        <p14:creationId xmlns:p14="http://schemas.microsoft.com/office/powerpoint/2010/main" val="165308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Solution Blueprint</a:t>
            </a:r>
          </a:p>
        </p:txBody>
      </p:sp>
      <p:sp>
        <p:nvSpPr>
          <p:cNvPr id="3" name="Content Placeholder 2"/>
          <p:cNvSpPr>
            <a:spLocks noGrp="1"/>
          </p:cNvSpPr>
          <p:nvPr>
            <p:ph idx="1"/>
          </p:nvPr>
        </p:nvSpPr>
        <p:spPr/>
        <p:txBody>
          <a:bodyPr>
            <a:normAutofit fontScale="70000" lnSpcReduction="20000"/>
          </a:bodyPr>
          <a:lstStyle/>
          <a:p>
            <a:pPr marL="0">
              <a:spcBef>
                <a:spcPts val="0"/>
              </a:spcBef>
              <a:buNone/>
            </a:pPr>
            <a:r>
              <a:rPr lang="en-US" sz="4000" dirty="0"/>
              <a:t>Describes the application, business process, technology, change enablement and security aspects that must be incorporated in the solution.</a:t>
            </a:r>
          </a:p>
          <a:p>
            <a:pPr marL="0">
              <a:spcBef>
                <a:spcPts val="0"/>
              </a:spcBef>
              <a:buNone/>
            </a:pPr>
            <a:endParaRPr lang="en-US" sz="4000" dirty="0"/>
          </a:p>
          <a:p>
            <a:r>
              <a:rPr lang="en-US" sz="2900" dirty="0"/>
              <a:t>Application Section – Identifies applications in the solution and the relationship between them</a:t>
            </a:r>
          </a:p>
          <a:p>
            <a:r>
              <a:rPr lang="en-US" sz="2900" dirty="0"/>
              <a:t>Business Process Section – Depicts the future business process at a high level</a:t>
            </a:r>
          </a:p>
          <a:p>
            <a:r>
              <a:rPr lang="en-US" sz="2900" dirty="0"/>
              <a:t>Technology Section – Describes a vision of the technical working environment</a:t>
            </a:r>
          </a:p>
          <a:p>
            <a:r>
              <a:rPr lang="en-US" sz="2900" dirty="0"/>
              <a:t>Change Enablement Section – Identifies high-level approach to enabling users and ensuring change adoption</a:t>
            </a:r>
          </a:p>
          <a:p>
            <a:r>
              <a:rPr lang="en-US" sz="2900" dirty="0"/>
              <a:t>Solution Security Section – Describes how the solution meets legal, regulatory and client policies related to information security</a:t>
            </a:r>
            <a:r>
              <a:rPr lang="en-US" dirty="0"/>
              <a:t>.</a:t>
            </a:r>
          </a:p>
        </p:txBody>
      </p:sp>
      <p:pic>
        <p:nvPicPr>
          <p:cNvPr id="5" name="Content Placeholder 4" descr="Culverhouse_Powerpoint_Page1.jpg"/>
          <p:cNvPicPr>
            <a:picLocks noChangeAspect="1"/>
          </p:cNvPicPr>
          <p:nvPr/>
        </p:nvPicPr>
        <p:blipFill rotWithShape="1">
          <a:blip r:embed="rId2" cstate="print"/>
          <a:srcRect r="42562" b="77729"/>
          <a:stretch/>
        </p:blipFill>
        <p:spPr>
          <a:xfrm>
            <a:off x="5638800" y="5813313"/>
            <a:ext cx="3505200" cy="1019327"/>
          </a:xfrm>
          <a:prstGeom prst="rect">
            <a:avLst/>
          </a:prstGeom>
        </p:spPr>
      </p:pic>
    </p:spTree>
    <p:extLst>
      <p:ext uri="{BB962C8B-B14F-4D97-AF65-F5344CB8AC3E}">
        <p14:creationId xmlns:p14="http://schemas.microsoft.com/office/powerpoint/2010/main" val="226562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CD23D21CD2D45860F480864B9A058" ma:contentTypeVersion="4" ma:contentTypeDescription="Create a new document." ma:contentTypeScope="" ma:versionID="1a4e38bda755dda2b2669a6c9dd82265">
  <xsd:schema xmlns:xsd="http://www.w3.org/2001/XMLSchema" xmlns:xs="http://www.w3.org/2001/XMLSchema" xmlns:p="http://schemas.microsoft.com/office/2006/metadata/properties" xmlns:ns2="1ffc5cef-5e13-4ad0-ae05-c40db939f708" xmlns:ns3="e1d2bf11-960d-4bcf-9abd-a58bceb4bb98" targetNamespace="http://schemas.microsoft.com/office/2006/metadata/properties" ma:root="true" ma:fieldsID="868b807db04849192736c4966eb3c1b1" ns2:_="" ns3:_="">
    <xsd:import namespace="1ffc5cef-5e13-4ad0-ae05-c40db939f708"/>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fc5cef-5e13-4ad0-ae05-c40db939f7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C6E2F8-699E-4C1D-9B06-F2850089A488}"/>
</file>

<file path=customXml/itemProps2.xml><?xml version="1.0" encoding="utf-8"?>
<ds:datastoreItem xmlns:ds="http://schemas.openxmlformats.org/officeDocument/2006/customXml" ds:itemID="{BE6A3EB0-2A27-49E3-9134-5A6714735D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5F00D2-DB41-49AE-989B-BCA59E9047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5799</TotalTime>
  <Words>628</Words>
  <Application>Microsoft Office PowerPoint</Application>
  <PresentationFormat>On-screen Show (4:3)</PresentationFormat>
  <Paragraphs>101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MIS 321</vt:lpstr>
      <vt:lpstr>PowerPoint Presentation</vt:lpstr>
      <vt:lpstr>PowerPoint Presentation</vt:lpstr>
      <vt:lpstr>PowerPoint Presentation</vt:lpstr>
      <vt:lpstr>Stages</vt:lpstr>
      <vt:lpstr>Stages (cont.)</vt:lpstr>
      <vt:lpstr>PowerPoint Presentation</vt:lpstr>
      <vt:lpstr>Transitioning from Plan to Analyze</vt:lpstr>
      <vt:lpstr>Solution Blueprint</vt:lpstr>
      <vt:lpstr>Analyze</vt:lpstr>
      <vt:lpstr>Analyze Users and Sites</vt:lpstr>
      <vt:lpstr>Business Processes</vt:lpstr>
      <vt:lpstr>Requirements</vt:lpstr>
      <vt:lpstr>Good Requirements</vt:lpstr>
      <vt:lpstr>Be on the Look Out</vt:lpstr>
      <vt:lpstr>Example Requirements</vt:lpstr>
      <vt:lpstr>Traceability</vt:lpstr>
      <vt:lpstr>Questions?</vt:lpstr>
    </vt:vector>
  </TitlesOfParts>
  <Company>The University of Alabama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Luncheon</dc:title>
  <dc:creator>Lindsey Blumenthal</dc:creator>
  <cp:lastModifiedBy>Lucas, Jeff S</cp:lastModifiedBy>
  <cp:revision>53</cp:revision>
  <dcterms:created xsi:type="dcterms:W3CDTF">2012-08-17T14:05:58Z</dcterms:created>
  <dcterms:modified xsi:type="dcterms:W3CDTF">2021-09-28T15:32:53Z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0x010100580CD23D21CD2D45860F480864B9A058</vt:lpwstr>
  </property>
</Properties>
</file>