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1683B-3334-47D0-B0EC-9F526F7EA484}" v="2" dt="2021-09-14T12:32:15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11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F3E1683B-3334-47D0-B0EC-9F526F7EA484}"/>
    <pc:docChg chg="modSld">
      <pc:chgData name="Jeff Lucas" userId="S::jslucas@ua.edu::695de650-dad2-465f-a559-9ad0344f2d34" providerId="AD" clId="Web-{F3E1683B-3334-47D0-B0EC-9F526F7EA484}" dt="2021-09-14T12:32:15.017" v="0" actId="20577"/>
      <pc:docMkLst>
        <pc:docMk/>
      </pc:docMkLst>
      <pc:sldChg chg="modSp">
        <pc:chgData name="Jeff Lucas" userId="S::jslucas@ua.edu::695de650-dad2-465f-a559-9ad0344f2d34" providerId="AD" clId="Web-{F3E1683B-3334-47D0-B0EC-9F526F7EA484}" dt="2021-09-14T12:32:15.017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F3E1683B-3334-47D0-B0EC-9F526F7EA484}" dt="2021-09-14T12:32:15.017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Automated Testing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Type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Favor unit tests to end to end tests</a:t>
            </a:r>
          </a:p>
          <a:p>
            <a:r>
              <a:rPr lang="en-US" sz="3200" dirty="0"/>
              <a:t>Cover unit test gaps with integration tests</a:t>
            </a:r>
          </a:p>
          <a:p>
            <a:r>
              <a:rPr lang="en-US" sz="3200" dirty="0"/>
              <a:t>Use end to end tests sparingly.  Primarily for the “happy path”.</a:t>
            </a:r>
          </a:p>
          <a:p>
            <a:pPr lvl="1"/>
            <a:r>
              <a:rPr lang="en-US" sz="2800" dirty="0"/>
              <a:t>Test edge cases in unit test.</a:t>
            </a:r>
          </a:p>
        </p:txBody>
      </p:sp>
      <p:pic>
        <p:nvPicPr>
          <p:cNvPr id="1026" name="Picture 2" descr="Testing Pyramid : How to jumpstart Test Automation | Browser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86" y="2932320"/>
            <a:ext cx="4130140" cy="37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Automate testing is the practice of writing code to test code.  </a:t>
            </a:r>
          </a:p>
          <a:p>
            <a:r>
              <a:rPr lang="en-US" sz="3200" dirty="0"/>
              <a:t>These test run in an automated fashion, typically following each commit.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5265" y="3298623"/>
            <a:ext cx="6115987" cy="29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Base</a:t>
            </a:r>
          </a:p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227226" y="4295468"/>
            <a:ext cx="1821305" cy="17088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Code</a:t>
            </a:r>
          </a:p>
        </p:txBody>
      </p:sp>
      <p:sp>
        <p:nvSpPr>
          <p:cNvPr id="6" name="Oval 5"/>
          <p:cNvSpPr/>
          <p:nvPr/>
        </p:nvSpPr>
        <p:spPr>
          <a:xfrm>
            <a:off x="6648137" y="4295467"/>
            <a:ext cx="1821305" cy="17088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3205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Let’s pretend we have this method somewhere in our application.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public double </a:t>
            </a:r>
            <a:r>
              <a:rPr lang="en-US" sz="3200" dirty="0" err="1"/>
              <a:t>CalculateChange</a:t>
            </a:r>
            <a:r>
              <a:rPr lang="en-US" sz="3200" dirty="0"/>
              <a:t>(double owed, double paid){</a:t>
            </a:r>
          </a:p>
          <a:p>
            <a:pPr marL="0" indent="0">
              <a:buNone/>
            </a:pPr>
            <a:r>
              <a:rPr lang="en-US" sz="3200" dirty="0"/>
              <a:t>   if(paid &gt;= owed){</a:t>
            </a:r>
          </a:p>
          <a:p>
            <a:pPr marL="0" indent="0">
              <a:buNone/>
            </a:pPr>
            <a:r>
              <a:rPr lang="en-US" sz="3200" dirty="0"/>
              <a:t>      return (paid – owed);</a:t>
            </a:r>
          </a:p>
          <a:p>
            <a:pPr marL="0" indent="0">
              <a:buNone/>
            </a:pPr>
            <a:r>
              <a:rPr lang="en-US" sz="3200" dirty="0"/>
              <a:t>   } else {</a:t>
            </a:r>
          </a:p>
          <a:p>
            <a:pPr marL="0" indent="0">
              <a:buNone/>
            </a:pPr>
            <a:r>
              <a:rPr lang="en-US" sz="3200" dirty="0"/>
              <a:t>       return error;</a:t>
            </a:r>
          </a:p>
          <a:p>
            <a:pPr marL="0" indent="0">
              <a:buNone/>
            </a:pPr>
            <a:r>
              <a:rPr lang="en-US" sz="3200" dirty="0"/>
              <a:t>   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4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Testing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Launch the application</a:t>
            </a:r>
          </a:p>
          <a:p>
            <a:r>
              <a:rPr lang="en-US" sz="3500" dirty="0"/>
              <a:t>Login</a:t>
            </a:r>
          </a:p>
          <a:p>
            <a:r>
              <a:rPr lang="en-US" sz="3500" dirty="0"/>
              <a:t>Navigate to the proper page</a:t>
            </a:r>
          </a:p>
          <a:p>
            <a:r>
              <a:rPr lang="en-US" sz="3500" dirty="0"/>
              <a:t>Fill out the form</a:t>
            </a:r>
          </a:p>
          <a:p>
            <a:r>
              <a:rPr lang="en-US" sz="3500" dirty="0"/>
              <a:t>Submit the form</a:t>
            </a:r>
          </a:p>
          <a:p>
            <a:r>
              <a:rPr lang="en-US" sz="3500" dirty="0"/>
              <a:t>Verify and document the results</a:t>
            </a:r>
          </a:p>
          <a:p>
            <a:r>
              <a:rPr lang="en-US" sz="3500" dirty="0"/>
              <a:t>REPEAT before every release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Imagine how many methods similar to this one are in an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result = </a:t>
            </a:r>
            <a:r>
              <a:rPr lang="en-US" sz="3200" dirty="0" err="1"/>
              <a:t>CalculateChange</a:t>
            </a:r>
            <a:r>
              <a:rPr lang="en-US" sz="3200" dirty="0"/>
              <a:t>(110.72, 120.00);</a:t>
            </a:r>
          </a:p>
          <a:p>
            <a:pPr marL="0" indent="0">
              <a:buNone/>
            </a:pPr>
            <a:r>
              <a:rPr lang="en-US" sz="3200" dirty="0"/>
              <a:t>Verify(result == 9.28);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Code can be written to call the method with known inputs</a:t>
            </a:r>
          </a:p>
          <a:p>
            <a:r>
              <a:rPr lang="en-US" sz="3200" dirty="0"/>
              <a:t>The result can be compared against expected results</a:t>
            </a:r>
          </a:p>
          <a:p>
            <a:r>
              <a:rPr lang="en-US" sz="3200" dirty="0"/>
              <a:t>If the results do not match the system can “take action”</a:t>
            </a:r>
          </a:p>
          <a:p>
            <a:pPr lvl="1"/>
            <a:r>
              <a:rPr lang="en-US" sz="3200" dirty="0"/>
              <a:t>Log</a:t>
            </a:r>
          </a:p>
          <a:p>
            <a:pPr lvl="1"/>
            <a:r>
              <a:rPr lang="en-US" sz="3200" dirty="0"/>
              <a:t>Stop Commit</a:t>
            </a:r>
          </a:p>
          <a:p>
            <a:pPr lvl="1"/>
            <a:r>
              <a:rPr lang="en-US" sz="3200" dirty="0"/>
              <a:t>Ring Alarm Bells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815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Obviously, you can test your code more often while spending less time</a:t>
            </a:r>
          </a:p>
          <a:p>
            <a:r>
              <a:rPr lang="en-US" sz="3200" dirty="0"/>
              <a:t>As important, you can catch bugs BEFORE merging to the code base</a:t>
            </a:r>
          </a:p>
          <a:p>
            <a:r>
              <a:rPr lang="en-US" sz="3200" b="1" dirty="0"/>
              <a:t>Is a predecessor to continuous deployment!</a:t>
            </a:r>
          </a:p>
          <a:p>
            <a:r>
              <a:rPr lang="en-US" sz="3200" dirty="0"/>
              <a:t>Allows you to refactor your code with less effort meaning less technical debt!</a:t>
            </a:r>
          </a:p>
        </p:txBody>
      </p:sp>
    </p:spTree>
    <p:extLst>
      <p:ext uri="{BB962C8B-B14F-4D97-AF65-F5344CB8AC3E}">
        <p14:creationId xmlns:p14="http://schemas.microsoft.com/office/powerpoint/2010/main" val="3497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Unit Test</a:t>
            </a:r>
          </a:p>
          <a:p>
            <a:pPr lvl="1"/>
            <a:r>
              <a:rPr lang="en-US" sz="3200" dirty="0"/>
              <a:t>Tests a single unit of an application without concerns with external dependencies like files, databases, etc.</a:t>
            </a:r>
          </a:p>
          <a:p>
            <a:pPr lvl="1"/>
            <a:r>
              <a:rPr lang="en-US" sz="3200" dirty="0"/>
              <a:t>The </a:t>
            </a:r>
            <a:r>
              <a:rPr lang="en-US" sz="3200" dirty="0" err="1"/>
              <a:t>CalculateChange</a:t>
            </a:r>
            <a:r>
              <a:rPr lang="en-US" sz="3200" dirty="0"/>
              <a:t> example was a unit test</a:t>
            </a:r>
          </a:p>
          <a:p>
            <a:pPr lvl="1"/>
            <a:r>
              <a:rPr lang="en-US" sz="3200" dirty="0"/>
              <a:t>Quick to write and execute quickly</a:t>
            </a:r>
          </a:p>
          <a:p>
            <a:pPr lvl="1"/>
            <a:r>
              <a:rPr lang="en-US" sz="3200" dirty="0"/>
              <a:t>Doesn’t provide full picture.  May be lots of issues that you won’t see until you test with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74057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Integration Test</a:t>
            </a:r>
          </a:p>
          <a:p>
            <a:pPr lvl="1"/>
            <a:r>
              <a:rPr lang="en-US" sz="3200" dirty="0"/>
              <a:t>Tests the application with its external dependencies</a:t>
            </a:r>
          </a:p>
          <a:p>
            <a:pPr lvl="1"/>
            <a:r>
              <a:rPr lang="en-US" sz="3200" dirty="0"/>
              <a:t>Takes longer to execute since they are reading and writing to files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38124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End-To-End Test</a:t>
            </a:r>
          </a:p>
          <a:p>
            <a:pPr lvl="1"/>
            <a:r>
              <a:rPr lang="en-US" sz="3200" dirty="0"/>
              <a:t>Drives an application through the UI</a:t>
            </a:r>
          </a:p>
          <a:p>
            <a:pPr lvl="1"/>
            <a:r>
              <a:rPr lang="en-US" sz="3200" dirty="0"/>
              <a:t>One way to accomplish this is to use tools that allow us to record a users interaction with the application and replay to compare results</a:t>
            </a:r>
          </a:p>
          <a:p>
            <a:pPr lvl="1"/>
            <a:r>
              <a:rPr lang="en-US" sz="3200" dirty="0"/>
              <a:t>Provides the greatest confidence in the reliability of the test since it mimics an actual user</a:t>
            </a:r>
          </a:p>
          <a:p>
            <a:pPr lvl="1"/>
            <a:r>
              <a:rPr lang="en-US" sz="3200" dirty="0"/>
              <a:t>Are very slow and brittle to changes.  You get a lot of false fails.  </a:t>
            </a:r>
          </a:p>
        </p:txBody>
      </p:sp>
    </p:spTree>
    <p:extLst>
      <p:ext uri="{BB962C8B-B14F-4D97-AF65-F5344CB8AC3E}">
        <p14:creationId xmlns:p14="http://schemas.microsoft.com/office/powerpoint/2010/main" val="316547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9B2C-7B38-45E3-B46C-3DD613ABF3DD}"/>
</file>

<file path=customXml/itemProps2.xml><?xml version="1.0" encoding="utf-8"?>
<ds:datastoreItem xmlns:ds="http://schemas.openxmlformats.org/officeDocument/2006/customXml" ds:itemID="{890C85DF-B1C5-484B-AD66-E5059E6E2B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18217E-40D7-4ADB-833A-A58E089DA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425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MIS 321</vt:lpstr>
      <vt:lpstr>Automate Testing</vt:lpstr>
      <vt:lpstr>Example</vt:lpstr>
      <vt:lpstr>Example – Testing Manually</vt:lpstr>
      <vt:lpstr>Example – Automated Testing</vt:lpstr>
      <vt:lpstr>Benefits of Automated Testing</vt:lpstr>
      <vt:lpstr>Types of Automated Testing</vt:lpstr>
      <vt:lpstr>Types of Automated Testing</vt:lpstr>
      <vt:lpstr>Types of Automated Testing</vt:lpstr>
      <vt:lpstr>Which Type Should I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82</cp:revision>
  <dcterms:created xsi:type="dcterms:W3CDTF">2018-05-11T20:59:43Z</dcterms:created>
  <dcterms:modified xsi:type="dcterms:W3CDTF">2021-09-14T12:32:15Z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