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65" r:id="rId6"/>
    <p:sldId id="266" r:id="rId7"/>
    <p:sldId id="267" r:id="rId8"/>
    <p:sldId id="268" r:id="rId9"/>
    <p:sldId id="269" r:id="rId10"/>
    <p:sldId id="284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9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946CF-2811-40FE-A8E8-1D05172DBCC2}" v="2" dt="2021-09-14T12:32:30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5332" autoAdjust="0"/>
  </p:normalViewPr>
  <p:slideViewPr>
    <p:cSldViewPr snapToGrid="0" snapToObjects="1">
      <p:cViewPr varScale="1">
        <p:scale>
          <a:sx n="51" d="100"/>
          <a:sy n="51" d="100"/>
        </p:scale>
        <p:origin x="4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1A4946CF-2811-40FE-A8E8-1D05172DBCC2}"/>
    <pc:docChg chg="modSld">
      <pc:chgData name="Jeff Lucas" userId="S::jslucas@ua.edu::695de650-dad2-465f-a559-9ad0344f2d34" providerId="AD" clId="Web-{1A4946CF-2811-40FE-A8E8-1D05172DBCC2}" dt="2021-09-14T12:32:30.902" v="0" actId="20577"/>
      <pc:docMkLst>
        <pc:docMk/>
      </pc:docMkLst>
      <pc:sldChg chg="modSp">
        <pc:chgData name="Jeff Lucas" userId="S::jslucas@ua.edu::695de650-dad2-465f-a559-9ad0344f2d34" providerId="AD" clId="Web-{1A4946CF-2811-40FE-A8E8-1D05172DBCC2}" dt="2021-09-14T12:32:30.902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1A4946CF-2811-40FE-A8E8-1D05172DBCC2}" dt="2021-09-14T12:32:30.902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&lt;h2&gt;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CatPhotoApp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&lt;/h2&gt;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&lt;main&gt;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&lt;p&gt;Kitty ipsum dolor sit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shed everywhere shed everywhere stretching attack your ankles chase the red dot, hairball run catnip eat the grass sniff.&lt;/p&gt;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&lt;p&gt;Purr jump eat the grass rip the couch scratched sunbathe, shed everywhere rip the couch sleep in the sink fluffy fur catnip scratched.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action="/submit-cat-photo"&gt; &lt;input type="text" placeholder="cat photo URL"&gt;&lt;/form&gt;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action="/submit-cat-photo"&gt;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 type="submit"&gt;Submit&lt;/button&gt;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type="text" placeholder="cat photo URL"&gt;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type="text" required placeholder="cat photo URL"&gt;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 for="loving"&gt;&lt;input id="loving" type="checkbox" name="personality"&gt; Loving&lt;/label&gt;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 for="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fiesty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"&gt;&lt;input id="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fiesty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type="checkbox" name="personality"&gt;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Fiesty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 for="sleepy"&gt;&lt;input id="sleepy" type="checkbox" name="personality"&gt; Sleepy&lt;/label&gt;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&lt;label&gt;&lt;input type="radio" name="indoor-outdoor" checked&gt; Indoor&lt;/label&gt;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href="http://freecatphotoapp.com"&gt;cat photos&lt;/a&gt;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more &lt;a target="_blank 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="http://freecatphotoapp.com" target="_blank"&gt;cat photos&lt;/a&gt;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&lt;p&gt;Click here to view more &lt;a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="#" target="_blank"&gt;cat photos&lt;/a&gt;.&lt;/p&gt;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="#"&gt;&lt;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="https://bit.ly/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-relaxing-cat" alt="A cute orange cat lying on its back."&gt;&lt;/a&gt;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&lt;ul&gt;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&lt;li&gt;milk&lt;/li&gt;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&lt;li&gt;yarn&lt;/li&gt;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&lt;li&gt;mice&lt;/li&gt;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&lt;/ul&gt;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&lt;ol&gt;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&lt;li&gt;mice&lt;/li&gt;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&lt;li&gt;dogs&lt;/li&gt;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&lt;li&gt;loud noises&lt;/li&gt;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type="text"&gt;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type="text" placeholder="cat photo URL"&gt;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Basic 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B060-FFC2-4C6D-BB40-45752F54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HTML5 Elements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5FE8-38EE-4A57-8A8B-976F4513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introduces more descriptive HTML tags</a:t>
            </a:r>
          </a:p>
          <a:p>
            <a:r>
              <a:rPr lang="en-US" dirty="0"/>
              <a:t>These include </a:t>
            </a:r>
            <a:r>
              <a:rPr lang="en-US" b="1" dirty="0"/>
              <a:t>header, footer, nav, video, article, section,</a:t>
            </a:r>
            <a:r>
              <a:rPr lang="en-US" dirty="0"/>
              <a:t> and others</a:t>
            </a:r>
          </a:p>
          <a:p>
            <a:pPr lvl="1"/>
            <a:r>
              <a:rPr lang="en-US" dirty="0"/>
              <a:t>These tags make your HTML easier to read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b="1" dirty="0">
                <a:solidFill>
                  <a:prstClr val="black"/>
                </a:solidFill>
              </a:rPr>
              <a:t>main</a:t>
            </a:r>
            <a:r>
              <a:rPr lang="en-US" dirty="0">
                <a:solidFill>
                  <a:prstClr val="black"/>
                </a:solidFill>
              </a:rPr>
              <a:t> tag helps search engines and other programmers find the main content of your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9E62-2365-4B1A-8D4F-D7DE0CDD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Images to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3FE6-830A-4B90-AA65-B2635C25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images to your website by using the </a:t>
            </a:r>
            <a:r>
              <a:rPr lang="en-US" b="1" dirty="0" err="1"/>
              <a:t>img</a:t>
            </a:r>
            <a:r>
              <a:rPr lang="en-US" dirty="0"/>
              <a:t> element and point it to a specific URL using 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attribute </a:t>
            </a:r>
            <a:endParaRPr lang="en-US" sz="3600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>
                <a:solidFill>
                  <a:srgbClr val="FF0000"/>
                </a:solidFill>
              </a:rPr>
              <a:t>="https://www.your-image-source.com/your-image.jpg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Note that an </a:t>
            </a:r>
            <a:r>
              <a:rPr lang="en-US" dirty="0" err="1"/>
              <a:t>img</a:t>
            </a:r>
            <a:r>
              <a:rPr lang="en-US" dirty="0"/>
              <a:t> tag is self closing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err="1">
                <a:solidFill>
                  <a:prstClr val="black"/>
                </a:solidFill>
              </a:rPr>
              <a:t>img</a:t>
            </a:r>
            <a:r>
              <a:rPr lang="en-US" dirty="0">
                <a:solidFill>
                  <a:prstClr val="black"/>
                </a:solidFill>
              </a:rPr>
              <a:t> tags must have an </a:t>
            </a:r>
            <a:r>
              <a:rPr lang="en-US" b="1" dirty="0">
                <a:solidFill>
                  <a:prstClr val="black"/>
                </a:solidFill>
              </a:rPr>
              <a:t>alt </a:t>
            </a:r>
            <a:r>
              <a:rPr lang="en-US" dirty="0">
                <a:solidFill>
                  <a:prstClr val="black"/>
                </a:solidFill>
              </a:rPr>
              <a:t>attribute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An alt attribute is displayed to a user if the image fails to load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img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src</a:t>
            </a:r>
            <a:r>
              <a:rPr lang="en-US" dirty="0">
                <a:solidFill>
                  <a:prstClr val="black"/>
                </a:solidFill>
              </a:rPr>
              <a:t>="https://www.your-image-source.com/your-image.jpg" 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</a:rPr>
              <a:t>alt="Author standing on a beach."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endParaRPr lang="en-US" sz="3200" dirty="0"/>
          </a:p>
          <a:p>
            <a:pPr lvl="0"/>
            <a:endParaRPr lang="en-US" sz="3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https://i.imgur.com/9BQaYB0.jpeg</a:t>
            </a:r>
          </a:p>
        </p:txBody>
      </p:sp>
    </p:spTree>
    <p:extLst>
      <p:ext uri="{BB962C8B-B14F-4D97-AF65-F5344CB8AC3E}">
        <p14:creationId xmlns:p14="http://schemas.microsoft.com/office/powerpoint/2010/main" val="24590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AB5-D91A-4428-BE6D-6BB5E43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Link to External Pages with Anchor Elements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D003-EB55-4D5C-A5B7-77064628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</a:t>
            </a:r>
            <a:r>
              <a:rPr lang="en-US" b="1" dirty="0"/>
              <a:t>anchor</a:t>
            </a:r>
            <a:r>
              <a:rPr lang="en-US" dirty="0"/>
              <a:t> elements to link to content outside of your web page</a:t>
            </a:r>
          </a:p>
          <a:p>
            <a:r>
              <a:rPr lang="en-US" dirty="0"/>
              <a:t>Anchor elements need a destination web address called an </a:t>
            </a:r>
            <a:r>
              <a:rPr lang="en-US" b="1" dirty="0" err="1"/>
              <a:t>href</a:t>
            </a:r>
            <a:r>
              <a:rPr lang="en-US" dirty="0"/>
              <a:t> attribute. They also need anchor text</a:t>
            </a:r>
          </a:p>
          <a:p>
            <a:pPr lvl="1"/>
            <a:r>
              <a:rPr lang="en-US" sz="2500" dirty="0"/>
              <a:t>&lt;a </a:t>
            </a:r>
            <a:r>
              <a:rPr lang="en-US" sz="2500" dirty="0" err="1"/>
              <a:t>href</a:t>
            </a:r>
            <a:r>
              <a:rPr lang="en-US" sz="2500" dirty="0"/>
              <a:t>="https://freecodecamp.org"&gt;this links to freecodecamp.org&lt;/a&gt;</a:t>
            </a:r>
          </a:p>
          <a:p>
            <a:pPr lvl="1"/>
            <a:r>
              <a:rPr lang="en-US" sz="2500" dirty="0"/>
              <a:t>Then your browser will display the text "this links to freecodecamp.org" as a link you can click. And that link will take you to the web address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ED878-7603-4173-9E31-445DE3567032}"/>
              </a:ext>
            </a:extLst>
          </p:cNvPr>
          <p:cNvSpPr txBox="1"/>
          <p:nvPr/>
        </p:nvSpPr>
        <p:spPr>
          <a:xfrm>
            <a:off x="5638800" y="29652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8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E99B-B430-475B-A4A1-7FF5B5B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857411" cy="828481"/>
          </a:xfrm>
        </p:spPr>
        <p:txBody>
          <a:bodyPr>
            <a:normAutofit fontScale="90000"/>
          </a:bodyPr>
          <a:lstStyle/>
          <a:p>
            <a:r>
              <a:rPr lang="en-US" dirty="0"/>
              <a:t>Link to Internal Sections of a Page with Anchor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E5F4-19D3-43B5-B17F-5FBF4F86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elements can also be used to create internal links to jump to different sections within a webpage</a:t>
            </a:r>
          </a:p>
          <a:p>
            <a:r>
              <a:rPr lang="en-US" dirty="0"/>
              <a:t>To create an internal link, you assign a link's </a:t>
            </a:r>
            <a:r>
              <a:rPr lang="en-US" b="1" dirty="0" err="1"/>
              <a:t>href</a:t>
            </a:r>
            <a:r>
              <a:rPr lang="en-US" dirty="0"/>
              <a:t> attribute to a hash symbol</a:t>
            </a:r>
            <a:r>
              <a:rPr lang="en-US" b="1" dirty="0"/>
              <a:t> # </a:t>
            </a:r>
            <a:r>
              <a:rPr lang="en-US" dirty="0"/>
              <a:t>plus the value of the </a:t>
            </a:r>
            <a:r>
              <a:rPr lang="en-US" b="1" dirty="0"/>
              <a:t>id</a:t>
            </a:r>
            <a:r>
              <a:rPr lang="en-US" dirty="0"/>
              <a:t> attribute for the element that you want to internally link to, usually further down the page</a:t>
            </a:r>
          </a:p>
          <a:p>
            <a:r>
              <a:rPr lang="en-US" dirty="0"/>
              <a:t>You then need to add the same id attribute to the element you are linking to. An id is an attribute that uniquely describes an element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="#contacts-header"&gt;Contacts&lt;/a&gt;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&lt;h2 id="contacts-header"&gt;Contacts&lt;/h2&gt;</a:t>
            </a:r>
          </a:p>
        </p:txBody>
      </p:sp>
    </p:spTree>
    <p:extLst>
      <p:ext uri="{BB962C8B-B14F-4D97-AF65-F5344CB8AC3E}">
        <p14:creationId xmlns:p14="http://schemas.microsoft.com/office/powerpoint/2010/main" val="169102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B32F-9169-4C94-9F38-502788D8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an Anchor Element within a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9155-783A-4731-A383-6952B9E6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nest links within other text elements</a:t>
            </a:r>
          </a:p>
          <a:p>
            <a:r>
              <a:rPr lang="en-US" dirty="0"/>
              <a:t>&lt;p&gt;</a:t>
            </a:r>
            <a:br>
              <a:rPr lang="en-US" sz="3600" dirty="0"/>
            </a:br>
            <a:r>
              <a:rPr lang="en-US" dirty="0"/>
              <a:t>Here's a &lt;a target="_blank" </a:t>
            </a:r>
            <a:r>
              <a:rPr lang="en-US" dirty="0" err="1"/>
              <a:t>href</a:t>
            </a:r>
            <a:r>
              <a:rPr lang="en-US" dirty="0"/>
              <a:t>="http://freecodecamp.org"&gt; link to freecodecamp.org&lt;/a&gt; for you to follow.</a:t>
            </a:r>
            <a:br>
              <a:rPr lang="en-US" sz="3600" dirty="0"/>
            </a:br>
            <a:r>
              <a:rPr lang="en-US" dirty="0"/>
              <a:t>&lt;/p&gt;</a:t>
            </a:r>
          </a:p>
          <a:p>
            <a:pPr lvl="1"/>
            <a:r>
              <a:rPr lang="en-US" dirty="0"/>
              <a:t>Let's break down the example:</a:t>
            </a:r>
          </a:p>
          <a:p>
            <a:pPr marL="342900" lvl="1" indent="0">
              <a:buNone/>
            </a:pPr>
            <a:r>
              <a:rPr lang="en-US" dirty="0"/>
              <a:t>Normal text is wrapped in the p element:</a:t>
            </a:r>
          </a:p>
          <a:p>
            <a:pPr marL="342900" lvl="1" indent="0">
              <a:buNone/>
            </a:pPr>
            <a:r>
              <a:rPr lang="en-US" dirty="0"/>
              <a:t>&lt;p&gt; Here's a ... for you to follow. &lt;/p&gt;</a:t>
            </a:r>
          </a:p>
          <a:p>
            <a:pPr lvl="1"/>
            <a:r>
              <a:rPr lang="en-US" dirty="0"/>
              <a:t>Next is the anchor element &lt;a&gt;(which requires a closing tag &lt;/a&gt;):</a:t>
            </a:r>
          </a:p>
          <a:p>
            <a:pPr lvl="1"/>
            <a:r>
              <a:rPr lang="en-US" dirty="0"/>
              <a:t>&lt;a&gt; ... &lt;/a&gt;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2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1B61-3817-47C5-8002-37A1C50B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 an Anchor Element within a Paragraph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A0C2-8A46-42D8-91BF-887E0C25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&lt;p&gt;</a:t>
            </a:r>
            <a:br>
              <a:rPr lang="en-US" sz="3600" dirty="0"/>
            </a:br>
            <a:r>
              <a:rPr lang="en-US" dirty="0"/>
              <a:t>Here's a &lt;a target="_blank" </a:t>
            </a:r>
            <a:r>
              <a:rPr lang="en-US" dirty="0" err="1"/>
              <a:t>href</a:t>
            </a:r>
            <a:r>
              <a:rPr lang="en-US" dirty="0"/>
              <a:t>="http://freecodecamp.org"&gt; link to freecodecamp.org&lt;/a&gt; for you to follow.</a:t>
            </a:r>
            <a:br>
              <a:rPr lang="en-US" sz="3600" dirty="0"/>
            </a:br>
            <a:r>
              <a:rPr lang="en-US" dirty="0"/>
              <a:t>&lt;/p&gt;</a:t>
            </a:r>
          </a:p>
          <a:p>
            <a:pPr lvl="1"/>
            <a:r>
              <a:rPr lang="en-US" sz="2500" dirty="0"/>
              <a:t>Target is an anchor tag attribute that specifies where to open the link and the value "_blank“ specifies to open the link in a new tab</a:t>
            </a:r>
          </a:p>
          <a:p>
            <a:pPr lvl="1"/>
            <a:r>
              <a:rPr lang="en-US" sz="2500" dirty="0" err="1"/>
              <a:t>Href</a:t>
            </a:r>
            <a:r>
              <a:rPr lang="en-US" sz="2500" dirty="0"/>
              <a:t> is an anchor tag attribute that contains the URL address of the link: </a:t>
            </a:r>
          </a:p>
          <a:p>
            <a:pPr marL="342900" lvl="1" indent="0">
              <a:buNone/>
            </a:pPr>
            <a:r>
              <a:rPr lang="en-US" sz="2500" dirty="0"/>
              <a:t> &lt;a </a:t>
            </a:r>
            <a:r>
              <a:rPr lang="en-US" sz="2500" dirty="0" err="1"/>
              <a:t>href</a:t>
            </a:r>
            <a:r>
              <a:rPr lang="en-US" sz="2500" dirty="0"/>
              <a:t>="http://freecodecamp.org"&gt; ... &lt;/a&gt;</a:t>
            </a:r>
          </a:p>
        </p:txBody>
      </p:sp>
    </p:spTree>
    <p:extLst>
      <p:ext uri="{BB962C8B-B14F-4D97-AF65-F5344CB8AC3E}">
        <p14:creationId xmlns:p14="http://schemas.microsoft.com/office/powerpoint/2010/main" val="117849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B35E-E4EA-4443-8F1B-058FA0E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 an Anchor Element within a Paragraph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6341-96AA-406C-B2FA-28218E0C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&lt;p&gt;</a:t>
            </a:r>
            <a:br>
              <a:rPr lang="en-US" dirty="0"/>
            </a:br>
            <a:r>
              <a:rPr lang="en-US" dirty="0"/>
              <a:t>Here's a &lt;a target="_blank" </a:t>
            </a:r>
            <a:r>
              <a:rPr lang="en-US" dirty="0" err="1"/>
              <a:t>href</a:t>
            </a:r>
            <a:r>
              <a:rPr lang="en-US" dirty="0"/>
              <a:t>="http://freecodecamp.org"&gt; link to freecodecamp.org&lt;/a&gt; for you to follow.</a:t>
            </a:r>
            <a:br>
              <a:rPr lang="en-US" dirty="0"/>
            </a:br>
            <a:r>
              <a:rPr lang="en-US" dirty="0"/>
              <a:t>&lt;/p&gt;</a:t>
            </a:r>
          </a:p>
          <a:p>
            <a:pPr lvl="1"/>
            <a:r>
              <a:rPr lang="en-US" sz="2500" dirty="0"/>
              <a:t>The text, "link to freecodecamp.org", within the anchor element called anchor text, will display a link to click:</a:t>
            </a:r>
          </a:p>
          <a:p>
            <a:pPr marL="342900" lvl="1" indent="0">
              <a:buNone/>
            </a:pPr>
            <a:r>
              <a:rPr lang="en-US" sz="2500" dirty="0"/>
              <a:t>  &lt;a </a:t>
            </a:r>
            <a:r>
              <a:rPr lang="en-US" sz="2500" dirty="0" err="1"/>
              <a:t>href</a:t>
            </a:r>
            <a:r>
              <a:rPr lang="en-US" sz="2500" dirty="0"/>
              <a:t>=" ... "&gt;link to freecodecamp.org&lt;/a&gt;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57A1-B031-497B-865D-F696408C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Dead Links Using the Hash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5585-FB41-4332-8EAB-22B0924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want to add a elements to your website before you know where they will link</a:t>
            </a:r>
          </a:p>
          <a:p>
            <a:r>
              <a:rPr lang="en-US" dirty="0"/>
              <a:t>This is also handy when you're changing the behavior of a link using JavaScript, which we'll learn about later.</a:t>
            </a:r>
          </a:p>
          <a:p>
            <a:r>
              <a:rPr lang="en-US" dirty="0"/>
              <a:t>To do this replace the </a:t>
            </a:r>
            <a:r>
              <a:rPr lang="en-US" dirty="0" err="1"/>
              <a:t>href</a:t>
            </a:r>
            <a:r>
              <a:rPr lang="en-US" dirty="0"/>
              <a:t> attribute value with a #, known as a hash symbol, to create a dead link.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href</a:t>
            </a:r>
            <a:r>
              <a:rPr lang="en-US" dirty="0"/>
              <a:t> = “#”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3544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511-43B0-460C-BB95-DDDBEF8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an Image into 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4B0-D1EC-4B12-A747-3D0C7B26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make elements into links by nesting them within an a element. Nest your image within an a element. Here's an example:</a:t>
            </a:r>
          </a:p>
          <a:p>
            <a:pPr lvl="1"/>
            <a:r>
              <a:rPr lang="en-US" sz="2500" dirty="0"/>
              <a:t>&lt;a </a:t>
            </a:r>
            <a:r>
              <a:rPr lang="en-US" sz="2500" dirty="0" err="1"/>
              <a:t>href</a:t>
            </a:r>
            <a:r>
              <a:rPr lang="en-US" sz="2500" dirty="0"/>
              <a:t>="#"&gt; &lt;</a:t>
            </a:r>
            <a:r>
              <a:rPr lang="en-US" sz="2500" dirty="0" err="1"/>
              <a:t>img</a:t>
            </a:r>
            <a:r>
              <a:rPr lang="en-US" sz="2500" dirty="0"/>
              <a:t> </a:t>
            </a:r>
            <a:r>
              <a:rPr lang="en-US" sz="2500" dirty="0" err="1"/>
              <a:t>src</a:t>
            </a:r>
            <a:r>
              <a:rPr lang="en-US" sz="2500" dirty="0"/>
              <a:t>="https://bit.ly/</a:t>
            </a:r>
            <a:r>
              <a:rPr lang="en-US" sz="2500" dirty="0" err="1"/>
              <a:t>fcc</a:t>
            </a:r>
            <a:r>
              <a:rPr lang="en-US" sz="2500" dirty="0"/>
              <a:t>-running-cats" alt="Three kittens running towards the camera."&gt;&lt;/a&gt;</a:t>
            </a: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Remember to use #a s you’re a element's </a:t>
            </a:r>
            <a:r>
              <a:rPr lang="en-US" dirty="0" err="1">
                <a:solidFill>
                  <a:prstClr val="black"/>
                </a:solidFill>
              </a:rPr>
              <a:t>href</a:t>
            </a:r>
            <a:r>
              <a:rPr lang="en-US" dirty="0">
                <a:solidFill>
                  <a:prstClr val="black"/>
                </a:solidFill>
              </a:rPr>
              <a:t> property in order to turn it into a dead link.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10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0717-7E09-4E74-8118-D5AC50B8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Bulleted Unordered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A5A9-6D95-4C74-91F4-E562F944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has a special element for creating unordered lists, or bullet point style lists</a:t>
            </a:r>
          </a:p>
          <a:p>
            <a:r>
              <a:rPr lang="en-US" dirty="0"/>
              <a:t>Unordered lists start with an opening &lt;ul&gt;element, followed by any number of &lt;li&gt;elements. Finally, unordered lists close with a &lt;/ul&gt;</a:t>
            </a:r>
          </a:p>
          <a:p>
            <a:pPr lvl="1"/>
            <a:r>
              <a:rPr lang="it-IT" sz="2500" dirty="0"/>
              <a:t>For example:</a:t>
            </a:r>
          </a:p>
          <a:p>
            <a:pPr marL="342900" lvl="1" indent="0">
              <a:buNone/>
            </a:pPr>
            <a:r>
              <a:rPr lang="it-IT" sz="2500" dirty="0"/>
              <a:t>		&lt;ul&gt;</a:t>
            </a:r>
          </a:p>
          <a:p>
            <a:pPr marL="342900" lvl="1" indent="0">
              <a:buNone/>
            </a:pPr>
            <a:r>
              <a:rPr lang="it-IT" sz="2500" dirty="0"/>
              <a:t> 			 &lt;li&gt;milk&lt;/li&gt;</a:t>
            </a:r>
          </a:p>
          <a:p>
            <a:pPr marL="342900" lvl="1" indent="0">
              <a:buNone/>
            </a:pPr>
            <a:r>
              <a:rPr lang="it-IT" sz="2500" dirty="0"/>
              <a:t>  			&lt;li&gt;cheese&lt;/li&gt;</a:t>
            </a:r>
          </a:p>
          <a:p>
            <a:pPr marL="342900" lvl="1" indent="0">
              <a:buNone/>
            </a:pPr>
            <a:r>
              <a:rPr lang="it-IT" sz="2500" dirty="0"/>
              <a:t>		&lt;/ul&gt;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090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Hypertext Markup Language (HTML)</a:t>
            </a:r>
          </a:p>
          <a:p>
            <a:pPr>
              <a:defRPr/>
            </a:pPr>
            <a:r>
              <a:rPr lang="en-US" sz="4000" dirty="0"/>
              <a:t>Markup language for documents designed to be displayed in a web browser</a:t>
            </a:r>
          </a:p>
          <a:p>
            <a:pPr>
              <a:defRPr/>
            </a:pPr>
            <a:r>
              <a:rPr lang="en-US" sz="4000" dirty="0"/>
              <a:t>First described by Tim Berners-Lee </a:t>
            </a:r>
            <a:r>
              <a:rPr lang="en-US" sz="4000"/>
              <a:t>in 1991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55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56E6-00B3-4A56-8D01-303F6D0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087E-BD34-43E5-8822-08530B0C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has another special element for creating ordered lists, or numbered lists</a:t>
            </a:r>
          </a:p>
          <a:p>
            <a:r>
              <a:rPr lang="en-US" dirty="0"/>
              <a:t>Ordered lists start with an opening &lt;</a:t>
            </a:r>
            <a:r>
              <a:rPr lang="en-US" dirty="0" err="1"/>
              <a:t>ol</a:t>
            </a:r>
            <a:r>
              <a:rPr lang="en-US" dirty="0"/>
              <a:t>&gt;element, followed by any number of &lt;li&gt;elements. Finally, ordered lists close with a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it-IT" sz="2500" dirty="0"/>
              <a:t>For example:</a:t>
            </a:r>
          </a:p>
          <a:p>
            <a:pPr marL="342900" lvl="1" indent="0">
              <a:buNone/>
            </a:pPr>
            <a:r>
              <a:rPr lang="it-IT" sz="2500" dirty="0"/>
              <a:t>		&lt;ol&gt;</a:t>
            </a:r>
          </a:p>
          <a:p>
            <a:pPr marL="342900" lvl="1" indent="0">
              <a:buNone/>
            </a:pPr>
            <a:r>
              <a:rPr lang="it-IT" sz="2500" dirty="0"/>
              <a:t>  			&lt;li&gt;Garfield&lt;/li&gt;</a:t>
            </a:r>
          </a:p>
          <a:p>
            <a:pPr marL="342900" lvl="1" indent="0">
              <a:buNone/>
            </a:pPr>
            <a:r>
              <a:rPr lang="it-IT" sz="2500" dirty="0"/>
              <a:t> 			 &lt;li&gt;Sylvester&lt;/li&gt;</a:t>
            </a:r>
          </a:p>
          <a:p>
            <a:pPr marL="342900" lvl="1" indent="0">
              <a:buNone/>
            </a:pPr>
            <a:r>
              <a:rPr lang="it-IT" sz="2500" dirty="0"/>
              <a:t>		&lt;/ol&gt;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3116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DC20-B88B-4320-BF80-7DAF1B6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Data From the User - Text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9604-925A-4F3B-ACB0-C0913FA3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text field allows a user to enter data</a:t>
            </a:r>
          </a:p>
          <a:p>
            <a:r>
              <a:rPr lang="en-US" dirty="0"/>
              <a:t>You can create a text input like this:</a:t>
            </a:r>
          </a:p>
          <a:p>
            <a:pPr lvl="1"/>
            <a:r>
              <a:rPr lang="en-US" sz="2500" dirty="0"/>
              <a:t>&lt;input type="text"&gt;</a:t>
            </a:r>
          </a:p>
          <a:p>
            <a:pPr lvl="1"/>
            <a:r>
              <a:rPr lang="en-US" sz="2500" dirty="0"/>
              <a:t>Notice input tags are self closing</a:t>
            </a:r>
            <a:endParaRPr lang="en-US" sz="2200" dirty="0"/>
          </a:p>
          <a:p>
            <a:pPr marL="34290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5453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A9B-79C2-43FC-9E7E-3A5F43F5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Placeholder Text to a Text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A4E4-D742-4DEF-B1BF-615BB5AF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Placeholder text is what is displayed in your input element before your user has inputted anything</a:t>
            </a:r>
          </a:p>
          <a:p>
            <a:r>
              <a:rPr lang="en-US" dirty="0"/>
              <a:t>You can create placeholder text like so:</a:t>
            </a:r>
          </a:p>
          <a:p>
            <a:pPr lvl="1"/>
            <a:r>
              <a:rPr lang="en-US" sz="2500" dirty="0"/>
              <a:t>&lt;input type="text" placeholder="this is placeholder text"&gt;</a:t>
            </a:r>
          </a:p>
          <a:p>
            <a:pPr marL="342900" lvl="1" indent="0">
              <a:buNone/>
            </a:pP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580-74B5-4D04-A01A-F0409CA2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6CC-6BFE-4847-A6A6-6C51285F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build web forms that actually submit data to a server using nothing more than pure HTML. You can do this by specifying an action on your form element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sz="2500" dirty="0"/>
              <a:t>&lt;form action="/</a:t>
            </a:r>
            <a:r>
              <a:rPr lang="en-US" sz="2500" dirty="0" err="1"/>
              <a:t>url</a:t>
            </a:r>
            <a:r>
              <a:rPr lang="en-US" sz="2500" dirty="0"/>
              <a:t>-where-you-want-to-submit-form-data"&gt;&lt;/form&gt;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2414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CA94-DEA8-4CDB-B728-E463517A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Submit Button to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1466-4F1E-4DAE-B92C-03576307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98310"/>
            <a:ext cx="7886700" cy="4878655"/>
          </a:xfrm>
        </p:spPr>
        <p:txBody>
          <a:bodyPr>
            <a:normAutofit/>
          </a:bodyPr>
          <a:lstStyle/>
          <a:p>
            <a:r>
              <a:rPr lang="en-US" dirty="0"/>
              <a:t>Let's add a submit button to your form. Clicking this button will send the data from your form to the URL you specified with your form's action attribute</a:t>
            </a:r>
          </a:p>
          <a:p>
            <a:r>
              <a:rPr lang="en-US" dirty="0"/>
              <a:t>Here's an example submit button:</a:t>
            </a:r>
          </a:p>
          <a:p>
            <a:pPr lvl="1"/>
            <a:r>
              <a:rPr lang="en-US" sz="2500" dirty="0"/>
              <a:t>&lt;button type="submit"&gt;this button submits the form&lt;/button&gt;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89936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B859-EA34-43D1-856C-F6E7A34E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HTML5 to Require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F7C8-C4AE-48F4-81CD-28117548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require specific form fields so that your user will not be able to submit your form until he or she has filled them out</a:t>
            </a:r>
          </a:p>
          <a:p>
            <a:r>
              <a:rPr lang="en-US" dirty="0"/>
              <a:t>For example, if you wanted to make a text input field required, you can just add the attribute required within your input element, like this: &lt;input type="text" required&gt;</a:t>
            </a:r>
          </a:p>
        </p:txBody>
      </p:sp>
    </p:spTree>
    <p:extLst>
      <p:ext uri="{BB962C8B-B14F-4D97-AF65-F5344CB8AC3E}">
        <p14:creationId xmlns:p14="http://schemas.microsoft.com/office/powerpoint/2010/main" val="371873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107D-6CCC-47B0-8E3E-8D975822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Set of 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885-F6CD-4D96-9579-3F355F3E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radio buttons for questions where you want the user to only give you one answer out of multiple options</a:t>
            </a:r>
          </a:p>
          <a:p>
            <a:pPr lvl="1"/>
            <a:r>
              <a:rPr lang="en-US" sz="2500" dirty="0"/>
              <a:t>Radio buttons are a type of input</a:t>
            </a:r>
          </a:p>
          <a:p>
            <a:pPr lvl="0"/>
            <a:r>
              <a:rPr lang="en-US" dirty="0"/>
              <a:t>Each of your radio buttons can be nested within its own label element. By wrapping an input element inside of a label element it will automatically associate the radio button input with the label element surrounding it</a:t>
            </a:r>
          </a:p>
        </p:txBody>
      </p:sp>
    </p:spTree>
    <p:extLst>
      <p:ext uri="{BB962C8B-B14F-4D97-AF65-F5344CB8AC3E}">
        <p14:creationId xmlns:p14="http://schemas.microsoft.com/office/powerpoint/2010/main" val="141141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6CDD-916B-4971-B866-5357A019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Set of Radio Buttons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3922-1931-4637-8AAB-4F2CA54E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related radio buttons should have the same name attribute to create a radio button group </a:t>
            </a:r>
          </a:p>
          <a:p>
            <a:pPr lvl="1"/>
            <a:r>
              <a:rPr lang="en-US" sz="2500" dirty="0"/>
              <a:t>By creating a radio group, selecting any single radio button will automatically deselect the other buttons within the same group ensuring only one answer is provided by the user</a:t>
            </a:r>
          </a:p>
          <a:p>
            <a:r>
              <a:rPr lang="en-US" dirty="0"/>
              <a:t>Here's an example of a radio button:</a:t>
            </a:r>
          </a:p>
          <a:p>
            <a:pPr marL="342900" lvl="1" indent="0">
              <a:buNone/>
            </a:pPr>
            <a:r>
              <a:rPr lang="en-US" sz="2500" dirty="0"/>
              <a:t>&lt;label&gt;</a:t>
            </a:r>
          </a:p>
          <a:p>
            <a:pPr marL="342900" lvl="1" indent="0">
              <a:buNone/>
            </a:pPr>
            <a:r>
              <a:rPr lang="en-US" sz="2500" dirty="0"/>
              <a:t>	&lt;input type="radio" name="indoor-outdoor"&gt;Indoor</a:t>
            </a:r>
          </a:p>
          <a:p>
            <a:pPr marL="342900" lvl="1" indent="0">
              <a:buNone/>
            </a:pPr>
            <a:r>
              <a:rPr lang="en-US" sz="2800" dirty="0"/>
              <a:t>&lt;/label&gt;</a:t>
            </a:r>
          </a:p>
        </p:txBody>
      </p:sp>
    </p:spTree>
    <p:extLst>
      <p:ext uri="{BB962C8B-B14F-4D97-AF65-F5344CB8AC3E}">
        <p14:creationId xmlns:p14="http://schemas.microsoft.com/office/powerpoint/2010/main" val="354976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28E-6524-4CDC-8F12-FA4729B5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Set of Radio Buttons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813D-3D78-4E55-A36A-A0512560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considered best practice to set a for attribute on the label element, with a value that matches the value of the id attribute of the input element</a:t>
            </a:r>
          </a:p>
          <a:p>
            <a:pPr lvl="1"/>
            <a:r>
              <a:rPr lang="en-US" sz="2500" dirty="0"/>
              <a:t> This allows assistive technologies to create a linked relationship between the label and the child input element. For example:</a:t>
            </a:r>
          </a:p>
          <a:p>
            <a:pPr marL="342900" lvl="1" indent="0">
              <a:buNone/>
            </a:pPr>
            <a:r>
              <a:rPr lang="en-US" sz="2500" dirty="0"/>
              <a:t>&lt;label for="indoor"&gt;</a:t>
            </a:r>
          </a:p>
          <a:p>
            <a:pPr marL="342900" lvl="1" indent="0">
              <a:buNone/>
            </a:pPr>
            <a:r>
              <a:rPr lang="en-US" sz="2500" dirty="0"/>
              <a:t>	  &lt;input id="indoor" type="radio" name="indoor-		   outdoor"&gt;Indoor</a:t>
            </a:r>
          </a:p>
          <a:p>
            <a:pPr marL="342900" lvl="1" indent="0">
              <a:buNone/>
            </a:pPr>
            <a:r>
              <a:rPr lang="en-US" sz="2500" dirty="0"/>
              <a:t>&lt;/label&gt;</a:t>
            </a:r>
          </a:p>
        </p:txBody>
      </p:sp>
    </p:spTree>
    <p:extLst>
      <p:ext uri="{BB962C8B-B14F-4D97-AF65-F5344CB8AC3E}">
        <p14:creationId xmlns:p14="http://schemas.microsoft.com/office/powerpoint/2010/main" val="149110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05B-7D3F-41B8-B1F6-EE61B16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Set of 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F68F-0D59-4F94-A988-8B78F487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commonly use checkboxes for questions that may have more than one answer</a:t>
            </a:r>
          </a:p>
          <a:p>
            <a:pPr lvl="1"/>
            <a:r>
              <a:rPr lang="en-US" sz="2500" dirty="0"/>
              <a:t>Checkboxes are a type of input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Each of your checkboxes can be nested within its own label element</a:t>
            </a:r>
          </a:p>
          <a:p>
            <a:pPr lvl="1"/>
            <a:r>
              <a:rPr lang="en-US" sz="2500" dirty="0">
                <a:solidFill>
                  <a:prstClr val="black"/>
                </a:solidFill>
              </a:rPr>
              <a:t>By wrapping an input element inside of a label element it will automatically associate the checkbox input with the label element surrounding it</a:t>
            </a:r>
          </a:p>
          <a:p>
            <a:pPr lvl="1"/>
            <a:r>
              <a:rPr lang="en-US" sz="2500" dirty="0"/>
              <a:t>All related checkbox inputs should have the same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91968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File Structure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32711"/>
            <a:ext cx="22411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&lt;/HEAD&gt;</a:t>
            </a:r>
          </a:p>
          <a:p>
            <a:endParaRPr lang="en-US" sz="2400" dirty="0"/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>
            <a:off x="3935278" y="2362200"/>
            <a:ext cx="914400" cy="3048000"/>
          </a:xfrm>
          <a:prstGeom prst="curvedRightArrow">
            <a:avLst>
              <a:gd name="adj1" fmla="val 66667"/>
              <a:gd name="adj2" fmla="val 133333"/>
              <a:gd name="adj3" fmla="val 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5156" y="5578961"/>
            <a:ext cx="712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 ** IDE **.  Copy the HTML tags to the IDE</a:t>
            </a:r>
          </a:p>
        </p:txBody>
      </p:sp>
    </p:spTree>
    <p:extLst>
      <p:ext uri="{BB962C8B-B14F-4D97-AF65-F5344CB8AC3E}">
        <p14:creationId xmlns:p14="http://schemas.microsoft.com/office/powerpoint/2010/main" val="315893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7CF-4C5A-400A-B3DC-D47F09B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Set of Checkboxes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ACEE-3BBA-4FAA-A387-DF1B3B10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98310"/>
            <a:ext cx="7886700" cy="4878655"/>
          </a:xfrm>
        </p:spPr>
        <p:txBody>
          <a:bodyPr>
            <a:normAutofit/>
          </a:bodyPr>
          <a:lstStyle/>
          <a:p>
            <a:r>
              <a:rPr lang="en-US" dirty="0"/>
              <a:t>It is considered best practice to explicitly define the relationship between a checkbox input and its corresponding label by setting the for attribute on the label element to match the id attribute of the associated input element</a:t>
            </a:r>
          </a:p>
          <a:p>
            <a:r>
              <a:rPr lang="en-US" dirty="0"/>
              <a:t>Here's an example of a checkbox:</a:t>
            </a:r>
          </a:p>
          <a:p>
            <a:pPr lvl="1"/>
            <a:r>
              <a:rPr lang="en-US" sz="2500" dirty="0"/>
              <a:t>&lt;label for="loving"&gt;&lt;input id="loving" type="checkbox" name="personality"&gt; Loving&lt;/label&gt;</a:t>
            </a:r>
          </a:p>
        </p:txBody>
      </p:sp>
    </p:spTree>
    <p:extLst>
      <p:ext uri="{BB962C8B-B14F-4D97-AF65-F5344CB8AC3E}">
        <p14:creationId xmlns:p14="http://schemas.microsoft.com/office/powerpoint/2010/main" val="1956183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AAA9-5DBE-4A0F-93F8-0C615C6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Radio Buttons and Checkboxes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54FF-C35E-4CE0-A007-C22A8F33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a checkbox or radio button to be checked by default using the checked attribute</a:t>
            </a:r>
          </a:p>
          <a:p>
            <a:r>
              <a:rPr lang="en-US" dirty="0"/>
              <a:t>To do this, just add the word "checked" to the inside of an input element. For example:</a:t>
            </a:r>
          </a:p>
          <a:p>
            <a:pPr lvl="1"/>
            <a:r>
              <a:rPr lang="en-US" sz="2500" dirty="0"/>
              <a:t>&lt;input type="radio" name="test-name" checked&gt;</a:t>
            </a:r>
          </a:p>
        </p:txBody>
      </p:sp>
    </p:spTree>
    <p:extLst>
      <p:ext uri="{BB962C8B-B14F-4D97-AF65-F5344CB8AC3E}">
        <p14:creationId xmlns:p14="http://schemas.microsoft.com/office/powerpoint/2010/main" val="420500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Page Development Cycle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36376" y="2189956"/>
            <a:ext cx="6096000" cy="12311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EDIT and SAVE the file in your IDE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c:\users\jslucas\source\repos\mis321\baseball\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en-US" altLang="en-US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.html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0" y="4610673"/>
            <a:ext cx="6096000" cy="461665"/>
          </a:xfrm>
          <a:prstGeom prst="rect">
            <a:avLst/>
          </a:prstGeom>
          <a:solidFill>
            <a:srgbClr val="80008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TEST by BROWSING to the page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32376" y="2507456"/>
            <a:ext cx="838200" cy="2895600"/>
          </a:xfrm>
          <a:prstGeom prst="curvedLeftArrow">
            <a:avLst>
              <a:gd name="adj1" fmla="val 69091"/>
              <a:gd name="adj2" fmla="val 138182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flipV="1">
            <a:off x="2160076" y="2202656"/>
            <a:ext cx="838200" cy="2895600"/>
          </a:xfrm>
          <a:prstGeom prst="curvedRightArrow">
            <a:avLst>
              <a:gd name="adj1" fmla="val 69091"/>
              <a:gd name="adj2" fmla="val 138182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7980" y="15454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&lt;/HEAD&gt;</a:t>
            </a:r>
          </a:p>
          <a:p>
            <a:endParaRPr lang="en-US" dirty="0"/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&lt;h1&gt;</a:t>
            </a:r>
          </a:p>
          <a:p>
            <a:r>
              <a:rPr lang="en-US" dirty="0">
                <a:solidFill>
                  <a:srgbClr val="FF0000"/>
                </a:solidFill>
              </a:rPr>
              <a:t>			Hello World</a:t>
            </a:r>
          </a:p>
          <a:p>
            <a:r>
              <a:rPr lang="en-US" dirty="0">
                <a:solidFill>
                  <a:srgbClr val="FF0000"/>
                </a:solidFill>
              </a:rPr>
              <a:t>		&lt;/h1&gt;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980" y="4324027"/>
            <a:ext cx="520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the code that says &lt;h1&gt;Hello&lt;/h1&gt;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That’s an HTML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have Opening and Closing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 the beginning and end of the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difference is the forward slash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0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Headline with the H2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The h2 element will add a level two heading to a web page.</a:t>
            </a: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This element tells the browser about the structure of your website</a:t>
            </a:r>
          </a:p>
          <a:p>
            <a:pPr lvl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h1 elements are used for main headings</a:t>
            </a:r>
          </a:p>
          <a:p>
            <a:pPr lvl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h2 elements are used for subheadings</a:t>
            </a:r>
          </a:p>
          <a:p>
            <a:pPr lvl="1"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There are also h3, h4, h5, and h6 elements</a:t>
            </a:r>
          </a:p>
        </p:txBody>
      </p:sp>
    </p:spTree>
    <p:extLst>
      <p:ext uri="{BB962C8B-B14F-4D97-AF65-F5344CB8AC3E}">
        <p14:creationId xmlns:p14="http://schemas.microsoft.com/office/powerpoint/2010/main" val="203811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 with the Paragraph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p elements are the preferred element for paragraph text on websites</a:t>
            </a: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p is short for “paragraph”</a:t>
            </a: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You can create a paragraph element like this: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 	&lt;p&gt;I’m a p tag!&lt;/p&gt;</a:t>
            </a:r>
          </a:p>
        </p:txBody>
      </p:sp>
    </p:spTree>
    <p:extLst>
      <p:ext uri="{BB962C8B-B14F-4D97-AF65-F5344CB8AC3E}">
        <p14:creationId xmlns:p14="http://schemas.microsoft.com/office/powerpoint/2010/main" val="200865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1C7-533E-46D7-8336-2A33D4D9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Blank with Placeholder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302-5FAC-47A5-8BFB-F63433B1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developers often use “placeholder” text that fills up space before they write their actual content</a:t>
            </a:r>
          </a:p>
          <a:p>
            <a:r>
              <a:rPr lang="en-US" dirty="0"/>
              <a:t>Typically, this text is referred to as lorem ipsum text, which is a piece of text used from a famous ancient Roman passage</a:t>
            </a:r>
          </a:p>
          <a:p>
            <a:pPr lvl="1"/>
            <a:r>
              <a:rPr lang="en-US" dirty="0"/>
              <a:t>This placeholder has been used since the 16</a:t>
            </a:r>
            <a:r>
              <a:rPr lang="en-US" baseline="30000" dirty="0"/>
              <a:t>th</a:t>
            </a:r>
            <a:r>
              <a:rPr lang="en-US" dirty="0"/>
              <a:t> century, and continued into web development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7C04-E60E-485F-AFA3-84897F0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25D3-6317-417B-9144-909267CD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is a way of writing notes in your code that won’t affect the output of the code</a:t>
            </a:r>
          </a:p>
          <a:p>
            <a:pPr lvl="1"/>
            <a:r>
              <a:rPr lang="en-US" dirty="0"/>
              <a:t>This is used so you or other developers reviewing your code can understand what you were writing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Commenting is also a way to quickly make a piece of code inactive without deleting it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Comments start with &lt;!-- and end with --&gt; 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9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37A0C1-5DD5-43D6-B473-A0CC96C91290}"/>
</file>

<file path=customXml/itemProps2.xml><?xml version="1.0" encoding="utf-8"?>
<ds:datastoreItem xmlns:ds="http://schemas.openxmlformats.org/officeDocument/2006/customXml" ds:itemID="{407C19E3-623E-4B93-8DEB-E8A48BCB2E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E4E7FD-C8CE-4D48-B333-3CF32358F8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2386</Words>
  <Application>Microsoft Office PowerPoint</Application>
  <PresentationFormat>Widescreen</PresentationFormat>
  <Paragraphs>225</Paragraphs>
  <Slides>31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MIS 321</vt:lpstr>
      <vt:lpstr>HTML </vt:lpstr>
      <vt:lpstr>HTML File Structure </vt:lpstr>
      <vt:lpstr>Web Page Development Cycle </vt:lpstr>
      <vt:lpstr>Elements </vt:lpstr>
      <vt:lpstr>Headline with the H2 Element </vt:lpstr>
      <vt:lpstr>Inform with the Paragraph Element </vt:lpstr>
      <vt:lpstr>Fill in the Blank with Placeholder Text</vt:lpstr>
      <vt:lpstr>Commenting HTML</vt:lpstr>
      <vt:lpstr>Introduction to HTML5 Elements </vt:lpstr>
      <vt:lpstr>Add Images to Your Website</vt:lpstr>
      <vt:lpstr>Link to External Pages with Anchor Elements</vt:lpstr>
      <vt:lpstr>Link to Internal Sections of a Page with Anchor Elements </vt:lpstr>
      <vt:lpstr>Nest an Anchor Element within a Paragraph</vt:lpstr>
      <vt:lpstr>Nest an Anchor Element within a Paragraph Cont.</vt:lpstr>
      <vt:lpstr>Nest an Anchor Element within a Paragraph Cont.</vt:lpstr>
      <vt:lpstr>Make Dead Links Using the Hash Symbol</vt:lpstr>
      <vt:lpstr>Turn an Image into a Link</vt:lpstr>
      <vt:lpstr>Create a Bulleted Unordered List</vt:lpstr>
      <vt:lpstr>Create an Ordered List</vt:lpstr>
      <vt:lpstr>Collecting Data From the User - Text Field</vt:lpstr>
      <vt:lpstr>Add Placeholder Text to a Text Field</vt:lpstr>
      <vt:lpstr>Create a Form Element</vt:lpstr>
      <vt:lpstr>Add a Submit Button to a Form</vt:lpstr>
      <vt:lpstr>Use HTML5 to Require a Form</vt:lpstr>
      <vt:lpstr>Create a Set of Radio Buttons</vt:lpstr>
      <vt:lpstr>Create a Set of Radio Buttons Continued </vt:lpstr>
      <vt:lpstr>Create a Set of Radio Buttons Continued</vt:lpstr>
      <vt:lpstr>Create a Set of Checkboxes</vt:lpstr>
      <vt:lpstr>Create a Set of Checkboxes Continued </vt:lpstr>
      <vt:lpstr>Check Radio Buttons and Checkboxes by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58</cp:revision>
  <dcterms:created xsi:type="dcterms:W3CDTF">2018-05-11T20:59:43Z</dcterms:created>
  <dcterms:modified xsi:type="dcterms:W3CDTF">2021-09-14T12:32:31Z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