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64" r:id="rId6"/>
    <p:sldId id="281" r:id="rId7"/>
    <p:sldId id="295" r:id="rId8"/>
    <p:sldId id="282" r:id="rId9"/>
    <p:sldId id="283" r:id="rId10"/>
    <p:sldId id="284" r:id="rId11"/>
    <p:sldId id="294" r:id="rId12"/>
    <p:sldId id="287" r:id="rId13"/>
    <p:sldId id="290" r:id="rId14"/>
    <p:sldId id="286" r:id="rId15"/>
    <p:sldId id="291" r:id="rId16"/>
    <p:sldId id="292" r:id="rId17"/>
    <p:sldId id="29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590033-F668-431C-9F66-BB4AD970CF2C}" v="1" dt="2022-10-06T16:07:06.4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1"/>
  </p:normalViewPr>
  <p:slideViewPr>
    <p:cSldViewPr snapToGrid="0">
      <p:cViewPr varScale="1">
        <p:scale>
          <a:sx n="103" d="100"/>
          <a:sy n="103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se Callahan" userId="a1e6464e-3f0f-4abd-910c-b427e150e784" providerId="ADAL" clId="{CC590033-F668-431C-9F66-BB4AD970CF2C}"/>
    <pc:docChg chg="undo redo custSel addSld delSld modSld sldOrd">
      <pc:chgData name="Chase Callahan" userId="a1e6464e-3f0f-4abd-910c-b427e150e784" providerId="ADAL" clId="{CC590033-F668-431C-9F66-BB4AD970CF2C}" dt="2022-10-06T16:24:44.435" v="711" actId="14100"/>
      <pc:docMkLst>
        <pc:docMk/>
      </pc:docMkLst>
      <pc:sldChg chg="modSp mod">
        <pc:chgData name="Chase Callahan" userId="a1e6464e-3f0f-4abd-910c-b427e150e784" providerId="ADAL" clId="{CC590033-F668-431C-9F66-BB4AD970CF2C}" dt="2022-10-06T16:07:41.428" v="164" actId="20577"/>
        <pc:sldMkLst>
          <pc:docMk/>
          <pc:sldMk cId="1689777264" sldId="281"/>
        </pc:sldMkLst>
        <pc:spChg chg="mod">
          <ac:chgData name="Chase Callahan" userId="a1e6464e-3f0f-4abd-910c-b427e150e784" providerId="ADAL" clId="{CC590033-F668-431C-9F66-BB4AD970CF2C}" dt="2022-10-06T16:07:41.428" v="164" actId="20577"/>
          <ac:spMkLst>
            <pc:docMk/>
            <pc:sldMk cId="1689777264" sldId="281"/>
            <ac:spMk id="3" creationId="{00000000-0000-0000-0000-000000000000}"/>
          </ac:spMkLst>
        </pc:spChg>
      </pc:sldChg>
      <pc:sldChg chg="del">
        <pc:chgData name="Chase Callahan" userId="a1e6464e-3f0f-4abd-910c-b427e150e784" providerId="ADAL" clId="{CC590033-F668-431C-9F66-BB4AD970CF2C}" dt="2022-10-06T16:23:36.207" v="698" actId="2696"/>
        <pc:sldMkLst>
          <pc:docMk/>
          <pc:sldMk cId="3393259667" sldId="285"/>
        </pc:sldMkLst>
      </pc:sldChg>
      <pc:sldChg chg="modSp mod ord">
        <pc:chgData name="Chase Callahan" userId="a1e6464e-3f0f-4abd-910c-b427e150e784" providerId="ADAL" clId="{CC590033-F668-431C-9F66-BB4AD970CF2C}" dt="2022-10-06T16:24:04.652" v="710"/>
        <pc:sldMkLst>
          <pc:docMk/>
          <pc:sldMk cId="1080423421" sldId="287"/>
        </pc:sldMkLst>
        <pc:spChg chg="mod">
          <ac:chgData name="Chase Callahan" userId="a1e6464e-3f0f-4abd-910c-b427e150e784" providerId="ADAL" clId="{CC590033-F668-431C-9F66-BB4AD970CF2C}" dt="2022-10-06T16:23:41.251" v="699" actId="403"/>
          <ac:spMkLst>
            <pc:docMk/>
            <pc:sldMk cId="1080423421" sldId="287"/>
            <ac:spMk id="3" creationId="{00000000-0000-0000-0000-000000000000}"/>
          </ac:spMkLst>
        </pc:spChg>
      </pc:sldChg>
      <pc:sldChg chg="add del">
        <pc:chgData name="Chase Callahan" userId="a1e6464e-3f0f-4abd-910c-b427e150e784" providerId="ADAL" clId="{CC590033-F668-431C-9F66-BB4AD970CF2C}" dt="2022-10-06T16:14:48.799" v="308" actId="2696"/>
        <pc:sldMkLst>
          <pc:docMk/>
          <pc:sldMk cId="1019241179" sldId="288"/>
        </pc:sldMkLst>
      </pc:sldChg>
      <pc:sldChg chg="del">
        <pc:chgData name="Chase Callahan" userId="a1e6464e-3f0f-4abd-910c-b427e150e784" providerId="ADAL" clId="{CC590033-F668-431C-9F66-BB4AD970CF2C}" dt="2022-10-06T16:22:58.042" v="697" actId="2696"/>
        <pc:sldMkLst>
          <pc:docMk/>
          <pc:sldMk cId="396021379" sldId="289"/>
        </pc:sldMkLst>
      </pc:sldChg>
      <pc:sldChg chg="modSp add del mod">
        <pc:chgData name="Chase Callahan" userId="a1e6464e-3f0f-4abd-910c-b427e150e784" providerId="ADAL" clId="{CC590033-F668-431C-9F66-BB4AD970CF2C}" dt="2022-10-06T16:24:44.435" v="711" actId="14100"/>
        <pc:sldMkLst>
          <pc:docMk/>
          <pc:sldMk cId="1190103366" sldId="294"/>
        </pc:sldMkLst>
        <pc:spChg chg="mod">
          <ac:chgData name="Chase Callahan" userId="a1e6464e-3f0f-4abd-910c-b427e150e784" providerId="ADAL" clId="{CC590033-F668-431C-9F66-BB4AD970CF2C}" dt="2022-10-06T16:24:44.435" v="711" actId="14100"/>
          <ac:spMkLst>
            <pc:docMk/>
            <pc:sldMk cId="1190103366" sldId="294"/>
            <ac:spMk id="3" creationId="{00000000-0000-0000-0000-000000000000}"/>
          </ac:spMkLst>
        </pc:spChg>
      </pc:sldChg>
      <pc:sldChg chg="modSp add mod">
        <pc:chgData name="Chase Callahan" userId="a1e6464e-3f0f-4abd-910c-b427e150e784" providerId="ADAL" clId="{CC590033-F668-431C-9F66-BB4AD970CF2C}" dt="2022-10-06T16:07:10.437" v="152" actId="27636"/>
        <pc:sldMkLst>
          <pc:docMk/>
          <pc:sldMk cId="1184223603" sldId="295"/>
        </pc:sldMkLst>
        <pc:spChg chg="mod">
          <ac:chgData name="Chase Callahan" userId="a1e6464e-3f0f-4abd-910c-b427e150e784" providerId="ADAL" clId="{CC590033-F668-431C-9F66-BB4AD970CF2C}" dt="2022-10-06T16:07:10.437" v="152" actId="27636"/>
          <ac:spMkLst>
            <pc:docMk/>
            <pc:sldMk cId="1184223603" sldId="29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68791-C618-4B68-838F-78F8E74D2EEE}" type="datetimeFigureOut">
              <a:rPr lang="en-US" smtClean="0"/>
              <a:t>10/6/22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021F-45F2-4F4E-B291-0743D8C8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12192000" cy="6691929"/>
            <a:chOff x="0" y="0"/>
            <a:chExt cx="12192000" cy="6691929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12192000" cy="47940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288" y="4361291"/>
              <a:ext cx="849424" cy="84942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186" y="5454650"/>
              <a:ext cx="6241629" cy="123727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3833" y="299300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Use This Slide for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    </a:t>
            </a:r>
            <a:fld id="{7D26CA5C-3480-764A-BA0E-09EB070985D9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TEXT/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Use This Slide for Two-Column Text/Graphic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    </a:t>
            </a:r>
            <a:fld id="{7D26CA5C-3480-764A-BA0E-09EB070985D9}" type="datetimeFigureOut">
              <a:rPr lang="en-US" smtClean="0"/>
              <a:t>10/6/22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79409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88" y="4361291"/>
            <a:ext cx="849424" cy="849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Use This Slide for </a:t>
            </a:r>
            <a:br>
              <a:rPr lang="en-US"/>
            </a:br>
            <a:r>
              <a:rPr lang="en-US"/>
              <a:t>New Section 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      </a:t>
            </a:r>
            <a:fld id="{7D26CA5C-3480-764A-BA0E-09EB070985D9}" type="datetimeFigureOut">
              <a:rPr lang="en-US" smtClean="0"/>
              <a:t>10/6/22</a:t>
            </a:fld>
            <a:endParaRPr lang="en-US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PHIC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Use This Slide for Graphic Only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    </a:t>
            </a:r>
            <a:fld id="{7D26CA5C-3480-764A-BA0E-09EB070985D9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OF PRESENT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4080472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Use This for Last Slide Only</a:t>
            </a:r>
            <a:br>
              <a:rPr lang="en-US"/>
            </a:br>
            <a:br>
              <a:rPr lang="en-US"/>
            </a:br>
            <a:r>
              <a:rPr lang="en-US"/>
              <a:t>*Make sure to edit contact info in </a:t>
            </a:r>
            <a:br>
              <a:rPr lang="en-US"/>
            </a:br>
            <a:r>
              <a:rPr lang="en-US"/>
              <a:t>lower right-hand corner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840448"/>
            <a:ext cx="12192000" cy="201755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0" y="5094937"/>
            <a:ext cx="3190797" cy="150857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405942" y="5156727"/>
            <a:ext cx="46238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>
                <a:solidFill>
                  <a:schemeClr val="bg1"/>
                </a:solidFill>
              </a:rPr>
              <a:t>Information Systems,</a:t>
            </a:r>
            <a:r>
              <a:rPr lang="en-US" sz="1200" b="1" baseline="0">
                <a:solidFill>
                  <a:schemeClr val="bg1"/>
                </a:solidFill>
              </a:rPr>
              <a:t> Statistics, and Management Science</a:t>
            </a:r>
          </a:p>
          <a:p>
            <a:pPr algn="r"/>
            <a:r>
              <a:rPr lang="en-US" sz="1200" b="1" baseline="0">
                <a:solidFill>
                  <a:schemeClr val="bg1"/>
                </a:solidFill>
              </a:rPr>
              <a:t>Culverhouse College of Business</a:t>
            </a:r>
            <a:endParaRPr lang="en-US" sz="1200" b="1">
              <a:solidFill>
                <a:schemeClr val="bg1"/>
              </a:solidFill>
            </a:endParaRPr>
          </a:p>
          <a:p>
            <a:pPr algn="r"/>
            <a:r>
              <a:rPr lang="en-US" sz="1200" baseline="0">
                <a:solidFill>
                  <a:schemeClr val="bg1"/>
                </a:solidFill>
              </a:rPr>
              <a:t>The University of Alabama</a:t>
            </a:r>
          </a:p>
          <a:p>
            <a:pPr algn="r"/>
            <a:r>
              <a:rPr lang="en-US" sz="1200" baseline="0">
                <a:solidFill>
                  <a:schemeClr val="bg1"/>
                </a:solidFill>
              </a:rPr>
              <a:t>300 Alston Hall</a:t>
            </a:r>
          </a:p>
          <a:p>
            <a:pPr algn="r"/>
            <a:r>
              <a:rPr lang="en-US" sz="1200" baseline="0">
                <a:solidFill>
                  <a:schemeClr val="bg1"/>
                </a:solidFill>
              </a:rPr>
              <a:t>Box 870226</a:t>
            </a:r>
          </a:p>
          <a:p>
            <a:pPr algn="r"/>
            <a:r>
              <a:rPr lang="en-US" sz="1200" baseline="0">
                <a:solidFill>
                  <a:schemeClr val="bg1"/>
                </a:solidFill>
              </a:rPr>
              <a:t>205-348-8904</a:t>
            </a:r>
          </a:p>
          <a:p>
            <a:pPr algn="r"/>
            <a:r>
              <a:rPr lang="en-US" sz="1200" baseline="0" err="1">
                <a:solidFill>
                  <a:schemeClr val="bg1"/>
                </a:solidFill>
              </a:rPr>
              <a:t>www.culverhouse.ua.edu</a:t>
            </a: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19360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8308"/>
            <a:ext cx="10515600" cy="487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      </a:t>
            </a:r>
            <a:fld id="{7D26CA5C-3480-764A-BA0E-09EB070985D9}" type="datetimeFigureOut">
              <a:rPr lang="en-US" smtClean="0"/>
              <a:pPr/>
              <a:t>10/6/22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3C9B37-4DCD-A749-BC4A-BD74B37663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0817"/>
            <a:ext cx="216190" cy="2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:5001/api/book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security/cors?view=aspnetcore-6.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MIS 321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Web Project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Let’s Add The Front End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/>
              <a:t>In the Client folder create an index.html file</a:t>
            </a:r>
          </a:p>
          <a:p>
            <a:pPr lvl="1"/>
            <a:r>
              <a:rPr lang="en-US" sz="3600"/>
              <a:t>Start typing HTML in the file and choose the boilerplate starter code for an HTML5 document</a:t>
            </a:r>
          </a:p>
          <a:p>
            <a:pPr lvl="1"/>
            <a:r>
              <a:rPr lang="en-US" sz="3600"/>
              <a:t>Create a div in the body and set the id to books</a:t>
            </a:r>
            <a:endParaRPr lang="en-US" sz="3200"/>
          </a:p>
          <a:p>
            <a:r>
              <a:rPr lang="en-US" sz="4000"/>
              <a:t>Create a </a:t>
            </a:r>
            <a:r>
              <a:rPr lang="en-US" sz="4000" err="1"/>
              <a:t>javascript</a:t>
            </a:r>
            <a:r>
              <a:rPr lang="en-US" sz="4000"/>
              <a:t> file</a:t>
            </a:r>
          </a:p>
          <a:p>
            <a:pPr lvl="1"/>
            <a:r>
              <a:rPr lang="en-US" sz="3600"/>
              <a:t>Create a resources folder in the Client folder</a:t>
            </a:r>
          </a:p>
          <a:p>
            <a:pPr lvl="1"/>
            <a:r>
              <a:rPr lang="en-US" sz="3600"/>
              <a:t>Create a scripts folder in the resources folder</a:t>
            </a:r>
          </a:p>
          <a:p>
            <a:pPr lvl="1"/>
            <a:r>
              <a:rPr lang="en-US" sz="3600"/>
              <a:t>Create a index.js file in the scripts folder</a:t>
            </a:r>
          </a:p>
          <a:p>
            <a:pPr lvl="1"/>
            <a:r>
              <a:rPr lang="en-US" sz="3600"/>
              <a:t>Link the </a:t>
            </a:r>
            <a:r>
              <a:rPr lang="en-US" sz="3600" err="1"/>
              <a:t>javascript</a:t>
            </a:r>
            <a:r>
              <a:rPr lang="en-US" sz="3600"/>
              <a:t> file in the body of the html file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31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Make the API Call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Create a </a:t>
            </a:r>
            <a:r>
              <a:rPr lang="en-US" err="1"/>
              <a:t>javascript</a:t>
            </a:r>
            <a:r>
              <a:rPr lang="en-US"/>
              <a:t> function called </a:t>
            </a:r>
            <a:r>
              <a:rPr lang="en-US" err="1"/>
              <a:t>getBooks</a:t>
            </a:r>
            <a:endParaRPr lang="en-US"/>
          </a:p>
          <a:p>
            <a:pPr lvl="1"/>
            <a:r>
              <a:rPr lang="en-US"/>
              <a:t>Create a </a:t>
            </a:r>
            <a:r>
              <a:rPr lang="en-US" err="1"/>
              <a:t>const</a:t>
            </a:r>
            <a:r>
              <a:rPr lang="en-US"/>
              <a:t> holding your URL</a:t>
            </a:r>
          </a:p>
          <a:p>
            <a:pPr lvl="1"/>
            <a:r>
              <a:rPr lang="en-US"/>
              <a:t>Make a fetch call to get the response data</a:t>
            </a:r>
          </a:p>
          <a:p>
            <a:pPr lvl="1"/>
            <a:r>
              <a:rPr lang="en-US"/>
              <a:t>Call the </a:t>
            </a:r>
            <a:r>
              <a:rPr lang="en-US" err="1"/>
              <a:t>json</a:t>
            </a:r>
            <a:r>
              <a:rPr lang="en-US"/>
              <a:t> method on response and return the resulting </a:t>
            </a:r>
            <a:r>
              <a:rPr lang="en-US" err="1"/>
              <a:t>json</a:t>
            </a:r>
            <a:r>
              <a:rPr lang="en-US"/>
              <a:t> array</a:t>
            </a:r>
          </a:p>
          <a:p>
            <a:pPr lvl="1"/>
            <a:r>
              <a:rPr lang="en-US"/>
              <a:t>Use the </a:t>
            </a:r>
            <a:r>
              <a:rPr lang="en-US" err="1"/>
              <a:t>json</a:t>
            </a:r>
            <a:r>
              <a:rPr lang="en-US"/>
              <a:t> array to update the &lt;div&gt; with your books</a:t>
            </a:r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608" y="3439266"/>
            <a:ext cx="5736378" cy="316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79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Time To Add A Book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000"/>
              <a:t>Create a new </a:t>
            </a:r>
            <a:r>
              <a:rPr lang="en-US" sz="4000" err="1"/>
              <a:t>IInsertBook</a:t>
            </a:r>
            <a:r>
              <a:rPr lang="en-US" sz="4000"/>
              <a:t> interface</a:t>
            </a:r>
          </a:p>
          <a:p>
            <a:pPr lvl="1"/>
            <a:r>
              <a:rPr lang="en-US" sz="3200"/>
              <a:t>1 method called </a:t>
            </a:r>
            <a:r>
              <a:rPr lang="en-US" sz="3200" err="1"/>
              <a:t>InsertBook</a:t>
            </a:r>
            <a:r>
              <a:rPr lang="en-US" sz="3200"/>
              <a:t> that takes a book as its only </a:t>
            </a:r>
            <a:r>
              <a:rPr lang="en-US" sz="3200" err="1"/>
              <a:t>parm</a:t>
            </a:r>
            <a:endParaRPr lang="en-US" sz="3200"/>
          </a:p>
          <a:p>
            <a:r>
              <a:rPr lang="en-US" sz="3600"/>
              <a:t>Create a new </a:t>
            </a:r>
            <a:r>
              <a:rPr lang="en-US" sz="3600" err="1"/>
              <a:t>SaveBook</a:t>
            </a:r>
            <a:r>
              <a:rPr lang="en-US" sz="3600"/>
              <a:t> class that implements the </a:t>
            </a:r>
            <a:r>
              <a:rPr lang="en-US" sz="3600" err="1"/>
              <a:t>IInsertBook</a:t>
            </a:r>
            <a:r>
              <a:rPr lang="en-US" sz="3600"/>
              <a:t> interface</a:t>
            </a:r>
          </a:p>
          <a:p>
            <a:pPr lvl="1"/>
            <a:r>
              <a:rPr lang="en-US" sz="3200"/>
              <a:t>Should use the passed in book to insert data into the database</a:t>
            </a:r>
          </a:p>
          <a:p>
            <a:r>
              <a:rPr lang="en-US" sz="3600"/>
              <a:t>Update the Books Controller</a:t>
            </a:r>
          </a:p>
          <a:p>
            <a:pPr lvl="1"/>
            <a:r>
              <a:rPr lang="en-US" sz="3200"/>
              <a:t>Add </a:t>
            </a:r>
            <a:r>
              <a:rPr lang="en-US" sz="3200" err="1"/>
              <a:t>Cors</a:t>
            </a:r>
            <a:r>
              <a:rPr lang="en-US" sz="3200"/>
              <a:t> policy</a:t>
            </a:r>
          </a:p>
          <a:p>
            <a:pPr lvl="1"/>
            <a:r>
              <a:rPr lang="en-US" sz="3200"/>
              <a:t>Instantiate a </a:t>
            </a:r>
            <a:r>
              <a:rPr lang="en-US" sz="3200" err="1"/>
              <a:t>IInsertBook</a:t>
            </a:r>
            <a:r>
              <a:rPr lang="en-US" sz="3200"/>
              <a:t> object</a:t>
            </a:r>
          </a:p>
          <a:p>
            <a:pPr lvl="1"/>
            <a:r>
              <a:rPr lang="en-US" sz="3200"/>
              <a:t>Call the </a:t>
            </a:r>
            <a:r>
              <a:rPr lang="en-US" sz="3200" err="1"/>
              <a:t>InsertBook</a:t>
            </a:r>
            <a:r>
              <a:rPr lang="en-US" sz="3200"/>
              <a:t> method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84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Time To Add A Book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/>
              <a:t>Add a form to index.html to accept a new book</a:t>
            </a:r>
          </a:p>
          <a:p>
            <a:pPr lvl="1"/>
            <a:r>
              <a:rPr lang="en-US" sz="3600"/>
              <a:t>Add text input for title and author</a:t>
            </a:r>
          </a:p>
          <a:p>
            <a:pPr lvl="1"/>
            <a:r>
              <a:rPr lang="en-US" sz="3600"/>
              <a:t>Add a label for each</a:t>
            </a:r>
          </a:p>
          <a:p>
            <a:pPr lvl="1"/>
            <a:r>
              <a:rPr lang="en-US" sz="3600"/>
              <a:t>Add a submit button</a:t>
            </a:r>
          </a:p>
          <a:p>
            <a:pPr lvl="1"/>
            <a:r>
              <a:rPr lang="en-US" sz="3600"/>
              <a:t>Update form </a:t>
            </a:r>
            <a:r>
              <a:rPr lang="en-US" sz="3600" err="1"/>
              <a:t>onsubmit</a:t>
            </a:r>
            <a:r>
              <a:rPr lang="en-US" sz="3600"/>
              <a:t> to return false and set the method to post</a:t>
            </a:r>
          </a:p>
          <a:p>
            <a:pPr lvl="1"/>
            <a:r>
              <a:rPr lang="en-US" sz="3600"/>
              <a:t>Update the </a:t>
            </a:r>
            <a:r>
              <a:rPr lang="en-US" sz="3600" err="1"/>
              <a:t>onclick</a:t>
            </a:r>
            <a:r>
              <a:rPr lang="en-US" sz="3600"/>
              <a:t> method of the submit button to be </a:t>
            </a:r>
            <a:r>
              <a:rPr lang="en-US" sz="3600" err="1"/>
              <a:t>postBook</a:t>
            </a:r>
            <a:r>
              <a:rPr lang="en-US" sz="3600"/>
              <a:t>()</a:t>
            </a:r>
          </a:p>
          <a:p>
            <a:pPr lvl="1"/>
            <a:endParaRPr lang="en-US" sz="280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75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Time To Add A Book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/>
              <a:t>Add the </a:t>
            </a:r>
            <a:r>
              <a:rPr lang="en-US" sz="4000" err="1"/>
              <a:t>postBook</a:t>
            </a:r>
            <a:r>
              <a:rPr lang="en-US" sz="4000"/>
              <a:t> method to your </a:t>
            </a:r>
            <a:r>
              <a:rPr lang="en-US" sz="4000" err="1"/>
              <a:t>javascript</a:t>
            </a:r>
            <a:endParaRPr lang="en-US" sz="4000"/>
          </a:p>
          <a:p>
            <a:pPr lvl="1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005" y="2013585"/>
            <a:ext cx="5305697" cy="433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63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Let’s Create a Basic Web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/>
              <a:t>Create a project folder</a:t>
            </a:r>
          </a:p>
          <a:p>
            <a:r>
              <a:rPr lang="en-US" sz="4000"/>
              <a:t>Inside the project folder.  Create 2 sub projects.</a:t>
            </a:r>
          </a:p>
          <a:p>
            <a:pPr lvl="1"/>
            <a:r>
              <a:rPr lang="en-US" sz="3600"/>
              <a:t>API</a:t>
            </a:r>
          </a:p>
          <a:p>
            <a:pPr lvl="2"/>
            <a:r>
              <a:rPr lang="en-US" sz="3200"/>
              <a:t>This folder will store the code for our back in processing.</a:t>
            </a:r>
          </a:p>
          <a:p>
            <a:pPr lvl="1"/>
            <a:r>
              <a:rPr lang="en-US" sz="3600"/>
              <a:t>Client</a:t>
            </a:r>
          </a:p>
          <a:p>
            <a:pPr lvl="2"/>
            <a:r>
              <a:rPr lang="en-US" sz="3200"/>
              <a:t>This folder will store our front end code (html, </a:t>
            </a:r>
            <a:r>
              <a:rPr lang="en-US" sz="3200" err="1"/>
              <a:t>css</a:t>
            </a:r>
            <a:r>
              <a:rPr lang="en-US" sz="3200"/>
              <a:t>, </a:t>
            </a:r>
            <a:r>
              <a:rPr lang="en-US" sz="3200" err="1"/>
              <a:t>javascript</a:t>
            </a:r>
            <a:r>
              <a:rPr lang="en-US" sz="3200"/>
              <a:t>, etc.)</a:t>
            </a:r>
          </a:p>
          <a:p>
            <a:pPr marL="0" indent="0">
              <a:buNone/>
            </a:pP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0908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Let’s Create a Basic Web Project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387" y="1504683"/>
            <a:ext cx="10515600" cy="48786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Install code generator package</a:t>
            </a:r>
          </a:p>
          <a:p>
            <a:pPr lvl="1"/>
            <a:r>
              <a:rPr lang="en-US" sz="2800" dirty="0"/>
              <a:t>This only has to be done one time on your machine</a:t>
            </a:r>
            <a:endParaRPr lang="en-US" sz="2800" dirty="0">
              <a:cs typeface="Calibri"/>
            </a:endParaRPr>
          </a:p>
          <a:p>
            <a:pPr lvl="1"/>
            <a:r>
              <a:rPr lang="en-US" sz="2800" dirty="0"/>
              <a:t>dotnet tool install -g dotnet-</a:t>
            </a:r>
            <a:r>
              <a:rPr lang="en-US" sz="2800" dirty="0" err="1"/>
              <a:t>aspnet</a:t>
            </a:r>
            <a:r>
              <a:rPr lang="en-US" sz="2800" dirty="0"/>
              <a:t>-</a:t>
            </a:r>
            <a:r>
              <a:rPr lang="en-US" sz="2800" dirty="0" err="1"/>
              <a:t>codegenerator</a:t>
            </a:r>
            <a:endParaRPr lang="en-US" sz="2800" dirty="0"/>
          </a:p>
          <a:p>
            <a:r>
              <a:rPr lang="en-US" sz="4000" dirty="0"/>
              <a:t>Create a new Web API Project</a:t>
            </a:r>
          </a:p>
          <a:p>
            <a:pPr lvl="1"/>
            <a:r>
              <a:rPr lang="en-US" sz="2800" dirty="0"/>
              <a:t>This is similar to how we create a new console app, just for APIs</a:t>
            </a:r>
          </a:p>
          <a:p>
            <a:pPr lvl="1"/>
            <a:r>
              <a:rPr lang="en-US" sz="2800" dirty="0"/>
              <a:t>dotnet new </a:t>
            </a:r>
            <a:r>
              <a:rPr lang="en-US" sz="2800" dirty="0" err="1"/>
              <a:t>webapi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9777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Let’s Create a Basic Web Project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387" y="1504683"/>
            <a:ext cx="10515600" cy="48786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Install </a:t>
            </a:r>
            <a:r>
              <a:rPr lang="en-US" sz="3200" dirty="0" err="1"/>
              <a:t>CodeGeneration.Design</a:t>
            </a:r>
            <a:r>
              <a:rPr lang="en-US" sz="3200" dirty="0"/>
              <a:t> package to local project</a:t>
            </a:r>
            <a:endParaRPr lang="en-US" sz="3200" dirty="0">
              <a:cs typeface="Calibri"/>
            </a:endParaRPr>
          </a:p>
          <a:p>
            <a:pPr lvl="1"/>
            <a:r>
              <a:rPr lang="en-US" sz="2800" dirty="0"/>
              <a:t>This must be done for each web project you build</a:t>
            </a:r>
            <a:endParaRPr lang="en-US" sz="2800" dirty="0">
              <a:cs typeface="Calibri"/>
            </a:endParaRPr>
          </a:p>
          <a:p>
            <a:pPr lvl="1"/>
            <a:r>
              <a:rPr lang="en-US" sz="2800" dirty="0"/>
              <a:t>Within the API directory run the following command</a:t>
            </a:r>
            <a:endParaRPr lang="en-US" sz="2800" dirty="0">
              <a:cs typeface="Calibri"/>
            </a:endParaRPr>
          </a:p>
          <a:p>
            <a:pPr lvl="2"/>
            <a:r>
              <a:rPr lang="en-US" sz="2400" dirty="0"/>
              <a:t>dotnet add package </a:t>
            </a:r>
            <a:r>
              <a:rPr lang="en-US" sz="2400" dirty="0" err="1"/>
              <a:t>Microsoft.VisualStudio.Web.CodeGeneration.Design</a:t>
            </a:r>
            <a:endParaRPr lang="en-US" sz="2400" dirty="0"/>
          </a:p>
          <a:p>
            <a:r>
              <a:rPr lang="en-US" sz="3200" dirty="0"/>
              <a:t>Generate a controller for our project</a:t>
            </a:r>
            <a:endParaRPr lang="en-US" sz="3200" dirty="0">
              <a:cs typeface="Calibri"/>
            </a:endParaRPr>
          </a:p>
          <a:p>
            <a:pPr lvl="1"/>
            <a:r>
              <a:rPr lang="en-US" sz="2800" dirty="0">
                <a:ea typeface="+mn-lt"/>
                <a:cs typeface="+mn-lt"/>
              </a:rPr>
              <a:t>dotnet </a:t>
            </a:r>
            <a:r>
              <a:rPr lang="en-US" sz="2800" dirty="0" err="1">
                <a:ea typeface="+mn-lt"/>
                <a:cs typeface="+mn-lt"/>
              </a:rPr>
              <a:t>aspnet-codegenerator</a:t>
            </a:r>
            <a:r>
              <a:rPr lang="en-US" sz="2800" dirty="0">
                <a:ea typeface="+mn-lt"/>
                <a:cs typeface="+mn-lt"/>
              </a:rPr>
              <a:t> controller -name &lt;</a:t>
            </a:r>
            <a:r>
              <a:rPr lang="en-US" sz="2800" dirty="0" err="1">
                <a:ea typeface="+mn-lt"/>
                <a:cs typeface="+mn-lt"/>
              </a:rPr>
              <a:t>ControllerName</a:t>
            </a:r>
            <a:r>
              <a:rPr lang="en-US" sz="2800" dirty="0">
                <a:ea typeface="+mn-lt"/>
                <a:cs typeface="+mn-lt"/>
              </a:rPr>
              <a:t>&gt; -async -</a:t>
            </a:r>
            <a:r>
              <a:rPr lang="en-US" sz="2800" dirty="0" err="1">
                <a:ea typeface="+mn-lt"/>
                <a:cs typeface="+mn-lt"/>
              </a:rPr>
              <a:t>api</a:t>
            </a:r>
            <a:r>
              <a:rPr lang="en-US" sz="2800" dirty="0">
                <a:ea typeface="+mn-lt"/>
                <a:cs typeface="+mn-lt"/>
              </a:rPr>
              <a:t> --</a:t>
            </a:r>
            <a:r>
              <a:rPr lang="en-US" sz="2800" dirty="0" err="1">
                <a:ea typeface="+mn-lt"/>
                <a:cs typeface="+mn-lt"/>
              </a:rPr>
              <a:t>readWriteActions</a:t>
            </a:r>
            <a:r>
              <a:rPr lang="en-US" sz="2800" dirty="0">
                <a:ea typeface="+mn-lt"/>
                <a:cs typeface="+mn-lt"/>
              </a:rPr>
              <a:t> -</a:t>
            </a:r>
            <a:r>
              <a:rPr lang="en-US" sz="2800" dirty="0" err="1">
                <a:ea typeface="+mn-lt"/>
                <a:cs typeface="+mn-lt"/>
              </a:rPr>
              <a:t>outDir</a:t>
            </a:r>
            <a:r>
              <a:rPr lang="en-US" sz="2800" dirty="0">
                <a:ea typeface="+mn-lt"/>
                <a:cs typeface="+mn-lt"/>
              </a:rPr>
              <a:t> Controller</a:t>
            </a:r>
            <a:r>
              <a:rPr lang="en-US" sz="2800" dirty="0"/>
              <a:t>s</a:t>
            </a:r>
            <a:endParaRPr lang="en-US" sz="2800" dirty="0">
              <a:cs typeface="Calibri"/>
            </a:endParaRPr>
          </a:p>
          <a:p>
            <a:pPr lvl="1"/>
            <a:r>
              <a:rPr lang="en-US" sz="2800" dirty="0"/>
              <a:t>Substitute books for &lt;</a:t>
            </a:r>
            <a:r>
              <a:rPr lang="en-US" sz="2800" dirty="0" err="1"/>
              <a:t>ControllerName</a:t>
            </a:r>
            <a:r>
              <a:rPr lang="en-US" sz="2800" dirty="0"/>
              <a:t>&gt;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422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Let’s Create a Basic Web Project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/>
              <a:t>Test the API</a:t>
            </a:r>
          </a:p>
          <a:p>
            <a:pPr lvl="1"/>
            <a:r>
              <a:rPr lang="en-US" err="1"/>
              <a:t>dotnet</a:t>
            </a:r>
            <a:r>
              <a:rPr lang="en-US"/>
              <a:t> watch run</a:t>
            </a:r>
          </a:p>
          <a:p>
            <a:pPr lvl="1"/>
            <a:r>
              <a:rPr lang="en-US"/>
              <a:t>Go to the </a:t>
            </a:r>
            <a:r>
              <a:rPr lang="en-US" err="1"/>
              <a:t>url</a:t>
            </a:r>
            <a:r>
              <a:rPr lang="en-US"/>
              <a:t>…. i.e. </a:t>
            </a:r>
            <a:r>
              <a:rPr lang="en-US">
                <a:hlinkClick r:id="rId2"/>
              </a:rPr>
              <a:t>https://localhost:5001/api/books</a:t>
            </a:r>
            <a:endParaRPr lang="en-US"/>
          </a:p>
          <a:p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05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Let’s Add Some Functionality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000"/>
              <a:t>In the API folder, create a subfolder called Models</a:t>
            </a:r>
          </a:p>
          <a:p>
            <a:r>
              <a:rPr lang="en-US" sz="4000"/>
              <a:t>Inside of Models, create a class called Book</a:t>
            </a:r>
          </a:p>
          <a:p>
            <a:pPr lvl="1"/>
            <a:r>
              <a:rPr lang="en-US"/>
              <a:t>Add properties for Id (integer), Title (string), and Author (string)</a:t>
            </a:r>
          </a:p>
          <a:p>
            <a:pPr lvl="1"/>
            <a:r>
              <a:rPr lang="en-US"/>
              <a:t>Add a </a:t>
            </a:r>
            <a:r>
              <a:rPr lang="en-US" err="1"/>
              <a:t>ToString</a:t>
            </a:r>
            <a:r>
              <a:rPr lang="en-US"/>
              <a:t> method to display the ID + “ “ + Title  + “ written by “ + Author</a:t>
            </a:r>
          </a:p>
          <a:p>
            <a:r>
              <a:rPr lang="en-US" sz="4000"/>
              <a:t>Create </a:t>
            </a:r>
            <a:r>
              <a:rPr lang="en-US" sz="4000" err="1"/>
              <a:t>ReadBookData</a:t>
            </a:r>
            <a:r>
              <a:rPr lang="en-US" sz="4000"/>
              <a:t> Class</a:t>
            </a:r>
          </a:p>
          <a:p>
            <a:pPr lvl="1"/>
            <a:r>
              <a:rPr lang="en-US" sz="3600"/>
              <a:t>Class should implement a </a:t>
            </a:r>
            <a:r>
              <a:rPr lang="en-US" sz="3600" err="1"/>
              <a:t>GetBook</a:t>
            </a:r>
            <a:r>
              <a:rPr lang="en-US" sz="3600"/>
              <a:t> interface and a </a:t>
            </a:r>
            <a:r>
              <a:rPr lang="en-US" sz="3600" err="1"/>
              <a:t>GetAllBooks</a:t>
            </a:r>
            <a:r>
              <a:rPr lang="en-US" sz="3600"/>
              <a:t> interface</a:t>
            </a:r>
          </a:p>
          <a:p>
            <a:pPr lvl="1"/>
            <a:r>
              <a:rPr lang="en-US" sz="3600"/>
              <a:t>Don’t forget to install the SQLite package </a:t>
            </a:r>
          </a:p>
          <a:p>
            <a:pPr lvl="2"/>
            <a:r>
              <a:rPr lang="en-US" sz="3200" err="1"/>
              <a:t>dotnet</a:t>
            </a:r>
            <a:r>
              <a:rPr lang="en-US" sz="3200"/>
              <a:t> add package </a:t>
            </a:r>
            <a:r>
              <a:rPr lang="en-US" sz="3200" err="1"/>
              <a:t>System.Data.SQLite.Core</a:t>
            </a:r>
            <a:endParaRPr lang="en-US" sz="3200"/>
          </a:p>
          <a:p>
            <a:pPr lvl="1"/>
            <a:endParaRPr lang="en-US" sz="3600"/>
          </a:p>
          <a:p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2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Let’s Add Some Functionality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Update the Books Controller to get all books from the database</a:t>
            </a:r>
          </a:p>
          <a:p>
            <a:pPr lvl="1"/>
            <a:r>
              <a:rPr lang="en-US" sz="2800" dirty="0"/>
              <a:t>Update the Get() method to call the </a:t>
            </a:r>
            <a:r>
              <a:rPr lang="en-US" sz="2800" dirty="0" err="1"/>
              <a:t>GetAllBooks</a:t>
            </a:r>
            <a:r>
              <a:rPr lang="en-US" sz="2800" dirty="0"/>
              <a:t>() method.</a:t>
            </a:r>
          </a:p>
          <a:p>
            <a:pPr lvl="2"/>
            <a:r>
              <a:rPr lang="en-US" sz="3200" dirty="0"/>
              <a:t>Update the return type of the method to List&lt;Book&gt;</a:t>
            </a:r>
          </a:p>
          <a:p>
            <a:pPr lvl="2"/>
            <a:r>
              <a:rPr lang="en-US" sz="3200" dirty="0"/>
              <a:t>Instantiate an </a:t>
            </a:r>
            <a:r>
              <a:rPr lang="en-US" sz="3200" dirty="0" err="1"/>
              <a:t>IGetAllBooks</a:t>
            </a:r>
            <a:r>
              <a:rPr lang="en-US" sz="3200" dirty="0"/>
              <a:t> object</a:t>
            </a:r>
          </a:p>
          <a:p>
            <a:pPr lvl="2"/>
            <a:r>
              <a:rPr lang="en-US" sz="3200" dirty="0"/>
              <a:t>Return the call to the </a:t>
            </a:r>
            <a:r>
              <a:rPr lang="en-US" sz="3200" dirty="0" err="1"/>
              <a:t>GetAllBooks</a:t>
            </a:r>
            <a:r>
              <a:rPr lang="en-US" sz="3200" dirty="0"/>
              <a:t> method</a:t>
            </a:r>
          </a:p>
          <a:p>
            <a:r>
              <a:rPr lang="en-US" sz="4000" dirty="0"/>
              <a:t>Update the Books Controller to Get 1 book from the database</a:t>
            </a:r>
          </a:p>
          <a:p>
            <a:r>
              <a:rPr lang="en-US" sz="4000" dirty="0"/>
              <a:t>Test by hitting the </a:t>
            </a:r>
            <a:r>
              <a:rPr lang="en-US" sz="4000" dirty="0" err="1"/>
              <a:t>urls</a:t>
            </a:r>
            <a:endParaRPr lang="en-US" sz="3600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626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Let’s Update our CORS Policy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8308"/>
            <a:ext cx="10515600" cy="5194567"/>
          </a:xfrm>
        </p:spPr>
        <p:txBody>
          <a:bodyPr>
            <a:normAutofit fontScale="25000" lnSpcReduction="20000"/>
          </a:bodyPr>
          <a:lstStyle/>
          <a:p>
            <a:r>
              <a:rPr lang="en-US" sz="16000" dirty="0"/>
              <a:t>Update your </a:t>
            </a:r>
            <a:r>
              <a:rPr lang="en-US" sz="16000" dirty="0" err="1"/>
              <a:t>Program.cs</a:t>
            </a:r>
            <a:r>
              <a:rPr lang="en-US" sz="16000" dirty="0"/>
              <a:t> file by adding in the emboldened portion.</a:t>
            </a:r>
          </a:p>
          <a:p>
            <a:pPr marL="0" indent="0">
              <a:buNone/>
            </a:pPr>
            <a:r>
              <a:rPr lang="en-US" sz="5600" dirty="0"/>
              <a:t>using </a:t>
            </a:r>
            <a:r>
              <a:rPr lang="en-US" sz="5600" dirty="0" err="1"/>
              <a:t>Microsoft.AspNetCore.Cors</a:t>
            </a:r>
            <a:r>
              <a:rPr lang="en-US" sz="5600" dirty="0"/>
              <a:t>;</a:t>
            </a:r>
          </a:p>
          <a:p>
            <a:endParaRPr lang="en-US" sz="5600" dirty="0"/>
          </a:p>
          <a:p>
            <a:pPr marL="0" indent="0">
              <a:buNone/>
            </a:pPr>
            <a:r>
              <a:rPr lang="en-US" sz="5600" dirty="0"/>
              <a:t>var builder = </a:t>
            </a:r>
            <a:r>
              <a:rPr lang="en-US" sz="5600" dirty="0" err="1"/>
              <a:t>WebApplication.CreateBuilder</a:t>
            </a:r>
            <a:r>
              <a:rPr lang="en-US" sz="5600" dirty="0"/>
              <a:t>(</a:t>
            </a:r>
            <a:r>
              <a:rPr lang="en-US" sz="5600" dirty="0" err="1"/>
              <a:t>args</a:t>
            </a:r>
            <a:r>
              <a:rPr lang="en-US" sz="5600" dirty="0"/>
              <a:t>);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 err="1"/>
              <a:t>builder.Services.AddControllers</a:t>
            </a:r>
            <a:r>
              <a:rPr lang="en-US" sz="5600" dirty="0"/>
              <a:t>();</a:t>
            </a:r>
          </a:p>
          <a:p>
            <a:pPr marL="0" indent="0">
              <a:buNone/>
            </a:pPr>
            <a:r>
              <a:rPr lang="en-US" sz="5600" b="1" dirty="0" err="1"/>
              <a:t>builder.Services.AddCors</a:t>
            </a:r>
            <a:r>
              <a:rPr lang="en-US" sz="5600" b="1" dirty="0"/>
              <a:t>(options =&gt;</a:t>
            </a:r>
          </a:p>
          <a:p>
            <a:pPr marL="0" indent="0">
              <a:buNone/>
            </a:pPr>
            <a:r>
              <a:rPr lang="en-US" sz="5600" b="1" dirty="0"/>
              <a:t>{</a:t>
            </a:r>
          </a:p>
          <a:p>
            <a:pPr marL="0" indent="0">
              <a:buNone/>
            </a:pPr>
            <a:r>
              <a:rPr lang="en-US" sz="5600" b="1" dirty="0"/>
              <a:t>    </a:t>
            </a:r>
            <a:r>
              <a:rPr lang="en-US" sz="5600" b="1" dirty="0" err="1"/>
              <a:t>options.AddPolicy</a:t>
            </a:r>
            <a:r>
              <a:rPr lang="en-US" sz="5600" b="1" dirty="0"/>
              <a:t>(”</a:t>
            </a:r>
            <a:r>
              <a:rPr lang="en-US" sz="5600" b="1" dirty="0" err="1"/>
              <a:t>OpenPolicy</a:t>
            </a:r>
            <a:r>
              <a:rPr lang="en-US" sz="5600" b="1" dirty="0"/>
              <a:t>",</a:t>
            </a:r>
          </a:p>
          <a:p>
            <a:pPr marL="0" indent="0">
              <a:buNone/>
            </a:pPr>
            <a:r>
              <a:rPr lang="en-US" sz="5600" b="1" dirty="0"/>
              <a:t>    builder =&gt;</a:t>
            </a:r>
          </a:p>
          <a:p>
            <a:pPr marL="0" indent="0">
              <a:buNone/>
            </a:pPr>
            <a:r>
              <a:rPr lang="en-US" sz="5600" b="1" dirty="0"/>
              <a:t>    {</a:t>
            </a:r>
          </a:p>
          <a:p>
            <a:pPr marL="0" indent="0">
              <a:buNone/>
            </a:pPr>
            <a:r>
              <a:rPr lang="en-US" sz="5600" b="1" dirty="0"/>
              <a:t>        </a:t>
            </a:r>
            <a:r>
              <a:rPr lang="en-US" sz="5600" b="1" dirty="0" err="1"/>
              <a:t>builder.AllowAnyOrigin</a:t>
            </a:r>
            <a:r>
              <a:rPr lang="en-US" sz="5600" b="1" dirty="0"/>
              <a:t>()</a:t>
            </a:r>
          </a:p>
          <a:p>
            <a:pPr marL="0" indent="0">
              <a:buNone/>
            </a:pPr>
            <a:r>
              <a:rPr lang="en-US" sz="5600" b="1" dirty="0"/>
              <a:t>               .</a:t>
            </a:r>
            <a:r>
              <a:rPr lang="en-US" sz="5600" b="1" dirty="0" err="1"/>
              <a:t>AllowAnyMethod</a:t>
            </a:r>
            <a:r>
              <a:rPr lang="en-US" sz="5600" b="1" dirty="0"/>
              <a:t>()</a:t>
            </a:r>
          </a:p>
          <a:p>
            <a:pPr marL="0" indent="0">
              <a:buNone/>
            </a:pPr>
            <a:r>
              <a:rPr lang="en-US" sz="5600" b="1" dirty="0"/>
              <a:t>               .</a:t>
            </a:r>
            <a:r>
              <a:rPr lang="en-US" sz="5600" b="1" dirty="0" err="1"/>
              <a:t>AllowAnyHeader</a:t>
            </a:r>
            <a:r>
              <a:rPr lang="en-US" sz="5600" b="1" dirty="0"/>
              <a:t>();</a:t>
            </a:r>
          </a:p>
          <a:p>
            <a:pPr marL="0" indent="0">
              <a:buNone/>
            </a:pPr>
            <a:r>
              <a:rPr lang="en-US" sz="5600" b="1" dirty="0"/>
              <a:t>    });</a:t>
            </a:r>
          </a:p>
          <a:p>
            <a:pPr marL="0" indent="0">
              <a:buNone/>
            </a:pPr>
            <a:r>
              <a:rPr lang="en-US" sz="5600" b="1" dirty="0"/>
              <a:t>});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90103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Let’s Update our CORS Policy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8308"/>
            <a:ext cx="10515600" cy="497636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4000" dirty="0">
                <a:cs typeface="Calibri"/>
              </a:rPr>
              <a:t>Add the emboldened portion to the bottom of your </a:t>
            </a:r>
            <a:r>
              <a:rPr lang="en-US" sz="4000" dirty="0" err="1">
                <a:cs typeface="Calibri"/>
              </a:rPr>
              <a:t>Program.cs</a:t>
            </a:r>
            <a:r>
              <a:rPr lang="en-US" sz="4000" dirty="0">
                <a:cs typeface="Calibri"/>
              </a:rPr>
              <a:t> file.</a:t>
            </a:r>
          </a:p>
          <a:p>
            <a:pPr marL="0" indent="0">
              <a:buNone/>
            </a:pPr>
            <a:r>
              <a:rPr lang="en-US" sz="1400" dirty="0" err="1">
                <a:cs typeface="Calibri"/>
              </a:rPr>
              <a:t>app.UseHttpsRedirection</a:t>
            </a:r>
            <a:r>
              <a:rPr lang="en-US" sz="1400" dirty="0">
                <a:cs typeface="Calibri"/>
              </a:rPr>
              <a:t>();</a:t>
            </a:r>
          </a:p>
          <a:p>
            <a:endParaRPr lang="en-US" sz="1400" dirty="0">
              <a:cs typeface="Calibri"/>
            </a:endParaRPr>
          </a:p>
          <a:p>
            <a:pPr marL="0" indent="0">
              <a:buNone/>
            </a:pPr>
            <a:r>
              <a:rPr lang="en-US" sz="1400" dirty="0" err="1">
                <a:cs typeface="Calibri"/>
              </a:rPr>
              <a:t>app.UseAuthorization</a:t>
            </a:r>
            <a:r>
              <a:rPr lang="en-US" sz="1400" dirty="0">
                <a:cs typeface="Calibri"/>
              </a:rPr>
              <a:t>();</a:t>
            </a:r>
          </a:p>
          <a:p>
            <a:endParaRPr lang="en-US" sz="1400" dirty="0">
              <a:cs typeface="Calibri"/>
            </a:endParaRPr>
          </a:p>
          <a:p>
            <a:pPr marL="0" indent="0">
              <a:buNone/>
            </a:pPr>
            <a:r>
              <a:rPr lang="en-US" sz="1400" b="1" dirty="0" err="1">
                <a:cs typeface="Calibri"/>
              </a:rPr>
              <a:t>app.UseCors</a:t>
            </a:r>
            <a:r>
              <a:rPr lang="en-US" sz="1400" b="1" dirty="0">
                <a:cs typeface="Calibri"/>
              </a:rPr>
              <a:t>(”</a:t>
            </a:r>
            <a:r>
              <a:rPr lang="en-US" sz="1400" b="1">
                <a:cs typeface="Calibri"/>
              </a:rPr>
              <a:t>OpenPolicy</a:t>
            </a:r>
            <a:r>
              <a:rPr lang="en-US" sz="1400" b="1" dirty="0">
                <a:cs typeface="Calibri"/>
              </a:rPr>
              <a:t>");</a:t>
            </a:r>
          </a:p>
          <a:p>
            <a:endParaRPr lang="en-US" sz="1400" dirty="0">
              <a:cs typeface="Calibri"/>
            </a:endParaRPr>
          </a:p>
          <a:p>
            <a:pPr marL="0" indent="0">
              <a:buNone/>
            </a:pPr>
            <a:r>
              <a:rPr lang="en-US" sz="1400" dirty="0" err="1">
                <a:cs typeface="Calibri"/>
              </a:rPr>
              <a:t>app.MapControllers</a:t>
            </a:r>
            <a:r>
              <a:rPr lang="en-US" sz="1400" dirty="0">
                <a:cs typeface="Calibri"/>
              </a:rPr>
              <a:t>();</a:t>
            </a:r>
          </a:p>
          <a:p>
            <a:endParaRPr lang="en-US" sz="1400" dirty="0">
              <a:cs typeface="Calibri"/>
            </a:endParaRPr>
          </a:p>
          <a:p>
            <a:pPr marL="0" indent="0">
              <a:buNone/>
            </a:pPr>
            <a:r>
              <a:rPr lang="en-US" sz="1400" dirty="0" err="1">
                <a:cs typeface="Calibri"/>
              </a:rPr>
              <a:t>app.Run</a:t>
            </a:r>
            <a:r>
              <a:rPr lang="en-US" sz="1400" dirty="0">
                <a:cs typeface="Calibri"/>
              </a:rPr>
              <a:t>();</a:t>
            </a:r>
          </a:p>
          <a:p>
            <a:r>
              <a:rPr lang="en-US" sz="4000" dirty="0">
                <a:cs typeface="Calibri"/>
              </a:rPr>
              <a:t>Dotnet 6.0 -&gt; </a:t>
            </a:r>
            <a:r>
              <a:rPr lang="en-US" sz="4000" dirty="0">
                <a:ea typeface="+mn-lt"/>
                <a:cs typeface="+mn-lt"/>
                <a:hlinkClick r:id="rId2"/>
              </a:rPr>
              <a:t>Enable Cross-Origin Requests (CORS) in ASP.NET Core | Microsoft Docs</a:t>
            </a:r>
            <a:endParaRPr lang="en-US" sz="4000" dirty="0">
              <a:cs typeface="Calibri"/>
            </a:endParaRPr>
          </a:p>
          <a:p>
            <a:endParaRPr lang="en-US" sz="4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0423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0CD23D21CD2D45860F480864B9A058" ma:contentTypeVersion="9" ma:contentTypeDescription="Create a new document." ma:contentTypeScope="" ma:versionID="db8da5b3d37f8336120255794af2a55e">
  <xsd:schema xmlns:xsd="http://www.w3.org/2001/XMLSchema" xmlns:xs="http://www.w3.org/2001/XMLSchema" xmlns:p="http://schemas.microsoft.com/office/2006/metadata/properties" xmlns:ns2="1ffc5cef-5e13-4ad0-ae05-c40db939f708" xmlns:ns3="e1d2bf11-960d-4bcf-9abd-a58bceb4bb98" targetNamespace="http://schemas.microsoft.com/office/2006/metadata/properties" ma:root="true" ma:fieldsID="2f9a113cabab0256aaaf49ed6bebae0d" ns2:_="" ns3:_="">
    <xsd:import namespace="1ffc5cef-5e13-4ad0-ae05-c40db939f708"/>
    <xsd:import namespace="e1d2bf11-960d-4bcf-9abd-a58bceb4bb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c5cef-5e13-4ad0-ae05-c40db939f7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d2bf11-960d-4bcf-9abd-a58bceb4bb9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D0371D-BFC3-4D6B-B85B-F047DA948C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1EAD0D-A7C4-4B33-BE77-44EEB1FA8874}">
  <ds:schemaRefs>
    <ds:schemaRef ds:uri="1ffc5cef-5e13-4ad0-ae05-c40db939f708"/>
    <ds:schemaRef ds:uri="e1d2bf11-960d-4bcf-9abd-a58bceb4bb9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2050049-1D87-4DC4-9BD9-96462BA26A37}">
  <ds:schemaRefs>
    <ds:schemaRef ds:uri="e1d2bf11-960d-4bcf-9abd-a58bceb4bb98"/>
    <ds:schemaRef ds:uri="http://schemas.microsoft.com/office/infopath/2007/PartnerControls"/>
    <ds:schemaRef ds:uri="1ffc5cef-5e13-4ad0-ae05-c40db939f708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773</Words>
  <Application>Microsoft Macintosh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MIS 321</vt:lpstr>
      <vt:lpstr>Let’s Create a Basic Web Project</vt:lpstr>
      <vt:lpstr>Let’s Create a Basic Web Project </vt:lpstr>
      <vt:lpstr>Let’s Create a Basic Web Project </vt:lpstr>
      <vt:lpstr>Let’s Create a Basic Web Project </vt:lpstr>
      <vt:lpstr>Let’s Add Some Functionality </vt:lpstr>
      <vt:lpstr>Let’s Add Some Functionality </vt:lpstr>
      <vt:lpstr>Let’s Update our CORS Policy </vt:lpstr>
      <vt:lpstr>Let’s Update our CORS Policy </vt:lpstr>
      <vt:lpstr>Let’s Add The Front End </vt:lpstr>
      <vt:lpstr>Make the API Call </vt:lpstr>
      <vt:lpstr>Time To Add A Book </vt:lpstr>
      <vt:lpstr>Time To Add A Book </vt:lpstr>
      <vt:lpstr>Time To Add A Book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Lucas</dc:creator>
  <cp:lastModifiedBy>Anne Larimer</cp:lastModifiedBy>
  <cp:revision>3</cp:revision>
  <dcterms:created xsi:type="dcterms:W3CDTF">2018-05-11T20:59:43Z</dcterms:created>
  <dcterms:modified xsi:type="dcterms:W3CDTF">2022-10-06T16:51:19Z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0x010100580CD23D21CD2D45860F480864B9A058</vt:lpwstr>
  </property>
</Properties>
</file>