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44"/>
  </p:notesMasterIdLst>
  <p:sldIdLst>
    <p:sldId id="256" r:id="rId5"/>
    <p:sldId id="262" r:id="rId6"/>
    <p:sldId id="258" r:id="rId7"/>
    <p:sldId id="259" r:id="rId8"/>
    <p:sldId id="260" r:id="rId9"/>
    <p:sldId id="261"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3" r:id="rId38"/>
    <p:sldId id="294" r:id="rId39"/>
    <p:sldId id="295" r:id="rId40"/>
    <p:sldId id="296" r:id="rId41"/>
    <p:sldId id="297"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82849C-D4FC-4C7C-97BE-1FC59B90FBA8}" v="2" dt="2021-09-14T12:33:17.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9/14/2021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.pink-text {</a:t>
            </a:r>
          </a:p>
          <a:p>
            <a:r>
              <a:rPr lang="en-US" sz="1200" b="0" kern="1200" dirty="0">
                <a:solidFill>
                  <a:schemeClr val="tx1"/>
                </a:solidFill>
                <a:effectLst/>
                <a:latin typeface="+mn-lt"/>
                <a:ea typeface="+mn-ea"/>
                <a:cs typeface="+mn-cs"/>
              </a:rPr>
              <a:t>    color: pink !important;</a:t>
            </a:r>
          </a:p>
          <a:p>
            <a:r>
              <a:rPr lang="en-US" sz="1200" b="0" kern="120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5"/>
          </p:nvPr>
        </p:nvSpPr>
        <p:spPr/>
        <p:txBody>
          <a:bodyPr/>
          <a:lstStyle/>
          <a:p>
            <a:fld id="{DF811066-0135-4CAA-8AD4-89A97190AC00}" type="slidenum">
              <a:rPr lang="en-US" smtClean="0"/>
              <a:t>34</a:t>
            </a:fld>
            <a:endParaRPr lang="en-US"/>
          </a:p>
        </p:txBody>
      </p:sp>
    </p:spTree>
    <p:extLst>
      <p:ext uri="{BB962C8B-B14F-4D97-AF65-F5344CB8AC3E}">
        <p14:creationId xmlns:p14="http://schemas.microsoft.com/office/powerpoint/2010/main" val="4041753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b="0" kern="1200" dirty="0">
                <a:solidFill>
                  <a:schemeClr val="tx1"/>
                </a:solidFill>
                <a:effectLst/>
                <a:latin typeface="+mn-lt"/>
                <a:ea typeface="+mn-ea"/>
                <a:cs typeface="+mn-cs"/>
              </a:rPr>
              <a:t>&lt;style&gt;</a:t>
            </a:r>
          </a:p>
          <a:p>
            <a:r>
              <a:rPr lang="en-US" sz="1200" b="0" kern="1200" dirty="0">
                <a:solidFill>
                  <a:schemeClr val="tx1"/>
                </a:solidFill>
                <a:effectLst/>
                <a:latin typeface="+mn-lt"/>
                <a:ea typeface="+mn-ea"/>
                <a:cs typeface="+mn-cs"/>
              </a:rPr>
              <a:t>  .penguin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 change code below */</a:t>
            </a:r>
          </a:p>
          <a:p>
            <a:r>
              <a:rPr lang="en-US" sz="1200" b="0" kern="1200" dirty="0">
                <a:solidFill>
                  <a:schemeClr val="tx1"/>
                </a:solidFill>
                <a:effectLst/>
                <a:latin typeface="+mn-lt"/>
                <a:ea typeface="+mn-ea"/>
                <a:cs typeface="+mn-cs"/>
              </a:rPr>
              <a:t>    --penguin-skin: black;</a:t>
            </a:r>
          </a:p>
          <a:p>
            <a:r>
              <a:rPr lang="en-US" sz="1200" b="0" kern="1200" dirty="0">
                <a:solidFill>
                  <a:schemeClr val="tx1"/>
                </a:solidFill>
                <a:effectLst/>
                <a:latin typeface="+mn-lt"/>
                <a:ea typeface="+mn-ea"/>
                <a:cs typeface="+mn-cs"/>
              </a:rPr>
              <a:t>    --penguin-belly: gray;</a:t>
            </a:r>
          </a:p>
          <a:p>
            <a:r>
              <a:rPr lang="en-US" sz="1200" b="0" kern="1200" dirty="0">
                <a:solidFill>
                  <a:schemeClr val="tx1"/>
                </a:solidFill>
                <a:effectLst/>
                <a:latin typeface="+mn-lt"/>
                <a:ea typeface="+mn-ea"/>
                <a:cs typeface="+mn-cs"/>
              </a:rPr>
              <a:t>    --penguin-beak: yellow;</a:t>
            </a:r>
          </a:p>
          <a:p>
            <a:r>
              <a:rPr lang="en-US" sz="1200" b="0" kern="1200" dirty="0">
                <a:solidFill>
                  <a:schemeClr val="tx1"/>
                </a:solidFill>
                <a:effectLst/>
                <a:latin typeface="+mn-lt"/>
                <a:ea typeface="+mn-ea"/>
                <a:cs typeface="+mn-cs"/>
              </a:rPr>
              <a:t>    /* change code above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position: relative;</a:t>
            </a:r>
          </a:p>
          <a:p>
            <a:r>
              <a:rPr lang="en-US" sz="1200" b="0" kern="1200" dirty="0">
                <a:solidFill>
                  <a:schemeClr val="tx1"/>
                </a:solidFill>
                <a:effectLst/>
                <a:latin typeface="+mn-lt"/>
                <a:ea typeface="+mn-ea"/>
                <a:cs typeface="+mn-cs"/>
              </a:rPr>
              <a:t>    margin: auto;</a:t>
            </a:r>
          </a:p>
          <a:p>
            <a:r>
              <a:rPr lang="en-US" sz="1200" b="0" kern="1200" dirty="0">
                <a:solidFill>
                  <a:schemeClr val="tx1"/>
                </a:solidFill>
                <a:effectLst/>
                <a:latin typeface="+mn-lt"/>
                <a:ea typeface="+mn-ea"/>
                <a:cs typeface="+mn-cs"/>
              </a:rPr>
              <a:t>    display: block;</a:t>
            </a:r>
          </a:p>
          <a:p>
            <a:r>
              <a:rPr lang="en-US" sz="1200" b="0" kern="1200" dirty="0">
                <a:solidFill>
                  <a:schemeClr val="tx1"/>
                </a:solidFill>
                <a:effectLst/>
                <a:latin typeface="+mn-lt"/>
                <a:ea typeface="+mn-ea"/>
                <a:cs typeface="+mn-cs"/>
              </a:rPr>
              <a:t>    margin-top: 5%;</a:t>
            </a:r>
          </a:p>
          <a:p>
            <a:r>
              <a:rPr lang="en-US" sz="1200" b="0" kern="1200" dirty="0">
                <a:solidFill>
                  <a:schemeClr val="tx1"/>
                </a:solidFill>
                <a:effectLst/>
                <a:latin typeface="+mn-lt"/>
                <a:ea typeface="+mn-ea"/>
                <a:cs typeface="+mn-cs"/>
              </a:rPr>
              <a:t>    width: 300px;</a:t>
            </a:r>
          </a:p>
          <a:p>
            <a:r>
              <a:rPr lang="en-US" sz="1200" b="0" kern="1200" dirty="0">
                <a:solidFill>
                  <a:schemeClr val="tx1"/>
                </a:solidFill>
                <a:effectLst/>
                <a:latin typeface="+mn-lt"/>
                <a:ea typeface="+mn-ea"/>
                <a:cs typeface="+mn-cs"/>
              </a:rPr>
              <a:t>    height: 300px;</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.penguin-top {</a:t>
            </a:r>
          </a:p>
          <a:p>
            <a:r>
              <a:rPr lang="en-US" sz="1200" b="0" kern="1200" dirty="0">
                <a:solidFill>
                  <a:schemeClr val="tx1"/>
                </a:solidFill>
                <a:effectLst/>
                <a:latin typeface="+mn-lt"/>
                <a:ea typeface="+mn-ea"/>
                <a:cs typeface="+mn-cs"/>
              </a:rPr>
              <a:t>    top: 10%;</a:t>
            </a:r>
          </a:p>
          <a:p>
            <a:r>
              <a:rPr lang="en-US" sz="1200" b="0" kern="1200" dirty="0">
                <a:solidFill>
                  <a:schemeClr val="tx1"/>
                </a:solidFill>
                <a:effectLst/>
                <a:latin typeface="+mn-lt"/>
                <a:ea typeface="+mn-ea"/>
                <a:cs typeface="+mn-cs"/>
              </a:rPr>
              <a:t>    left: 25%;</a:t>
            </a:r>
          </a:p>
          <a:p>
            <a:r>
              <a:rPr lang="en-US" sz="1200" b="0" kern="1200" dirty="0">
                <a:solidFill>
                  <a:schemeClr val="tx1"/>
                </a:solidFill>
                <a:effectLst/>
                <a:latin typeface="+mn-lt"/>
                <a:ea typeface="+mn-ea"/>
                <a:cs typeface="+mn-cs"/>
              </a:rPr>
              <a:t>    background: var(--penguin-skin, gray);</a:t>
            </a:r>
          </a:p>
          <a:p>
            <a:r>
              <a:rPr lang="en-US" sz="1200" b="0" kern="1200" dirty="0">
                <a:solidFill>
                  <a:schemeClr val="tx1"/>
                </a:solidFill>
                <a:effectLst/>
                <a:latin typeface="+mn-lt"/>
                <a:ea typeface="+mn-ea"/>
                <a:cs typeface="+mn-cs"/>
              </a:rPr>
              <a:t>    width: 50%;</a:t>
            </a:r>
          </a:p>
          <a:p>
            <a:r>
              <a:rPr lang="en-US" sz="1200" b="0" kern="1200" dirty="0">
                <a:solidFill>
                  <a:schemeClr val="tx1"/>
                </a:solidFill>
                <a:effectLst/>
                <a:latin typeface="+mn-lt"/>
                <a:ea typeface="+mn-ea"/>
                <a:cs typeface="+mn-cs"/>
              </a:rPr>
              <a:t>    height: 45%;</a:t>
            </a:r>
          </a:p>
          <a:p>
            <a:r>
              <a:rPr lang="en-US" sz="1200" b="0" kern="1200" dirty="0">
                <a:solidFill>
                  <a:schemeClr val="tx1"/>
                </a:solidFill>
                <a:effectLst/>
                <a:latin typeface="+mn-lt"/>
                <a:ea typeface="+mn-ea"/>
                <a:cs typeface="+mn-cs"/>
              </a:rPr>
              <a:t>    border-radius: 70% 70% 60% 60%;</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.penguin-bottom {</a:t>
            </a:r>
          </a:p>
          <a:p>
            <a:r>
              <a:rPr lang="en-US" sz="1200" b="0" kern="1200" dirty="0">
                <a:solidFill>
                  <a:schemeClr val="tx1"/>
                </a:solidFill>
                <a:effectLst/>
                <a:latin typeface="+mn-lt"/>
                <a:ea typeface="+mn-ea"/>
                <a:cs typeface="+mn-cs"/>
              </a:rPr>
              <a:t>    top: 40%;</a:t>
            </a:r>
          </a:p>
          <a:p>
            <a:r>
              <a:rPr lang="en-US" sz="1200" b="0" kern="1200" dirty="0">
                <a:solidFill>
                  <a:schemeClr val="tx1"/>
                </a:solidFill>
                <a:effectLst/>
                <a:latin typeface="+mn-lt"/>
                <a:ea typeface="+mn-ea"/>
                <a:cs typeface="+mn-cs"/>
              </a:rPr>
              <a:t>    left: 23.5%;</a:t>
            </a:r>
          </a:p>
          <a:p>
            <a:r>
              <a:rPr lang="en-US" sz="1200" b="0" kern="1200" dirty="0">
                <a:solidFill>
                  <a:schemeClr val="tx1"/>
                </a:solidFill>
                <a:effectLst/>
                <a:latin typeface="+mn-lt"/>
                <a:ea typeface="+mn-ea"/>
                <a:cs typeface="+mn-cs"/>
              </a:rPr>
              <a:t>    background: var(--penguin-skin, gray);</a:t>
            </a:r>
          </a:p>
          <a:p>
            <a:r>
              <a:rPr lang="en-US" sz="1200" b="0" kern="1200" dirty="0">
                <a:solidFill>
                  <a:schemeClr val="tx1"/>
                </a:solidFill>
                <a:effectLst/>
                <a:latin typeface="+mn-lt"/>
                <a:ea typeface="+mn-ea"/>
                <a:cs typeface="+mn-cs"/>
              </a:rPr>
              <a:t>    width: 53%;</a:t>
            </a:r>
          </a:p>
          <a:p>
            <a:r>
              <a:rPr lang="en-US" sz="1200" b="0" kern="1200" dirty="0">
                <a:solidFill>
                  <a:schemeClr val="tx1"/>
                </a:solidFill>
                <a:effectLst/>
                <a:latin typeface="+mn-lt"/>
                <a:ea typeface="+mn-ea"/>
                <a:cs typeface="+mn-cs"/>
              </a:rPr>
              <a:t>    height: 45%;</a:t>
            </a:r>
          </a:p>
          <a:p>
            <a:r>
              <a:rPr lang="en-US" sz="1200" b="0" kern="1200" dirty="0">
                <a:solidFill>
                  <a:schemeClr val="tx1"/>
                </a:solidFill>
                <a:effectLst/>
                <a:latin typeface="+mn-lt"/>
                <a:ea typeface="+mn-ea"/>
                <a:cs typeface="+mn-cs"/>
              </a:rPr>
              <a:t>    border-radius: 70% 70% 100% 100%;</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.right-hand {</a:t>
            </a:r>
          </a:p>
          <a:p>
            <a:r>
              <a:rPr lang="en-US" sz="1200" b="0" kern="1200" dirty="0">
                <a:solidFill>
                  <a:schemeClr val="tx1"/>
                </a:solidFill>
                <a:effectLst/>
                <a:latin typeface="+mn-lt"/>
                <a:ea typeface="+mn-ea"/>
                <a:cs typeface="+mn-cs"/>
              </a:rPr>
              <a:t>    top: 0%;</a:t>
            </a:r>
          </a:p>
          <a:p>
            <a:r>
              <a:rPr lang="en-US" sz="1200" b="0" kern="1200" dirty="0">
                <a:solidFill>
                  <a:schemeClr val="tx1"/>
                </a:solidFill>
                <a:effectLst/>
                <a:latin typeface="+mn-lt"/>
                <a:ea typeface="+mn-ea"/>
                <a:cs typeface="+mn-cs"/>
              </a:rPr>
              <a:t>    left: -5%;</a:t>
            </a:r>
          </a:p>
          <a:p>
            <a:r>
              <a:rPr lang="en-US" sz="1200" b="0" kern="1200" dirty="0">
                <a:solidFill>
                  <a:schemeClr val="tx1"/>
                </a:solidFill>
                <a:effectLst/>
                <a:latin typeface="+mn-lt"/>
                <a:ea typeface="+mn-ea"/>
                <a:cs typeface="+mn-cs"/>
              </a:rPr>
              <a:t>    background: var(--penguin-skin, gray);</a:t>
            </a:r>
          </a:p>
          <a:p>
            <a:r>
              <a:rPr lang="en-US" sz="1200" b="0" kern="1200" dirty="0">
                <a:solidFill>
                  <a:schemeClr val="tx1"/>
                </a:solidFill>
                <a:effectLst/>
                <a:latin typeface="+mn-lt"/>
                <a:ea typeface="+mn-ea"/>
                <a:cs typeface="+mn-cs"/>
              </a:rPr>
              <a:t>    width: 30%;</a:t>
            </a:r>
          </a:p>
          <a:p>
            <a:r>
              <a:rPr lang="en-US" sz="1200" b="0" kern="1200" dirty="0">
                <a:solidFill>
                  <a:schemeClr val="tx1"/>
                </a:solidFill>
                <a:effectLst/>
                <a:latin typeface="+mn-lt"/>
                <a:ea typeface="+mn-ea"/>
                <a:cs typeface="+mn-cs"/>
              </a:rPr>
              <a:t>    height: 60%;</a:t>
            </a:r>
          </a:p>
          <a:p>
            <a:r>
              <a:rPr lang="en-US" sz="1200" b="0" kern="1200" dirty="0">
                <a:solidFill>
                  <a:schemeClr val="tx1"/>
                </a:solidFill>
                <a:effectLst/>
                <a:latin typeface="+mn-lt"/>
                <a:ea typeface="+mn-ea"/>
                <a:cs typeface="+mn-cs"/>
              </a:rPr>
              <a:t>    border-radius: 30% 30% 120% 30%;</a:t>
            </a:r>
          </a:p>
          <a:p>
            <a:r>
              <a:rPr lang="en-US" sz="1200" b="0" kern="1200" dirty="0">
                <a:solidFill>
                  <a:schemeClr val="tx1"/>
                </a:solidFill>
                <a:effectLst/>
                <a:latin typeface="+mn-lt"/>
                <a:ea typeface="+mn-ea"/>
                <a:cs typeface="+mn-cs"/>
              </a:rPr>
              <a:t>    transform: rotate(45deg);</a:t>
            </a:r>
          </a:p>
          <a:p>
            <a:r>
              <a:rPr lang="en-US" sz="1200" b="0" kern="1200" dirty="0">
                <a:solidFill>
                  <a:schemeClr val="tx1"/>
                </a:solidFill>
                <a:effectLst/>
                <a:latin typeface="+mn-lt"/>
                <a:ea typeface="+mn-ea"/>
                <a:cs typeface="+mn-cs"/>
              </a:rPr>
              <a:t>    z-index: -1;</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.left-hand {</a:t>
            </a:r>
          </a:p>
          <a:p>
            <a:r>
              <a:rPr lang="en-US" sz="1200" b="0" kern="1200" dirty="0">
                <a:solidFill>
                  <a:schemeClr val="tx1"/>
                </a:solidFill>
                <a:effectLst/>
                <a:latin typeface="+mn-lt"/>
                <a:ea typeface="+mn-ea"/>
                <a:cs typeface="+mn-cs"/>
              </a:rPr>
              <a:t>    top: 0%;</a:t>
            </a:r>
          </a:p>
          <a:p>
            <a:r>
              <a:rPr lang="en-US" sz="1200" b="0" kern="1200" dirty="0">
                <a:solidFill>
                  <a:schemeClr val="tx1"/>
                </a:solidFill>
                <a:effectLst/>
                <a:latin typeface="+mn-lt"/>
                <a:ea typeface="+mn-ea"/>
                <a:cs typeface="+mn-cs"/>
              </a:rPr>
              <a:t>    left: 75%;</a:t>
            </a:r>
          </a:p>
          <a:p>
            <a:r>
              <a:rPr lang="en-US" sz="1200" b="0" kern="1200" dirty="0">
                <a:solidFill>
                  <a:schemeClr val="tx1"/>
                </a:solidFill>
                <a:effectLst/>
                <a:latin typeface="+mn-lt"/>
                <a:ea typeface="+mn-ea"/>
                <a:cs typeface="+mn-cs"/>
              </a:rPr>
              <a:t>    background: var(--penguin-skin, gray);</a:t>
            </a:r>
          </a:p>
          <a:p>
            <a:r>
              <a:rPr lang="en-US" sz="1200" b="0" kern="1200" dirty="0">
                <a:solidFill>
                  <a:schemeClr val="tx1"/>
                </a:solidFill>
                <a:effectLst/>
                <a:latin typeface="+mn-lt"/>
                <a:ea typeface="+mn-ea"/>
                <a:cs typeface="+mn-cs"/>
              </a:rPr>
              <a:t>    width: 30%;</a:t>
            </a:r>
          </a:p>
          <a:p>
            <a:r>
              <a:rPr lang="en-US" sz="1200" b="0" kern="1200" dirty="0">
                <a:solidFill>
                  <a:schemeClr val="tx1"/>
                </a:solidFill>
                <a:effectLst/>
                <a:latin typeface="+mn-lt"/>
                <a:ea typeface="+mn-ea"/>
                <a:cs typeface="+mn-cs"/>
              </a:rPr>
              <a:t>    height: 60%;</a:t>
            </a:r>
          </a:p>
          <a:p>
            <a:r>
              <a:rPr lang="en-US" sz="1200" b="0" kern="1200" dirty="0">
                <a:solidFill>
                  <a:schemeClr val="tx1"/>
                </a:solidFill>
                <a:effectLst/>
                <a:latin typeface="+mn-lt"/>
                <a:ea typeface="+mn-ea"/>
                <a:cs typeface="+mn-cs"/>
              </a:rPr>
              <a:t>    border-radius: 30% 30% 30% 120%;</a:t>
            </a:r>
          </a:p>
          <a:p>
            <a:r>
              <a:rPr lang="en-US" sz="1200" b="0" kern="1200" dirty="0">
                <a:solidFill>
                  <a:schemeClr val="tx1"/>
                </a:solidFill>
                <a:effectLst/>
                <a:latin typeface="+mn-lt"/>
                <a:ea typeface="+mn-ea"/>
                <a:cs typeface="+mn-cs"/>
              </a:rPr>
              <a:t>    transform: rotate(-45deg);</a:t>
            </a:r>
          </a:p>
          <a:p>
            <a:r>
              <a:rPr lang="en-US" sz="1200" b="0" kern="1200" dirty="0">
                <a:solidFill>
                  <a:schemeClr val="tx1"/>
                </a:solidFill>
                <a:effectLst/>
                <a:latin typeface="+mn-lt"/>
                <a:ea typeface="+mn-ea"/>
                <a:cs typeface="+mn-cs"/>
              </a:rPr>
              <a:t>    z-index: -1;</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.right-cheek {</a:t>
            </a:r>
          </a:p>
          <a:p>
            <a:r>
              <a:rPr lang="en-US" sz="1200" b="0" kern="1200" dirty="0">
                <a:solidFill>
                  <a:schemeClr val="tx1"/>
                </a:solidFill>
                <a:effectLst/>
                <a:latin typeface="+mn-lt"/>
                <a:ea typeface="+mn-ea"/>
                <a:cs typeface="+mn-cs"/>
              </a:rPr>
              <a:t>    top: 15%;</a:t>
            </a:r>
          </a:p>
          <a:p>
            <a:r>
              <a:rPr lang="en-US" sz="1200" b="0" kern="1200" dirty="0">
                <a:solidFill>
                  <a:schemeClr val="tx1"/>
                </a:solidFill>
                <a:effectLst/>
                <a:latin typeface="+mn-lt"/>
                <a:ea typeface="+mn-ea"/>
                <a:cs typeface="+mn-cs"/>
              </a:rPr>
              <a:t>    left: 35%;</a:t>
            </a:r>
          </a:p>
          <a:p>
            <a:r>
              <a:rPr lang="en-US" sz="1200" b="0" kern="1200" dirty="0">
                <a:solidFill>
                  <a:schemeClr val="tx1"/>
                </a:solidFill>
                <a:effectLst/>
                <a:latin typeface="+mn-lt"/>
                <a:ea typeface="+mn-ea"/>
                <a:cs typeface="+mn-cs"/>
              </a:rPr>
              <a:t>    background: var(--penguin-belly, white);</a:t>
            </a:r>
          </a:p>
          <a:p>
            <a:r>
              <a:rPr lang="en-US" sz="1200" b="0" kern="1200" dirty="0">
                <a:solidFill>
                  <a:schemeClr val="tx1"/>
                </a:solidFill>
                <a:effectLst/>
                <a:latin typeface="+mn-lt"/>
                <a:ea typeface="+mn-ea"/>
                <a:cs typeface="+mn-cs"/>
              </a:rPr>
              <a:t>    width: 60%;</a:t>
            </a:r>
          </a:p>
          <a:p>
            <a:r>
              <a:rPr lang="en-US" sz="1200" b="0" kern="1200" dirty="0">
                <a:solidFill>
                  <a:schemeClr val="tx1"/>
                </a:solidFill>
                <a:effectLst/>
                <a:latin typeface="+mn-lt"/>
                <a:ea typeface="+mn-ea"/>
                <a:cs typeface="+mn-cs"/>
              </a:rPr>
              <a:t>    height: 70%;</a:t>
            </a:r>
          </a:p>
          <a:p>
            <a:r>
              <a:rPr lang="en-US" sz="1200" b="0" kern="1200" dirty="0">
                <a:solidFill>
                  <a:schemeClr val="tx1"/>
                </a:solidFill>
                <a:effectLst/>
                <a:latin typeface="+mn-lt"/>
                <a:ea typeface="+mn-ea"/>
                <a:cs typeface="+mn-cs"/>
              </a:rPr>
              <a:t>    border-radius: 70% 70% 60% 60%;</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.left-cheek {</a:t>
            </a:r>
          </a:p>
          <a:p>
            <a:r>
              <a:rPr lang="en-US" sz="1200" b="0" kern="1200" dirty="0">
                <a:solidFill>
                  <a:schemeClr val="tx1"/>
                </a:solidFill>
                <a:effectLst/>
                <a:latin typeface="+mn-lt"/>
                <a:ea typeface="+mn-ea"/>
                <a:cs typeface="+mn-cs"/>
              </a:rPr>
              <a:t>    top: 15%;</a:t>
            </a:r>
          </a:p>
          <a:p>
            <a:r>
              <a:rPr lang="en-US" sz="1200" b="0" kern="1200" dirty="0">
                <a:solidFill>
                  <a:schemeClr val="tx1"/>
                </a:solidFill>
                <a:effectLst/>
                <a:latin typeface="+mn-lt"/>
                <a:ea typeface="+mn-ea"/>
                <a:cs typeface="+mn-cs"/>
              </a:rPr>
              <a:t>    left: 5%;</a:t>
            </a:r>
          </a:p>
          <a:p>
            <a:r>
              <a:rPr lang="en-US" sz="1200" b="0" kern="1200" dirty="0">
                <a:solidFill>
                  <a:schemeClr val="tx1"/>
                </a:solidFill>
                <a:effectLst/>
                <a:latin typeface="+mn-lt"/>
                <a:ea typeface="+mn-ea"/>
                <a:cs typeface="+mn-cs"/>
              </a:rPr>
              <a:t>    background: var(--penguin-belly, white);</a:t>
            </a:r>
          </a:p>
          <a:p>
            <a:r>
              <a:rPr lang="en-US" sz="1200" b="0" kern="1200" dirty="0">
                <a:solidFill>
                  <a:schemeClr val="tx1"/>
                </a:solidFill>
                <a:effectLst/>
                <a:latin typeface="+mn-lt"/>
                <a:ea typeface="+mn-ea"/>
                <a:cs typeface="+mn-cs"/>
              </a:rPr>
              <a:t>    width: 60%;</a:t>
            </a:r>
          </a:p>
          <a:p>
            <a:r>
              <a:rPr lang="en-US" sz="1200" b="0" kern="1200" dirty="0">
                <a:solidFill>
                  <a:schemeClr val="tx1"/>
                </a:solidFill>
                <a:effectLst/>
                <a:latin typeface="+mn-lt"/>
                <a:ea typeface="+mn-ea"/>
                <a:cs typeface="+mn-cs"/>
              </a:rPr>
              <a:t>    height: 70%;</a:t>
            </a:r>
          </a:p>
          <a:p>
            <a:r>
              <a:rPr lang="en-US" sz="1200" b="0" kern="1200" dirty="0">
                <a:solidFill>
                  <a:schemeClr val="tx1"/>
                </a:solidFill>
                <a:effectLst/>
                <a:latin typeface="+mn-lt"/>
                <a:ea typeface="+mn-ea"/>
                <a:cs typeface="+mn-cs"/>
              </a:rPr>
              <a:t>    border-radius: 70% 70% 60% 60%;</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.belly {</a:t>
            </a:r>
          </a:p>
          <a:p>
            <a:r>
              <a:rPr lang="en-US" sz="1200" b="0" kern="1200" dirty="0">
                <a:solidFill>
                  <a:schemeClr val="tx1"/>
                </a:solidFill>
                <a:effectLst/>
                <a:latin typeface="+mn-lt"/>
                <a:ea typeface="+mn-ea"/>
                <a:cs typeface="+mn-cs"/>
              </a:rPr>
              <a:t>    top: 60%;</a:t>
            </a:r>
          </a:p>
          <a:p>
            <a:r>
              <a:rPr lang="en-US" sz="1200" b="0" kern="1200" dirty="0">
                <a:solidFill>
                  <a:schemeClr val="tx1"/>
                </a:solidFill>
                <a:effectLst/>
                <a:latin typeface="+mn-lt"/>
                <a:ea typeface="+mn-ea"/>
                <a:cs typeface="+mn-cs"/>
              </a:rPr>
              <a:t>    left: 2.5%;</a:t>
            </a:r>
          </a:p>
          <a:p>
            <a:r>
              <a:rPr lang="en-US" sz="1200" b="0" kern="1200" dirty="0">
                <a:solidFill>
                  <a:schemeClr val="tx1"/>
                </a:solidFill>
                <a:effectLst/>
                <a:latin typeface="+mn-lt"/>
                <a:ea typeface="+mn-ea"/>
                <a:cs typeface="+mn-cs"/>
              </a:rPr>
              <a:t>    background: var(--penguin-belly, white);</a:t>
            </a:r>
          </a:p>
          <a:p>
            <a:r>
              <a:rPr lang="en-US" sz="1200" b="0" kern="1200" dirty="0">
                <a:solidFill>
                  <a:schemeClr val="tx1"/>
                </a:solidFill>
                <a:effectLst/>
                <a:latin typeface="+mn-lt"/>
                <a:ea typeface="+mn-ea"/>
                <a:cs typeface="+mn-cs"/>
              </a:rPr>
              <a:t>    width: 95%;</a:t>
            </a:r>
          </a:p>
          <a:p>
            <a:r>
              <a:rPr lang="en-US" sz="1200" b="0" kern="1200" dirty="0">
                <a:solidFill>
                  <a:schemeClr val="tx1"/>
                </a:solidFill>
                <a:effectLst/>
                <a:latin typeface="+mn-lt"/>
                <a:ea typeface="+mn-ea"/>
                <a:cs typeface="+mn-cs"/>
              </a:rPr>
              <a:t>    height: 100%;</a:t>
            </a:r>
          </a:p>
          <a:p>
            <a:r>
              <a:rPr lang="en-US" sz="1200" b="0" kern="1200" dirty="0">
                <a:solidFill>
                  <a:schemeClr val="tx1"/>
                </a:solidFill>
                <a:effectLst/>
                <a:latin typeface="+mn-lt"/>
                <a:ea typeface="+mn-ea"/>
                <a:cs typeface="+mn-cs"/>
              </a:rPr>
              <a:t>    border-radius: 120% 120% 100% 100%;</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.right-feet {</a:t>
            </a:r>
          </a:p>
          <a:p>
            <a:r>
              <a:rPr lang="en-US" sz="1200" b="0" kern="1200" dirty="0">
                <a:solidFill>
                  <a:schemeClr val="tx1"/>
                </a:solidFill>
                <a:effectLst/>
                <a:latin typeface="+mn-lt"/>
                <a:ea typeface="+mn-ea"/>
                <a:cs typeface="+mn-cs"/>
              </a:rPr>
              <a:t>    top: 85%;</a:t>
            </a:r>
          </a:p>
          <a:p>
            <a:r>
              <a:rPr lang="en-US" sz="1200" b="0" kern="1200" dirty="0">
                <a:solidFill>
                  <a:schemeClr val="tx1"/>
                </a:solidFill>
                <a:effectLst/>
                <a:latin typeface="+mn-lt"/>
                <a:ea typeface="+mn-ea"/>
                <a:cs typeface="+mn-cs"/>
              </a:rPr>
              <a:t>    left: 60%;</a:t>
            </a:r>
          </a:p>
          <a:p>
            <a:r>
              <a:rPr lang="en-US" sz="1200" b="0" kern="1200" dirty="0">
                <a:solidFill>
                  <a:schemeClr val="tx1"/>
                </a:solidFill>
                <a:effectLst/>
                <a:latin typeface="+mn-lt"/>
                <a:ea typeface="+mn-ea"/>
                <a:cs typeface="+mn-cs"/>
              </a:rPr>
              <a:t>    background: var(--penguin-beak, orange);</a:t>
            </a:r>
          </a:p>
          <a:p>
            <a:r>
              <a:rPr lang="en-US" sz="1200" b="0" kern="1200" dirty="0">
                <a:solidFill>
                  <a:schemeClr val="tx1"/>
                </a:solidFill>
                <a:effectLst/>
                <a:latin typeface="+mn-lt"/>
                <a:ea typeface="+mn-ea"/>
                <a:cs typeface="+mn-cs"/>
              </a:rPr>
              <a:t>    width: 15%;</a:t>
            </a:r>
          </a:p>
          <a:p>
            <a:r>
              <a:rPr lang="en-US" sz="1200" b="0" kern="1200" dirty="0">
                <a:solidFill>
                  <a:schemeClr val="tx1"/>
                </a:solidFill>
                <a:effectLst/>
                <a:latin typeface="+mn-lt"/>
                <a:ea typeface="+mn-ea"/>
                <a:cs typeface="+mn-cs"/>
              </a:rPr>
              <a:t>    height: 30%;</a:t>
            </a:r>
          </a:p>
          <a:p>
            <a:r>
              <a:rPr lang="en-US" sz="1200" b="0" kern="1200" dirty="0">
                <a:solidFill>
                  <a:schemeClr val="tx1"/>
                </a:solidFill>
                <a:effectLst/>
                <a:latin typeface="+mn-lt"/>
                <a:ea typeface="+mn-ea"/>
                <a:cs typeface="+mn-cs"/>
              </a:rPr>
              <a:t>    border-radius: 50% 50% 50% 50%;</a:t>
            </a:r>
          </a:p>
          <a:p>
            <a:r>
              <a:rPr lang="en-US" sz="1200" b="0" kern="1200" dirty="0">
                <a:solidFill>
                  <a:schemeClr val="tx1"/>
                </a:solidFill>
                <a:effectLst/>
                <a:latin typeface="+mn-lt"/>
                <a:ea typeface="+mn-ea"/>
                <a:cs typeface="+mn-cs"/>
              </a:rPr>
              <a:t>    transform: rotate(-80deg);</a:t>
            </a:r>
          </a:p>
          <a:p>
            <a:r>
              <a:rPr lang="en-US" sz="1200" b="0" kern="1200" dirty="0">
                <a:solidFill>
                  <a:schemeClr val="tx1"/>
                </a:solidFill>
                <a:effectLst/>
                <a:latin typeface="+mn-lt"/>
                <a:ea typeface="+mn-ea"/>
                <a:cs typeface="+mn-cs"/>
              </a:rPr>
              <a:t>    z-index: -2222;</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.left-feet {</a:t>
            </a:r>
          </a:p>
          <a:p>
            <a:r>
              <a:rPr lang="en-US" sz="1200" b="0" kern="1200" dirty="0">
                <a:solidFill>
                  <a:schemeClr val="tx1"/>
                </a:solidFill>
                <a:effectLst/>
                <a:latin typeface="+mn-lt"/>
                <a:ea typeface="+mn-ea"/>
                <a:cs typeface="+mn-cs"/>
              </a:rPr>
              <a:t>    top: 85%;</a:t>
            </a:r>
          </a:p>
          <a:p>
            <a:r>
              <a:rPr lang="en-US" sz="1200" b="0" kern="1200" dirty="0">
                <a:solidFill>
                  <a:schemeClr val="tx1"/>
                </a:solidFill>
                <a:effectLst/>
                <a:latin typeface="+mn-lt"/>
                <a:ea typeface="+mn-ea"/>
                <a:cs typeface="+mn-cs"/>
              </a:rPr>
              <a:t>    left: 25%;</a:t>
            </a:r>
          </a:p>
          <a:p>
            <a:r>
              <a:rPr lang="en-US" sz="1200" b="0" kern="1200" dirty="0">
                <a:solidFill>
                  <a:schemeClr val="tx1"/>
                </a:solidFill>
                <a:effectLst/>
                <a:latin typeface="+mn-lt"/>
                <a:ea typeface="+mn-ea"/>
                <a:cs typeface="+mn-cs"/>
              </a:rPr>
              <a:t>    background: var(--penguin-beak, orange);</a:t>
            </a:r>
          </a:p>
          <a:p>
            <a:r>
              <a:rPr lang="en-US" sz="1200" b="0" kern="1200" dirty="0">
                <a:solidFill>
                  <a:schemeClr val="tx1"/>
                </a:solidFill>
                <a:effectLst/>
                <a:latin typeface="+mn-lt"/>
                <a:ea typeface="+mn-ea"/>
                <a:cs typeface="+mn-cs"/>
              </a:rPr>
              <a:t>    width: 15%;</a:t>
            </a:r>
          </a:p>
          <a:p>
            <a:r>
              <a:rPr lang="en-US" sz="1200" b="0" kern="1200" dirty="0">
                <a:solidFill>
                  <a:schemeClr val="tx1"/>
                </a:solidFill>
                <a:effectLst/>
                <a:latin typeface="+mn-lt"/>
                <a:ea typeface="+mn-ea"/>
                <a:cs typeface="+mn-cs"/>
              </a:rPr>
              <a:t>    height: 30%;</a:t>
            </a:r>
          </a:p>
          <a:p>
            <a:r>
              <a:rPr lang="en-US" sz="1200" b="0" kern="1200" dirty="0">
                <a:solidFill>
                  <a:schemeClr val="tx1"/>
                </a:solidFill>
                <a:effectLst/>
                <a:latin typeface="+mn-lt"/>
                <a:ea typeface="+mn-ea"/>
                <a:cs typeface="+mn-cs"/>
              </a:rPr>
              <a:t>    border-radius: 50% 50% 50% 50%;</a:t>
            </a:r>
          </a:p>
          <a:p>
            <a:r>
              <a:rPr lang="en-US" sz="1200" b="0" kern="1200" dirty="0">
                <a:solidFill>
                  <a:schemeClr val="tx1"/>
                </a:solidFill>
                <a:effectLst/>
                <a:latin typeface="+mn-lt"/>
                <a:ea typeface="+mn-ea"/>
                <a:cs typeface="+mn-cs"/>
              </a:rPr>
              <a:t>    transform: rotate(80deg);</a:t>
            </a:r>
          </a:p>
          <a:p>
            <a:r>
              <a:rPr lang="en-US" sz="1200" b="0" kern="1200" dirty="0">
                <a:solidFill>
                  <a:schemeClr val="tx1"/>
                </a:solidFill>
                <a:effectLst/>
                <a:latin typeface="+mn-lt"/>
                <a:ea typeface="+mn-ea"/>
                <a:cs typeface="+mn-cs"/>
              </a:rPr>
              <a:t>    z-index: -2222;</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.right-eye {</a:t>
            </a:r>
          </a:p>
          <a:p>
            <a:r>
              <a:rPr lang="en-US" sz="1200" b="0" kern="1200" dirty="0">
                <a:solidFill>
                  <a:schemeClr val="tx1"/>
                </a:solidFill>
                <a:effectLst/>
                <a:latin typeface="+mn-lt"/>
                <a:ea typeface="+mn-ea"/>
                <a:cs typeface="+mn-cs"/>
              </a:rPr>
              <a:t>    top: 45%;</a:t>
            </a:r>
          </a:p>
          <a:p>
            <a:r>
              <a:rPr lang="en-US" sz="1200" b="0" kern="1200" dirty="0">
                <a:solidFill>
                  <a:schemeClr val="tx1"/>
                </a:solidFill>
                <a:effectLst/>
                <a:latin typeface="+mn-lt"/>
                <a:ea typeface="+mn-ea"/>
                <a:cs typeface="+mn-cs"/>
              </a:rPr>
              <a:t>    left: 60%;</a:t>
            </a:r>
          </a:p>
          <a:p>
            <a:r>
              <a:rPr lang="en-US" sz="1200" b="0" kern="1200" dirty="0">
                <a:solidFill>
                  <a:schemeClr val="tx1"/>
                </a:solidFill>
                <a:effectLst/>
                <a:latin typeface="+mn-lt"/>
                <a:ea typeface="+mn-ea"/>
                <a:cs typeface="+mn-cs"/>
              </a:rPr>
              <a:t>    background: black;</a:t>
            </a:r>
          </a:p>
          <a:p>
            <a:r>
              <a:rPr lang="en-US" sz="1200" b="0" kern="1200" dirty="0">
                <a:solidFill>
                  <a:schemeClr val="tx1"/>
                </a:solidFill>
                <a:effectLst/>
                <a:latin typeface="+mn-lt"/>
                <a:ea typeface="+mn-ea"/>
                <a:cs typeface="+mn-cs"/>
              </a:rPr>
              <a:t>    width: 15%;</a:t>
            </a:r>
          </a:p>
          <a:p>
            <a:r>
              <a:rPr lang="en-US" sz="1200" b="0" kern="1200" dirty="0">
                <a:solidFill>
                  <a:schemeClr val="tx1"/>
                </a:solidFill>
                <a:effectLst/>
                <a:latin typeface="+mn-lt"/>
                <a:ea typeface="+mn-ea"/>
                <a:cs typeface="+mn-cs"/>
              </a:rPr>
              <a:t>    height: 17%;</a:t>
            </a:r>
          </a:p>
          <a:p>
            <a:r>
              <a:rPr lang="en-US" sz="1200" b="0" kern="1200" dirty="0">
                <a:solidFill>
                  <a:schemeClr val="tx1"/>
                </a:solidFill>
                <a:effectLst/>
                <a:latin typeface="+mn-lt"/>
                <a:ea typeface="+mn-ea"/>
                <a:cs typeface="+mn-cs"/>
              </a:rPr>
              <a:t>    border-radius: 50%;</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.left-eye {</a:t>
            </a:r>
          </a:p>
          <a:p>
            <a:r>
              <a:rPr lang="en-US" sz="1200" b="0" kern="1200" dirty="0">
                <a:solidFill>
                  <a:schemeClr val="tx1"/>
                </a:solidFill>
                <a:effectLst/>
                <a:latin typeface="+mn-lt"/>
                <a:ea typeface="+mn-ea"/>
                <a:cs typeface="+mn-cs"/>
              </a:rPr>
              <a:t>    top: 45%;</a:t>
            </a:r>
          </a:p>
          <a:p>
            <a:r>
              <a:rPr lang="en-US" sz="1200" b="0" kern="1200" dirty="0">
                <a:solidFill>
                  <a:schemeClr val="tx1"/>
                </a:solidFill>
                <a:effectLst/>
                <a:latin typeface="+mn-lt"/>
                <a:ea typeface="+mn-ea"/>
                <a:cs typeface="+mn-cs"/>
              </a:rPr>
              <a:t>    left: 25%;</a:t>
            </a:r>
          </a:p>
          <a:p>
            <a:r>
              <a:rPr lang="en-US" sz="1200" b="0" kern="1200" dirty="0">
                <a:solidFill>
                  <a:schemeClr val="tx1"/>
                </a:solidFill>
                <a:effectLst/>
                <a:latin typeface="+mn-lt"/>
                <a:ea typeface="+mn-ea"/>
                <a:cs typeface="+mn-cs"/>
              </a:rPr>
              <a:t>    background: black;</a:t>
            </a:r>
          </a:p>
          <a:p>
            <a:r>
              <a:rPr lang="en-US" sz="1200" b="0" kern="1200" dirty="0">
                <a:solidFill>
                  <a:schemeClr val="tx1"/>
                </a:solidFill>
                <a:effectLst/>
                <a:latin typeface="+mn-lt"/>
                <a:ea typeface="+mn-ea"/>
                <a:cs typeface="+mn-cs"/>
              </a:rPr>
              <a:t>    width: 15%;</a:t>
            </a:r>
          </a:p>
          <a:p>
            <a:r>
              <a:rPr lang="en-US" sz="1200" b="0" kern="1200" dirty="0">
                <a:solidFill>
                  <a:schemeClr val="tx1"/>
                </a:solidFill>
                <a:effectLst/>
                <a:latin typeface="+mn-lt"/>
                <a:ea typeface="+mn-ea"/>
                <a:cs typeface="+mn-cs"/>
              </a:rPr>
              <a:t>    height: 17%;</a:t>
            </a:r>
          </a:p>
          <a:p>
            <a:r>
              <a:rPr lang="en-US" sz="1200" b="0" kern="1200" dirty="0">
                <a:solidFill>
                  <a:schemeClr val="tx1"/>
                </a:solidFill>
                <a:effectLst/>
                <a:latin typeface="+mn-lt"/>
                <a:ea typeface="+mn-ea"/>
                <a:cs typeface="+mn-cs"/>
              </a:rPr>
              <a:t>    border-radius: 50%;</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.sparkle {</a:t>
            </a:r>
          </a:p>
          <a:p>
            <a:r>
              <a:rPr lang="en-US" sz="1200" b="0" kern="1200" dirty="0">
                <a:solidFill>
                  <a:schemeClr val="tx1"/>
                </a:solidFill>
                <a:effectLst/>
                <a:latin typeface="+mn-lt"/>
                <a:ea typeface="+mn-ea"/>
                <a:cs typeface="+mn-cs"/>
              </a:rPr>
              <a:t>    top: 25%;</a:t>
            </a:r>
          </a:p>
          <a:p>
            <a:r>
              <a:rPr lang="en-US" sz="1200" b="0" kern="1200" dirty="0">
                <a:solidFill>
                  <a:schemeClr val="tx1"/>
                </a:solidFill>
                <a:effectLst/>
                <a:latin typeface="+mn-lt"/>
                <a:ea typeface="+mn-ea"/>
                <a:cs typeface="+mn-cs"/>
              </a:rPr>
              <a:t>    left: 15%;</a:t>
            </a:r>
          </a:p>
          <a:p>
            <a:r>
              <a:rPr lang="en-US" sz="1200" b="0" kern="1200" dirty="0">
                <a:solidFill>
                  <a:schemeClr val="tx1"/>
                </a:solidFill>
                <a:effectLst/>
                <a:latin typeface="+mn-lt"/>
                <a:ea typeface="+mn-ea"/>
                <a:cs typeface="+mn-cs"/>
              </a:rPr>
              <a:t>    background: white;</a:t>
            </a:r>
          </a:p>
          <a:p>
            <a:r>
              <a:rPr lang="en-US" sz="1200" b="0" kern="1200" dirty="0">
                <a:solidFill>
                  <a:schemeClr val="tx1"/>
                </a:solidFill>
                <a:effectLst/>
                <a:latin typeface="+mn-lt"/>
                <a:ea typeface="+mn-ea"/>
                <a:cs typeface="+mn-cs"/>
              </a:rPr>
              <a:t>    width: 35%;</a:t>
            </a:r>
          </a:p>
          <a:p>
            <a:r>
              <a:rPr lang="en-US" sz="1200" b="0" kern="1200" dirty="0">
                <a:solidFill>
                  <a:schemeClr val="tx1"/>
                </a:solidFill>
                <a:effectLst/>
                <a:latin typeface="+mn-lt"/>
                <a:ea typeface="+mn-ea"/>
                <a:cs typeface="+mn-cs"/>
              </a:rPr>
              <a:t>    height: 35%;</a:t>
            </a:r>
          </a:p>
          <a:p>
            <a:r>
              <a:rPr lang="en-US" sz="1200" b="0" kern="1200" dirty="0">
                <a:solidFill>
                  <a:schemeClr val="tx1"/>
                </a:solidFill>
                <a:effectLst/>
                <a:latin typeface="+mn-lt"/>
                <a:ea typeface="+mn-ea"/>
                <a:cs typeface="+mn-cs"/>
              </a:rPr>
              <a:t>    border-radius: 50%;</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.blush-right {</a:t>
            </a:r>
          </a:p>
          <a:p>
            <a:r>
              <a:rPr lang="en-US" sz="1200" b="0" kern="1200" dirty="0">
                <a:solidFill>
                  <a:schemeClr val="tx1"/>
                </a:solidFill>
                <a:effectLst/>
                <a:latin typeface="+mn-lt"/>
                <a:ea typeface="+mn-ea"/>
                <a:cs typeface="+mn-cs"/>
              </a:rPr>
              <a:t>    top: 65%;</a:t>
            </a:r>
          </a:p>
          <a:p>
            <a:r>
              <a:rPr lang="en-US" sz="1200" b="0" kern="1200" dirty="0">
                <a:solidFill>
                  <a:schemeClr val="tx1"/>
                </a:solidFill>
                <a:effectLst/>
                <a:latin typeface="+mn-lt"/>
                <a:ea typeface="+mn-ea"/>
                <a:cs typeface="+mn-cs"/>
              </a:rPr>
              <a:t>    left: 15%;</a:t>
            </a:r>
          </a:p>
          <a:p>
            <a:r>
              <a:rPr lang="en-US" sz="1200" b="0" kern="1200" dirty="0">
                <a:solidFill>
                  <a:schemeClr val="tx1"/>
                </a:solidFill>
                <a:effectLst/>
                <a:latin typeface="+mn-lt"/>
                <a:ea typeface="+mn-ea"/>
                <a:cs typeface="+mn-cs"/>
              </a:rPr>
              <a:t>    background: pink;</a:t>
            </a:r>
          </a:p>
          <a:p>
            <a:r>
              <a:rPr lang="en-US" sz="1200" b="0" kern="1200" dirty="0">
                <a:solidFill>
                  <a:schemeClr val="tx1"/>
                </a:solidFill>
                <a:effectLst/>
                <a:latin typeface="+mn-lt"/>
                <a:ea typeface="+mn-ea"/>
                <a:cs typeface="+mn-cs"/>
              </a:rPr>
              <a:t>    width: 15%;</a:t>
            </a:r>
          </a:p>
          <a:p>
            <a:r>
              <a:rPr lang="en-US" sz="1200" b="0" kern="1200" dirty="0">
                <a:solidFill>
                  <a:schemeClr val="tx1"/>
                </a:solidFill>
                <a:effectLst/>
                <a:latin typeface="+mn-lt"/>
                <a:ea typeface="+mn-ea"/>
                <a:cs typeface="+mn-cs"/>
              </a:rPr>
              <a:t>    height: 10%;</a:t>
            </a:r>
          </a:p>
          <a:p>
            <a:r>
              <a:rPr lang="en-US" sz="1200" b="0" kern="1200" dirty="0">
                <a:solidFill>
                  <a:schemeClr val="tx1"/>
                </a:solidFill>
                <a:effectLst/>
                <a:latin typeface="+mn-lt"/>
                <a:ea typeface="+mn-ea"/>
                <a:cs typeface="+mn-cs"/>
              </a:rPr>
              <a:t>    border-radius: 50%;</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.blush-left {</a:t>
            </a:r>
          </a:p>
          <a:p>
            <a:r>
              <a:rPr lang="en-US" sz="1200" b="0" kern="1200" dirty="0">
                <a:solidFill>
                  <a:schemeClr val="tx1"/>
                </a:solidFill>
                <a:effectLst/>
                <a:latin typeface="+mn-lt"/>
                <a:ea typeface="+mn-ea"/>
                <a:cs typeface="+mn-cs"/>
              </a:rPr>
              <a:t>    top: 65%;</a:t>
            </a:r>
          </a:p>
          <a:p>
            <a:r>
              <a:rPr lang="en-US" sz="1200" b="0" kern="1200" dirty="0">
                <a:solidFill>
                  <a:schemeClr val="tx1"/>
                </a:solidFill>
                <a:effectLst/>
                <a:latin typeface="+mn-lt"/>
                <a:ea typeface="+mn-ea"/>
                <a:cs typeface="+mn-cs"/>
              </a:rPr>
              <a:t>    left: 70%;</a:t>
            </a:r>
          </a:p>
          <a:p>
            <a:r>
              <a:rPr lang="en-US" sz="1200" b="0" kern="1200" dirty="0">
                <a:solidFill>
                  <a:schemeClr val="tx1"/>
                </a:solidFill>
                <a:effectLst/>
                <a:latin typeface="+mn-lt"/>
                <a:ea typeface="+mn-ea"/>
                <a:cs typeface="+mn-cs"/>
              </a:rPr>
              <a:t>    background: pink;</a:t>
            </a:r>
          </a:p>
          <a:p>
            <a:r>
              <a:rPr lang="en-US" sz="1200" b="0" kern="1200" dirty="0">
                <a:solidFill>
                  <a:schemeClr val="tx1"/>
                </a:solidFill>
                <a:effectLst/>
                <a:latin typeface="+mn-lt"/>
                <a:ea typeface="+mn-ea"/>
                <a:cs typeface="+mn-cs"/>
              </a:rPr>
              <a:t>    width: 15%;</a:t>
            </a:r>
          </a:p>
          <a:p>
            <a:r>
              <a:rPr lang="en-US" sz="1200" b="0" kern="1200" dirty="0">
                <a:solidFill>
                  <a:schemeClr val="tx1"/>
                </a:solidFill>
                <a:effectLst/>
                <a:latin typeface="+mn-lt"/>
                <a:ea typeface="+mn-ea"/>
                <a:cs typeface="+mn-cs"/>
              </a:rPr>
              <a:t>    height: 10%;</a:t>
            </a:r>
          </a:p>
          <a:p>
            <a:r>
              <a:rPr lang="en-US" sz="1200" b="0" kern="1200" dirty="0">
                <a:solidFill>
                  <a:schemeClr val="tx1"/>
                </a:solidFill>
                <a:effectLst/>
                <a:latin typeface="+mn-lt"/>
                <a:ea typeface="+mn-ea"/>
                <a:cs typeface="+mn-cs"/>
              </a:rPr>
              <a:t>    border-radius: 50%;</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.beak-top {</a:t>
            </a:r>
          </a:p>
          <a:p>
            <a:r>
              <a:rPr lang="en-US" sz="1200" b="0" kern="1200" dirty="0">
                <a:solidFill>
                  <a:schemeClr val="tx1"/>
                </a:solidFill>
                <a:effectLst/>
                <a:latin typeface="+mn-lt"/>
                <a:ea typeface="+mn-ea"/>
                <a:cs typeface="+mn-cs"/>
              </a:rPr>
              <a:t>    top: 60%;</a:t>
            </a:r>
          </a:p>
          <a:p>
            <a:r>
              <a:rPr lang="en-US" sz="1200" b="0" kern="1200" dirty="0">
                <a:solidFill>
                  <a:schemeClr val="tx1"/>
                </a:solidFill>
                <a:effectLst/>
                <a:latin typeface="+mn-lt"/>
                <a:ea typeface="+mn-ea"/>
                <a:cs typeface="+mn-cs"/>
              </a:rPr>
              <a:t>    left: 40%;</a:t>
            </a:r>
          </a:p>
          <a:p>
            <a:r>
              <a:rPr lang="en-US" sz="1200" b="0" kern="1200" dirty="0">
                <a:solidFill>
                  <a:schemeClr val="tx1"/>
                </a:solidFill>
                <a:effectLst/>
                <a:latin typeface="+mn-lt"/>
                <a:ea typeface="+mn-ea"/>
                <a:cs typeface="+mn-cs"/>
              </a:rPr>
              <a:t>    background: var(--penguin-beak, orange);</a:t>
            </a:r>
          </a:p>
          <a:p>
            <a:r>
              <a:rPr lang="en-US" sz="1200" b="0" kern="1200" dirty="0">
                <a:solidFill>
                  <a:schemeClr val="tx1"/>
                </a:solidFill>
                <a:effectLst/>
                <a:latin typeface="+mn-lt"/>
                <a:ea typeface="+mn-ea"/>
                <a:cs typeface="+mn-cs"/>
              </a:rPr>
              <a:t>    width: 20%;</a:t>
            </a:r>
          </a:p>
          <a:p>
            <a:r>
              <a:rPr lang="en-US" sz="1200" b="0" kern="1200" dirty="0">
                <a:solidFill>
                  <a:schemeClr val="tx1"/>
                </a:solidFill>
                <a:effectLst/>
                <a:latin typeface="+mn-lt"/>
                <a:ea typeface="+mn-ea"/>
                <a:cs typeface="+mn-cs"/>
              </a:rPr>
              <a:t>    height: 10%;</a:t>
            </a:r>
          </a:p>
          <a:p>
            <a:r>
              <a:rPr lang="en-US" sz="1200" b="0" kern="1200" dirty="0">
                <a:solidFill>
                  <a:schemeClr val="tx1"/>
                </a:solidFill>
                <a:effectLst/>
                <a:latin typeface="+mn-lt"/>
                <a:ea typeface="+mn-ea"/>
                <a:cs typeface="+mn-cs"/>
              </a:rPr>
              <a:t>    border-radius: 50%;</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.beak-bottom {</a:t>
            </a:r>
          </a:p>
          <a:p>
            <a:r>
              <a:rPr lang="en-US" sz="1200" b="0" kern="1200" dirty="0">
                <a:solidFill>
                  <a:schemeClr val="tx1"/>
                </a:solidFill>
                <a:effectLst/>
                <a:latin typeface="+mn-lt"/>
                <a:ea typeface="+mn-ea"/>
                <a:cs typeface="+mn-cs"/>
              </a:rPr>
              <a:t>    top: 65%;</a:t>
            </a:r>
          </a:p>
          <a:p>
            <a:r>
              <a:rPr lang="en-US" sz="1200" b="0" kern="1200" dirty="0">
                <a:solidFill>
                  <a:schemeClr val="tx1"/>
                </a:solidFill>
                <a:effectLst/>
                <a:latin typeface="+mn-lt"/>
                <a:ea typeface="+mn-ea"/>
                <a:cs typeface="+mn-cs"/>
              </a:rPr>
              <a:t>    left: 42%;</a:t>
            </a:r>
          </a:p>
          <a:p>
            <a:r>
              <a:rPr lang="en-US" sz="1200" b="0" kern="1200" dirty="0">
                <a:solidFill>
                  <a:schemeClr val="tx1"/>
                </a:solidFill>
                <a:effectLst/>
                <a:latin typeface="+mn-lt"/>
                <a:ea typeface="+mn-ea"/>
                <a:cs typeface="+mn-cs"/>
              </a:rPr>
              <a:t>    background: var(--penguin-beak, orange);</a:t>
            </a:r>
          </a:p>
          <a:p>
            <a:r>
              <a:rPr lang="en-US" sz="1200" b="0" kern="1200" dirty="0">
                <a:solidFill>
                  <a:schemeClr val="tx1"/>
                </a:solidFill>
                <a:effectLst/>
                <a:latin typeface="+mn-lt"/>
                <a:ea typeface="+mn-ea"/>
                <a:cs typeface="+mn-cs"/>
              </a:rPr>
              <a:t>    width: 16%;</a:t>
            </a:r>
          </a:p>
          <a:p>
            <a:r>
              <a:rPr lang="en-US" sz="1200" b="0" kern="1200" dirty="0">
                <a:solidFill>
                  <a:schemeClr val="tx1"/>
                </a:solidFill>
                <a:effectLst/>
                <a:latin typeface="+mn-lt"/>
                <a:ea typeface="+mn-ea"/>
                <a:cs typeface="+mn-cs"/>
              </a:rPr>
              <a:t>    height: 10%;</a:t>
            </a:r>
          </a:p>
          <a:p>
            <a:r>
              <a:rPr lang="en-US" sz="1200" b="0" kern="1200" dirty="0">
                <a:solidFill>
                  <a:schemeClr val="tx1"/>
                </a:solidFill>
                <a:effectLst/>
                <a:latin typeface="+mn-lt"/>
                <a:ea typeface="+mn-ea"/>
                <a:cs typeface="+mn-cs"/>
              </a:rPr>
              <a:t>    border-radius: 50%;</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body {</a:t>
            </a:r>
          </a:p>
          <a:p>
            <a:r>
              <a:rPr lang="en-US" sz="1200" b="0" kern="1200" dirty="0">
                <a:solidFill>
                  <a:schemeClr val="tx1"/>
                </a:solidFill>
                <a:effectLst/>
                <a:latin typeface="+mn-lt"/>
                <a:ea typeface="+mn-ea"/>
                <a:cs typeface="+mn-cs"/>
              </a:rPr>
              <a:t>    background:#c6faf1;</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.penguin * {</a:t>
            </a:r>
          </a:p>
          <a:p>
            <a:r>
              <a:rPr lang="en-US" sz="1200" b="0" kern="1200" dirty="0">
                <a:solidFill>
                  <a:schemeClr val="tx1"/>
                </a:solidFill>
                <a:effectLst/>
                <a:latin typeface="+mn-lt"/>
                <a:ea typeface="+mn-ea"/>
                <a:cs typeface="+mn-cs"/>
              </a:rPr>
              <a:t>    position: absolute;</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&lt;/style&gt;</a:t>
            </a:r>
          </a:p>
          <a:p>
            <a:r>
              <a:rPr lang="en-US" sz="1200" b="0" kern="1200" dirty="0">
                <a:solidFill>
                  <a:schemeClr val="tx1"/>
                </a:solidFill>
                <a:effectLst/>
                <a:latin typeface="+mn-lt"/>
                <a:ea typeface="+mn-ea"/>
                <a:cs typeface="+mn-cs"/>
              </a:rPr>
              <a:t>&lt;div class="penguin"&gt;</a:t>
            </a:r>
          </a:p>
          <a:p>
            <a:r>
              <a:rPr lang="en-US" sz="1200" b="0" kern="1200" dirty="0">
                <a:solidFill>
                  <a:schemeClr val="tx1"/>
                </a:solidFill>
                <a:effectLst/>
                <a:latin typeface="+mn-lt"/>
                <a:ea typeface="+mn-ea"/>
                <a:cs typeface="+mn-cs"/>
              </a:rPr>
              <a:t>  &lt;div class="penguin-bottom"&gt;</a:t>
            </a:r>
          </a:p>
          <a:p>
            <a:r>
              <a:rPr lang="en-US" sz="1200" b="0" kern="1200" dirty="0">
                <a:solidFill>
                  <a:schemeClr val="tx1"/>
                </a:solidFill>
                <a:effectLst/>
                <a:latin typeface="+mn-lt"/>
                <a:ea typeface="+mn-ea"/>
                <a:cs typeface="+mn-cs"/>
              </a:rPr>
              <a:t>    &lt;div class="right-hand"&gt;&lt;/div&gt;</a:t>
            </a:r>
          </a:p>
          <a:p>
            <a:r>
              <a:rPr lang="en-US" sz="1200" b="0" kern="1200" dirty="0">
                <a:solidFill>
                  <a:schemeClr val="tx1"/>
                </a:solidFill>
                <a:effectLst/>
                <a:latin typeface="+mn-lt"/>
                <a:ea typeface="+mn-ea"/>
                <a:cs typeface="+mn-cs"/>
              </a:rPr>
              <a:t>    &lt;div class="left-hand"&gt;&lt;/div&gt;</a:t>
            </a:r>
          </a:p>
          <a:p>
            <a:r>
              <a:rPr lang="en-US" sz="1200" b="0" kern="1200" dirty="0">
                <a:solidFill>
                  <a:schemeClr val="tx1"/>
                </a:solidFill>
                <a:effectLst/>
                <a:latin typeface="+mn-lt"/>
                <a:ea typeface="+mn-ea"/>
                <a:cs typeface="+mn-cs"/>
              </a:rPr>
              <a:t>    &lt;div class="right-feet"&gt;&lt;/div&gt;</a:t>
            </a:r>
          </a:p>
          <a:p>
            <a:r>
              <a:rPr lang="en-US" sz="1200" b="0" kern="1200" dirty="0">
                <a:solidFill>
                  <a:schemeClr val="tx1"/>
                </a:solidFill>
                <a:effectLst/>
                <a:latin typeface="+mn-lt"/>
                <a:ea typeface="+mn-ea"/>
                <a:cs typeface="+mn-cs"/>
              </a:rPr>
              <a:t>    &lt;div class="left-feet"&gt;&lt;/div&gt;</a:t>
            </a:r>
          </a:p>
          <a:p>
            <a:r>
              <a:rPr lang="en-US" sz="1200" b="0" kern="1200" dirty="0">
                <a:solidFill>
                  <a:schemeClr val="tx1"/>
                </a:solidFill>
                <a:effectLst/>
                <a:latin typeface="+mn-lt"/>
                <a:ea typeface="+mn-ea"/>
                <a:cs typeface="+mn-cs"/>
              </a:rPr>
              <a:t>  &lt;/div&gt;</a:t>
            </a:r>
          </a:p>
          <a:p>
            <a:r>
              <a:rPr lang="en-US" sz="1200" b="0" kern="1200" dirty="0">
                <a:solidFill>
                  <a:schemeClr val="tx1"/>
                </a:solidFill>
                <a:effectLst/>
                <a:latin typeface="+mn-lt"/>
                <a:ea typeface="+mn-ea"/>
                <a:cs typeface="+mn-cs"/>
              </a:rPr>
              <a:t>  &lt;div class="penguin-top"&gt;</a:t>
            </a:r>
          </a:p>
          <a:p>
            <a:r>
              <a:rPr lang="en-US" sz="1200" b="0" kern="1200" dirty="0">
                <a:solidFill>
                  <a:schemeClr val="tx1"/>
                </a:solidFill>
                <a:effectLst/>
                <a:latin typeface="+mn-lt"/>
                <a:ea typeface="+mn-ea"/>
                <a:cs typeface="+mn-cs"/>
              </a:rPr>
              <a:t>    &lt;div class="right-cheek"&gt;&lt;/div&gt;</a:t>
            </a:r>
          </a:p>
          <a:p>
            <a:r>
              <a:rPr lang="en-US" sz="1200" b="0" kern="1200" dirty="0">
                <a:solidFill>
                  <a:schemeClr val="tx1"/>
                </a:solidFill>
                <a:effectLst/>
                <a:latin typeface="+mn-lt"/>
                <a:ea typeface="+mn-ea"/>
                <a:cs typeface="+mn-cs"/>
              </a:rPr>
              <a:t>    &lt;div class="left-cheek"&gt;&lt;/div&gt;</a:t>
            </a:r>
          </a:p>
          <a:p>
            <a:r>
              <a:rPr lang="en-US" sz="1200" b="0" kern="1200" dirty="0">
                <a:solidFill>
                  <a:schemeClr val="tx1"/>
                </a:solidFill>
                <a:effectLst/>
                <a:latin typeface="+mn-lt"/>
                <a:ea typeface="+mn-ea"/>
                <a:cs typeface="+mn-cs"/>
              </a:rPr>
              <a:t>    &lt;div class="belly"&gt;&lt;/div&gt;</a:t>
            </a:r>
          </a:p>
          <a:p>
            <a:r>
              <a:rPr lang="en-US" sz="1200" b="0" kern="1200" dirty="0">
                <a:solidFill>
                  <a:schemeClr val="tx1"/>
                </a:solidFill>
                <a:effectLst/>
                <a:latin typeface="+mn-lt"/>
                <a:ea typeface="+mn-ea"/>
                <a:cs typeface="+mn-cs"/>
              </a:rPr>
              <a:t>    &lt;div class="right-eye"&gt;</a:t>
            </a:r>
          </a:p>
          <a:p>
            <a:r>
              <a:rPr lang="en-US" sz="1200" b="0" kern="1200" dirty="0">
                <a:solidFill>
                  <a:schemeClr val="tx1"/>
                </a:solidFill>
                <a:effectLst/>
                <a:latin typeface="+mn-lt"/>
                <a:ea typeface="+mn-ea"/>
                <a:cs typeface="+mn-cs"/>
              </a:rPr>
              <a:t>      &lt;div class="sparkle"&gt;&lt;/div&gt;</a:t>
            </a:r>
          </a:p>
          <a:p>
            <a:r>
              <a:rPr lang="en-US" sz="1200" b="0" kern="1200" dirty="0">
                <a:solidFill>
                  <a:schemeClr val="tx1"/>
                </a:solidFill>
                <a:effectLst/>
                <a:latin typeface="+mn-lt"/>
                <a:ea typeface="+mn-ea"/>
                <a:cs typeface="+mn-cs"/>
              </a:rPr>
              <a:t>    &lt;/div&gt;</a:t>
            </a:r>
          </a:p>
          <a:p>
            <a:r>
              <a:rPr lang="en-US" sz="1200" b="0" kern="1200" dirty="0">
                <a:solidFill>
                  <a:schemeClr val="tx1"/>
                </a:solidFill>
                <a:effectLst/>
                <a:latin typeface="+mn-lt"/>
                <a:ea typeface="+mn-ea"/>
                <a:cs typeface="+mn-cs"/>
              </a:rPr>
              <a:t>    &lt;div class="left-eye"&gt;</a:t>
            </a:r>
          </a:p>
          <a:p>
            <a:r>
              <a:rPr lang="en-US" sz="1200" b="0" kern="1200" dirty="0">
                <a:solidFill>
                  <a:schemeClr val="tx1"/>
                </a:solidFill>
                <a:effectLst/>
                <a:latin typeface="+mn-lt"/>
                <a:ea typeface="+mn-ea"/>
                <a:cs typeface="+mn-cs"/>
              </a:rPr>
              <a:t>      &lt;div class="sparkle"&gt;&lt;/div&gt;</a:t>
            </a:r>
          </a:p>
          <a:p>
            <a:r>
              <a:rPr lang="en-US" sz="1200" b="0" kern="1200" dirty="0">
                <a:solidFill>
                  <a:schemeClr val="tx1"/>
                </a:solidFill>
                <a:effectLst/>
                <a:latin typeface="+mn-lt"/>
                <a:ea typeface="+mn-ea"/>
                <a:cs typeface="+mn-cs"/>
              </a:rPr>
              <a:t>    &lt;/div&gt;</a:t>
            </a:r>
          </a:p>
          <a:p>
            <a:r>
              <a:rPr lang="en-US" sz="1200" b="0" kern="1200" dirty="0">
                <a:solidFill>
                  <a:schemeClr val="tx1"/>
                </a:solidFill>
                <a:effectLst/>
                <a:latin typeface="+mn-lt"/>
                <a:ea typeface="+mn-ea"/>
                <a:cs typeface="+mn-cs"/>
              </a:rPr>
              <a:t>    &lt;div class="blush-right"&gt;&lt;/div&gt;</a:t>
            </a:r>
          </a:p>
          <a:p>
            <a:r>
              <a:rPr lang="en-US" sz="1200" b="0" kern="1200" dirty="0">
                <a:solidFill>
                  <a:schemeClr val="tx1"/>
                </a:solidFill>
                <a:effectLst/>
                <a:latin typeface="+mn-lt"/>
                <a:ea typeface="+mn-ea"/>
                <a:cs typeface="+mn-cs"/>
              </a:rPr>
              <a:t>    &lt;div class="blush-left"&gt;&lt;/div&gt;</a:t>
            </a:r>
          </a:p>
          <a:p>
            <a:r>
              <a:rPr lang="en-US" sz="1200" b="0" kern="1200" dirty="0">
                <a:solidFill>
                  <a:schemeClr val="tx1"/>
                </a:solidFill>
                <a:effectLst/>
                <a:latin typeface="+mn-lt"/>
                <a:ea typeface="+mn-ea"/>
                <a:cs typeface="+mn-cs"/>
              </a:rPr>
              <a:t>    &lt;div class="beak-top"&gt;&lt;/div&gt;</a:t>
            </a:r>
          </a:p>
          <a:p>
            <a:r>
              <a:rPr lang="en-US" sz="1200" b="0" kern="1200" dirty="0">
                <a:solidFill>
                  <a:schemeClr val="tx1"/>
                </a:solidFill>
                <a:effectLst/>
                <a:latin typeface="+mn-lt"/>
                <a:ea typeface="+mn-ea"/>
                <a:cs typeface="+mn-cs"/>
              </a:rPr>
              <a:t>    &lt;div class="beak-bottom"&gt;&lt;/div&gt;</a:t>
            </a:r>
          </a:p>
          <a:p>
            <a:r>
              <a:rPr lang="en-US" sz="1200" b="0" kern="1200" dirty="0">
                <a:solidFill>
                  <a:schemeClr val="tx1"/>
                </a:solidFill>
                <a:effectLst/>
                <a:latin typeface="+mn-lt"/>
                <a:ea typeface="+mn-ea"/>
                <a:cs typeface="+mn-cs"/>
              </a:rPr>
              <a:t>  &lt;/div&gt;</a:t>
            </a:r>
          </a:p>
          <a:p>
            <a:r>
              <a:rPr lang="en-US" sz="1200" b="0" kern="1200" dirty="0">
                <a:solidFill>
                  <a:schemeClr val="tx1"/>
                </a:solidFill>
                <a:effectLst/>
                <a:latin typeface="+mn-lt"/>
                <a:ea typeface="+mn-ea"/>
                <a:cs typeface="+mn-cs"/>
              </a:rPr>
              <a:t>&lt;/div&gt;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F811066-0135-4CAA-8AD4-89A97190AC00}" type="slidenum">
              <a:rPr lang="en-US" smtClean="0"/>
              <a:t>38</a:t>
            </a:fld>
            <a:endParaRPr lang="en-US"/>
          </a:p>
        </p:txBody>
      </p:sp>
    </p:spTree>
    <p:extLst>
      <p:ext uri="{BB962C8B-B14F-4D97-AF65-F5344CB8AC3E}">
        <p14:creationId xmlns:p14="http://schemas.microsoft.com/office/powerpoint/2010/main" val="763240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811066-0135-4CAA-8AD4-89A97190AC00}" type="slidenum">
              <a:rPr lang="en-US" smtClean="0"/>
              <a:t>3</a:t>
            </a:fld>
            <a:endParaRPr lang="en-US"/>
          </a:p>
        </p:txBody>
      </p:sp>
    </p:spTree>
    <p:extLst>
      <p:ext uri="{BB962C8B-B14F-4D97-AF65-F5344CB8AC3E}">
        <p14:creationId xmlns:p14="http://schemas.microsoft.com/office/powerpoint/2010/main" val="2158544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&lt;h2 style="color: red;"&gt;</a:t>
            </a:r>
            <a:r>
              <a:rPr lang="en-US" sz="1200" b="0" kern="1200" dirty="0" err="1">
                <a:solidFill>
                  <a:schemeClr val="tx1"/>
                </a:solidFill>
                <a:effectLst/>
                <a:latin typeface="+mn-lt"/>
                <a:ea typeface="+mn-ea"/>
                <a:cs typeface="+mn-cs"/>
              </a:rPr>
              <a:t>CatPhotoApp</a:t>
            </a:r>
            <a:r>
              <a:rPr lang="en-US" sz="1200" b="0" kern="1200" dirty="0">
                <a:solidFill>
                  <a:schemeClr val="tx1"/>
                </a:solidFill>
                <a:effectLst/>
                <a:latin typeface="+mn-lt"/>
                <a:ea typeface="+mn-ea"/>
                <a:cs typeface="+mn-cs"/>
              </a:rPr>
              <a:t>&lt;/h2&gt;</a:t>
            </a:r>
          </a:p>
          <a:p>
            <a:endParaRPr lang="en-US" dirty="0"/>
          </a:p>
        </p:txBody>
      </p:sp>
      <p:sp>
        <p:nvSpPr>
          <p:cNvPr id="4" name="Slide Number Placeholder 3"/>
          <p:cNvSpPr>
            <a:spLocks noGrp="1"/>
          </p:cNvSpPr>
          <p:nvPr>
            <p:ph type="sldNum" sz="quarter" idx="5"/>
          </p:nvPr>
        </p:nvSpPr>
        <p:spPr/>
        <p:txBody>
          <a:bodyPr/>
          <a:lstStyle/>
          <a:p>
            <a:fld id="{DF811066-0135-4CAA-8AD4-89A97190AC00}" type="slidenum">
              <a:rPr lang="en-US" smtClean="0"/>
              <a:t>7</a:t>
            </a:fld>
            <a:endParaRPr lang="en-US"/>
          </a:p>
        </p:txBody>
      </p:sp>
    </p:spTree>
    <p:extLst>
      <p:ext uri="{BB962C8B-B14F-4D97-AF65-F5344CB8AC3E}">
        <p14:creationId xmlns:p14="http://schemas.microsoft.com/office/powerpoint/2010/main" val="102362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811066-0135-4CAA-8AD4-89A97190AC00}" type="slidenum">
              <a:rPr lang="en-US" smtClean="0"/>
              <a:t>8</a:t>
            </a:fld>
            <a:endParaRPr lang="en-US"/>
          </a:p>
        </p:txBody>
      </p:sp>
    </p:spTree>
    <p:extLst>
      <p:ext uri="{BB962C8B-B14F-4D97-AF65-F5344CB8AC3E}">
        <p14:creationId xmlns:p14="http://schemas.microsoft.com/office/powerpoint/2010/main" val="641687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a new HTML doc for this one</a:t>
            </a:r>
          </a:p>
          <a:p>
            <a:r>
              <a:rPr lang="en-US" dirty="0"/>
              <a:t>Make sure this code is wrapped in &lt;style&gt; &lt;/style&gt;</a:t>
            </a:r>
          </a:p>
        </p:txBody>
      </p:sp>
      <p:sp>
        <p:nvSpPr>
          <p:cNvPr id="4" name="Slide Number Placeholder 3"/>
          <p:cNvSpPr>
            <a:spLocks noGrp="1"/>
          </p:cNvSpPr>
          <p:nvPr>
            <p:ph type="sldNum" sz="quarter" idx="5"/>
          </p:nvPr>
        </p:nvSpPr>
        <p:spPr/>
        <p:txBody>
          <a:bodyPr/>
          <a:lstStyle/>
          <a:p>
            <a:fld id="{DF811066-0135-4CAA-8AD4-89A97190AC00}" type="slidenum">
              <a:rPr lang="en-US" smtClean="0"/>
              <a:t>26</a:t>
            </a:fld>
            <a:endParaRPr lang="en-US"/>
          </a:p>
        </p:txBody>
      </p:sp>
    </p:spTree>
    <p:extLst>
      <p:ext uri="{BB962C8B-B14F-4D97-AF65-F5344CB8AC3E}">
        <p14:creationId xmlns:p14="http://schemas.microsoft.com/office/powerpoint/2010/main" val="3273156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&lt;style&gt; body { background-color: black; color: green; font-family: monospace; } &lt;/style&gt; &lt;h1&gt;Hello World&lt;/h1&gt;</a:t>
            </a:r>
            <a:endParaRPr lang="en-US" dirty="0"/>
          </a:p>
        </p:txBody>
      </p:sp>
      <p:sp>
        <p:nvSpPr>
          <p:cNvPr id="4" name="Slide Number Placeholder 3"/>
          <p:cNvSpPr>
            <a:spLocks noGrp="1"/>
          </p:cNvSpPr>
          <p:nvPr>
            <p:ph type="sldNum" sz="quarter" idx="5"/>
          </p:nvPr>
        </p:nvSpPr>
        <p:spPr/>
        <p:txBody>
          <a:bodyPr/>
          <a:lstStyle/>
          <a:p>
            <a:fld id="{DF811066-0135-4CAA-8AD4-89A97190AC00}" type="slidenum">
              <a:rPr lang="en-US" smtClean="0"/>
              <a:t>27</a:t>
            </a:fld>
            <a:endParaRPr lang="en-US"/>
          </a:p>
        </p:txBody>
      </p:sp>
    </p:spTree>
    <p:extLst>
      <p:ext uri="{BB962C8B-B14F-4D97-AF65-F5344CB8AC3E}">
        <p14:creationId xmlns:p14="http://schemas.microsoft.com/office/powerpoint/2010/main" val="101526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&lt;style&gt; body { background-color: black; font-family: monospace; color: green; } .pink-text { color: pink; } &lt;/style&gt; &lt;h1 class="pink-text"&gt;Hello World!&lt;/h1&gt;</a:t>
            </a:r>
            <a:endParaRPr lang="en-US" dirty="0"/>
          </a:p>
        </p:txBody>
      </p:sp>
      <p:sp>
        <p:nvSpPr>
          <p:cNvPr id="4" name="Slide Number Placeholder 3"/>
          <p:cNvSpPr>
            <a:spLocks noGrp="1"/>
          </p:cNvSpPr>
          <p:nvPr>
            <p:ph type="sldNum" sz="quarter" idx="5"/>
          </p:nvPr>
        </p:nvSpPr>
        <p:spPr/>
        <p:txBody>
          <a:bodyPr/>
          <a:lstStyle/>
          <a:p>
            <a:fld id="{DF811066-0135-4CAA-8AD4-89A97190AC00}" type="slidenum">
              <a:rPr lang="en-US" smtClean="0"/>
              <a:t>28</a:t>
            </a:fld>
            <a:endParaRPr lang="en-US"/>
          </a:p>
        </p:txBody>
      </p:sp>
    </p:spTree>
    <p:extLst>
      <p:ext uri="{BB962C8B-B14F-4D97-AF65-F5344CB8AC3E}">
        <p14:creationId xmlns:p14="http://schemas.microsoft.com/office/powerpoint/2010/main" val="650900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&lt;style&gt;</a:t>
            </a:r>
          </a:p>
          <a:p>
            <a:r>
              <a:rPr lang="en-US" sz="1200" b="0" kern="1200" dirty="0">
                <a:solidFill>
                  <a:schemeClr val="tx1"/>
                </a:solidFill>
                <a:effectLst/>
                <a:latin typeface="+mn-lt"/>
                <a:ea typeface="+mn-ea"/>
                <a:cs typeface="+mn-cs"/>
              </a:rPr>
              <a:t>  body {</a:t>
            </a:r>
          </a:p>
          <a:p>
            <a:r>
              <a:rPr lang="en-US" sz="1200" b="0" kern="1200" dirty="0">
                <a:solidFill>
                  <a:schemeClr val="tx1"/>
                </a:solidFill>
                <a:effectLst/>
                <a:latin typeface="+mn-lt"/>
                <a:ea typeface="+mn-ea"/>
                <a:cs typeface="+mn-cs"/>
              </a:rPr>
              <a:t>    background-color: black;</a:t>
            </a:r>
          </a:p>
          <a:p>
            <a:r>
              <a:rPr lang="en-US" sz="1200" b="0" kern="1200" dirty="0">
                <a:solidFill>
                  <a:schemeClr val="tx1"/>
                </a:solidFill>
                <a:effectLst/>
                <a:latin typeface="+mn-lt"/>
                <a:ea typeface="+mn-ea"/>
                <a:cs typeface="+mn-cs"/>
              </a:rPr>
              <a:t>    font-family: monospace;</a:t>
            </a:r>
          </a:p>
          <a:p>
            <a:r>
              <a:rPr lang="en-US" sz="1200" b="0" kern="1200" dirty="0">
                <a:solidFill>
                  <a:schemeClr val="tx1"/>
                </a:solidFill>
                <a:effectLst/>
                <a:latin typeface="+mn-lt"/>
                <a:ea typeface="+mn-ea"/>
                <a:cs typeface="+mn-cs"/>
              </a:rPr>
              <a:t>    color: green;</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.pink-text {</a:t>
            </a:r>
          </a:p>
          <a:p>
            <a:r>
              <a:rPr lang="en-US" sz="1200" b="0" kern="1200" dirty="0">
                <a:solidFill>
                  <a:schemeClr val="tx1"/>
                </a:solidFill>
                <a:effectLst/>
                <a:latin typeface="+mn-lt"/>
                <a:ea typeface="+mn-ea"/>
                <a:cs typeface="+mn-cs"/>
              </a:rPr>
              <a:t>    color: pink;</a:t>
            </a:r>
          </a:p>
          <a:p>
            <a:r>
              <a:rPr lang="en-US" sz="1200" b="0" kern="1200" dirty="0">
                <a:solidFill>
                  <a:schemeClr val="tx1"/>
                </a:solidFill>
                <a:effectLst/>
                <a:latin typeface="+mn-lt"/>
                <a:ea typeface="+mn-ea"/>
                <a:cs typeface="+mn-cs"/>
              </a:rPr>
              <a:t>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.blue-text {</a:t>
            </a:r>
          </a:p>
          <a:p>
            <a:r>
              <a:rPr lang="en-US" sz="1200" b="0" kern="1200" dirty="0">
                <a:solidFill>
                  <a:schemeClr val="tx1"/>
                </a:solidFill>
                <a:effectLst/>
                <a:latin typeface="+mn-lt"/>
                <a:ea typeface="+mn-ea"/>
                <a:cs typeface="+mn-cs"/>
              </a:rPr>
              <a:t>    color: blue;</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&lt;/style&gt;</a:t>
            </a:r>
          </a:p>
          <a:p>
            <a:r>
              <a:rPr lang="en-US" sz="1200" b="0" kern="1200" dirty="0">
                <a:solidFill>
                  <a:schemeClr val="tx1"/>
                </a:solidFill>
                <a:effectLst/>
                <a:latin typeface="+mn-lt"/>
                <a:ea typeface="+mn-ea"/>
                <a:cs typeface="+mn-cs"/>
              </a:rPr>
              <a:t>&lt;h1 class="pink-text blue-text"&gt;Hello World!&lt;/h1&gt;</a:t>
            </a:r>
          </a:p>
          <a:p>
            <a:endParaRPr lang="en-US" dirty="0"/>
          </a:p>
        </p:txBody>
      </p:sp>
      <p:sp>
        <p:nvSpPr>
          <p:cNvPr id="4" name="Slide Number Placeholder 3"/>
          <p:cNvSpPr>
            <a:spLocks noGrp="1"/>
          </p:cNvSpPr>
          <p:nvPr>
            <p:ph type="sldNum" sz="quarter" idx="5"/>
          </p:nvPr>
        </p:nvSpPr>
        <p:spPr/>
        <p:txBody>
          <a:bodyPr/>
          <a:lstStyle/>
          <a:p>
            <a:fld id="{DF811066-0135-4CAA-8AD4-89A97190AC00}" type="slidenum">
              <a:rPr lang="en-US" smtClean="0"/>
              <a:t>29</a:t>
            </a:fld>
            <a:endParaRPr lang="en-US"/>
          </a:p>
        </p:txBody>
      </p:sp>
    </p:spTree>
    <p:extLst>
      <p:ext uri="{BB962C8B-B14F-4D97-AF65-F5344CB8AC3E}">
        <p14:creationId xmlns:p14="http://schemas.microsoft.com/office/powerpoint/2010/main" val="3835369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&lt;h1 style="color: white;" id="orange-text" class="pink-text blue-text"&gt;Hello World!&lt;/h1&gt;</a:t>
            </a:r>
            <a:endParaRPr lang="en-US" dirty="0"/>
          </a:p>
        </p:txBody>
      </p:sp>
      <p:sp>
        <p:nvSpPr>
          <p:cNvPr id="4" name="Slide Number Placeholder 3"/>
          <p:cNvSpPr>
            <a:spLocks noGrp="1"/>
          </p:cNvSpPr>
          <p:nvPr>
            <p:ph type="sldNum" sz="quarter" idx="5"/>
          </p:nvPr>
        </p:nvSpPr>
        <p:spPr/>
        <p:txBody>
          <a:bodyPr/>
          <a:lstStyle/>
          <a:p>
            <a:fld id="{DF811066-0135-4CAA-8AD4-89A97190AC00}" type="slidenum">
              <a:rPr lang="en-US" smtClean="0"/>
              <a:t>32</a:t>
            </a:fld>
            <a:endParaRPr lang="en-US"/>
          </a:p>
        </p:txBody>
      </p:sp>
    </p:spTree>
    <p:extLst>
      <p:ext uri="{BB962C8B-B14F-4D97-AF65-F5344CB8AC3E}">
        <p14:creationId xmlns:p14="http://schemas.microsoft.com/office/powerpoint/2010/main" val="1402458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1"/>
            <a:ext cx="9144000" cy="6691929"/>
            <a:chOff x="0" y="0"/>
            <a:chExt cx="12192000" cy="6691929"/>
          </a:xfrm>
        </p:grpSpPr>
        <p:sp>
          <p:nvSpPr>
            <p:cNvPr id="7" name="Rectangle 6"/>
            <p:cNvSpPr/>
            <p:nvPr/>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186" y="5454650"/>
              <a:ext cx="6241629" cy="1237279"/>
            </a:xfrm>
            <a:prstGeom prst="rect">
              <a:avLst/>
            </a:prstGeom>
          </p:spPr>
        </p:pic>
      </p:grpSp>
      <p:sp>
        <p:nvSpPr>
          <p:cNvPr id="2" name="Title 1"/>
          <p:cNvSpPr>
            <a:spLocks noGrp="1"/>
          </p:cNvSpPr>
          <p:nvPr>
            <p:ph type="ctrTitle" hasCustomPrompt="1"/>
          </p:nvPr>
        </p:nvSpPr>
        <p:spPr>
          <a:xfrm>
            <a:off x="1143000" y="1122364"/>
            <a:ext cx="6858000" cy="2306637"/>
          </a:xfrm>
        </p:spPr>
        <p:txBody>
          <a:bodyPr anchor="ctr"/>
          <a:lstStyle>
            <a:lvl1pPr algn="ctr">
              <a:defRPr sz="4500"/>
            </a:lvl1pPr>
          </a:lstStyle>
          <a:p>
            <a:r>
              <a:rPr lang="en-US" dirty="0"/>
              <a:t>Presentation Title</a:t>
            </a:r>
          </a:p>
        </p:txBody>
      </p:sp>
      <p:sp>
        <p:nvSpPr>
          <p:cNvPr id="3" name="Subtitle 2"/>
          <p:cNvSpPr>
            <a:spLocks noGrp="1"/>
          </p:cNvSpPr>
          <p:nvPr>
            <p:ph type="subTitle" idx="1"/>
          </p:nvPr>
        </p:nvSpPr>
        <p:spPr>
          <a:xfrm>
            <a:off x="1150375" y="2993000"/>
            <a:ext cx="6858000" cy="1655762"/>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8450152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Use This Slide for Text</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9/14/2021</a:t>
            </a:fld>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1826170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TEXT/GRAPH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Use This Slide for Two-Column Text/Graphic</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9/14/2021</a:t>
            </a:fld>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100958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EW SECTION SLIDE">
    <p:spTree>
      <p:nvGrpSpPr>
        <p:cNvPr id="1" name=""/>
        <p:cNvGrpSpPr/>
        <p:nvPr/>
      </p:nvGrpSpPr>
      <p:grpSpPr>
        <a:xfrm>
          <a:off x="0" y="0"/>
          <a:ext cx="0" cy="0"/>
          <a:chOff x="0" y="0"/>
          <a:chExt cx="0" cy="0"/>
        </a:xfrm>
      </p:grpSpPr>
      <p:sp>
        <p:nvSpPr>
          <p:cNvPr id="7" name="Rectangle 6"/>
          <p:cNvSpPr/>
          <p:nvPr/>
        </p:nvSpPr>
        <p:spPr>
          <a:xfrm>
            <a:off x="0" y="1"/>
            <a:ext cx="9144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3466" y="4361291"/>
            <a:ext cx="637068" cy="849424"/>
          </a:xfrm>
          <a:prstGeom prst="rect">
            <a:avLst/>
          </a:prstGeom>
        </p:spPr>
      </p:pic>
      <p:sp>
        <p:nvSpPr>
          <p:cNvPr id="2" name="Title 1"/>
          <p:cNvSpPr>
            <a:spLocks noGrp="1"/>
          </p:cNvSpPr>
          <p:nvPr>
            <p:ph type="ctrTitle" hasCustomPrompt="1"/>
          </p:nvPr>
        </p:nvSpPr>
        <p:spPr>
          <a:xfrm>
            <a:off x="1143000" y="1122364"/>
            <a:ext cx="6858000" cy="2306637"/>
          </a:xfrm>
        </p:spPr>
        <p:txBody>
          <a:bodyPr anchor="ctr"/>
          <a:lstStyle>
            <a:lvl1pPr algn="ctr">
              <a:defRPr sz="4500"/>
            </a:lvl1pPr>
          </a:lstStyle>
          <a:p>
            <a:r>
              <a:rPr lang="en-US" dirty="0"/>
              <a:t>Use This Slide for </a:t>
            </a:r>
            <a:br>
              <a:rPr lang="en-US" dirty="0"/>
            </a:br>
            <a:r>
              <a:rPr lang="en-US" dirty="0"/>
              <a:t>New Section </a:t>
            </a:r>
          </a:p>
        </p:txBody>
      </p:sp>
      <p:sp>
        <p:nvSpPr>
          <p:cNvPr id="11" name="Date Placeholder 6"/>
          <p:cNvSpPr>
            <a:spLocks noGrp="1"/>
          </p:cNvSpPr>
          <p:nvPr>
            <p:ph type="dt" sz="half" idx="10"/>
          </p:nvPr>
        </p:nvSpPr>
        <p:spPr>
          <a:xfrm>
            <a:off x="628650" y="6356351"/>
            <a:ext cx="2057400" cy="365125"/>
          </a:xfrm>
        </p:spPr>
        <p:txBody>
          <a:bodyPr/>
          <a:lstStyle/>
          <a:p>
            <a:fld id="{8102BAB4-8B8D-41DD-85C7-81A0CA962007}" type="datetimeFigureOut">
              <a:rPr lang="en-US" smtClean="0"/>
              <a:t>9/14/2021</a:t>
            </a:fld>
            <a:endParaRPr lang="en-US"/>
          </a:p>
        </p:txBody>
      </p:sp>
      <p:sp>
        <p:nvSpPr>
          <p:cNvPr id="12" name="Slide Number Placeholder 8"/>
          <p:cNvSpPr>
            <a:spLocks noGrp="1"/>
          </p:cNvSpPr>
          <p:nvPr>
            <p:ph type="sldNum" sz="quarter" idx="12"/>
          </p:nvPr>
        </p:nvSpPr>
        <p:spPr>
          <a:xfrm>
            <a:off x="6457950" y="6356351"/>
            <a:ext cx="2057400" cy="365125"/>
          </a:xfrm>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15904016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IC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Use This Slide for Graphic Only</a:t>
            </a:r>
          </a:p>
        </p:txBody>
      </p:sp>
      <p:sp>
        <p:nvSpPr>
          <p:cNvPr id="3" name="Date Placeholder 2"/>
          <p:cNvSpPr>
            <a:spLocks noGrp="1"/>
          </p:cNvSpPr>
          <p:nvPr>
            <p:ph type="dt" sz="half" idx="10"/>
          </p:nvPr>
        </p:nvSpPr>
        <p:spPr/>
        <p:txBody>
          <a:bodyPr/>
          <a:lstStyle/>
          <a:p>
            <a:fld id="{8102BAB4-8B8D-41DD-85C7-81A0CA962007}" type="datetimeFigureOut">
              <a:rPr lang="en-US" smtClean="0"/>
              <a:t>9/14/2021</a:t>
            </a:fld>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1561282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ND OF PRESENTA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5"/>
            <a:ext cx="7886700" cy="4080472"/>
          </a:xfrm>
        </p:spPr>
        <p:txBody>
          <a:bodyPr anchor="ctr"/>
          <a:lstStyle>
            <a:lvl1pPr algn="ctr">
              <a:defRPr baseline="0">
                <a:solidFill>
                  <a:schemeClr val="tx1"/>
                </a:solidFill>
              </a:defRPr>
            </a:lvl1pPr>
          </a:lstStyle>
          <a:p>
            <a:r>
              <a:rPr lang="en-US" dirty="0"/>
              <a:t>Use This for Last Slide Only</a:t>
            </a:r>
            <a:br>
              <a:rPr lang="en-US" dirty="0"/>
            </a:br>
            <a:br>
              <a:rPr lang="en-US" dirty="0"/>
            </a:br>
            <a:r>
              <a:rPr lang="en-US" dirty="0"/>
              <a:t>*Make sure to edit contact info in </a:t>
            </a:r>
            <a:br>
              <a:rPr lang="en-US" dirty="0"/>
            </a:br>
            <a:r>
              <a:rPr lang="en-US" dirty="0"/>
              <a:t>lower right-hand corner</a:t>
            </a:r>
          </a:p>
        </p:txBody>
      </p:sp>
      <p:sp>
        <p:nvSpPr>
          <p:cNvPr id="5" name="Rectangle 4"/>
          <p:cNvSpPr/>
          <p:nvPr/>
        </p:nvSpPr>
        <p:spPr>
          <a:xfrm>
            <a:off x="0" y="4840448"/>
            <a:ext cx="9144000" cy="2017552"/>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988" y="5094937"/>
            <a:ext cx="2393098" cy="1508574"/>
          </a:xfrm>
          <a:prstGeom prst="rect">
            <a:avLst/>
          </a:prstGeom>
        </p:spPr>
      </p:pic>
      <p:sp>
        <p:nvSpPr>
          <p:cNvPr id="7" name="TextBox 6"/>
          <p:cNvSpPr txBox="1"/>
          <p:nvPr/>
        </p:nvSpPr>
        <p:spPr>
          <a:xfrm>
            <a:off x="5554457" y="5156728"/>
            <a:ext cx="3467903" cy="1061829"/>
          </a:xfrm>
          <a:prstGeom prst="rect">
            <a:avLst/>
          </a:prstGeom>
          <a:noFill/>
        </p:spPr>
        <p:txBody>
          <a:bodyPr wrap="square" rtlCol="0">
            <a:spAutoFit/>
          </a:bodyPr>
          <a:lstStyle/>
          <a:p>
            <a:pPr algn="r"/>
            <a:r>
              <a:rPr lang="en-US" sz="900" b="1" dirty="0">
                <a:solidFill>
                  <a:schemeClr val="bg1"/>
                </a:solidFill>
              </a:rPr>
              <a:t>Information Systems,</a:t>
            </a:r>
            <a:r>
              <a:rPr lang="en-US" sz="900" b="1" baseline="0" dirty="0">
                <a:solidFill>
                  <a:schemeClr val="bg1"/>
                </a:solidFill>
              </a:rPr>
              <a:t> Statistics, and Management Science</a:t>
            </a:r>
          </a:p>
          <a:p>
            <a:pPr algn="r"/>
            <a:r>
              <a:rPr lang="en-US" sz="900" b="1" baseline="0" dirty="0">
                <a:solidFill>
                  <a:schemeClr val="bg1"/>
                </a:solidFill>
              </a:rPr>
              <a:t>Culverhouse College of Business</a:t>
            </a:r>
            <a:endParaRPr lang="en-US" sz="900" b="1" dirty="0">
              <a:solidFill>
                <a:schemeClr val="bg1"/>
              </a:solidFill>
            </a:endParaRPr>
          </a:p>
          <a:p>
            <a:pPr algn="r"/>
            <a:r>
              <a:rPr lang="en-US" sz="900" baseline="0" dirty="0">
                <a:solidFill>
                  <a:schemeClr val="bg1"/>
                </a:solidFill>
              </a:rPr>
              <a:t>The University of Alabama</a:t>
            </a:r>
          </a:p>
          <a:p>
            <a:pPr algn="r"/>
            <a:r>
              <a:rPr lang="en-US" sz="900" baseline="0" dirty="0">
                <a:solidFill>
                  <a:schemeClr val="bg1"/>
                </a:solidFill>
              </a:rPr>
              <a:t>300 Alston Hall</a:t>
            </a:r>
          </a:p>
          <a:p>
            <a:pPr algn="r"/>
            <a:r>
              <a:rPr lang="en-US" sz="900" baseline="0" dirty="0">
                <a:solidFill>
                  <a:schemeClr val="bg1"/>
                </a:solidFill>
              </a:rPr>
              <a:t>Box 870226</a:t>
            </a:r>
          </a:p>
          <a:p>
            <a:pPr algn="r"/>
            <a:r>
              <a:rPr lang="en-US" sz="900" baseline="0" dirty="0">
                <a:solidFill>
                  <a:schemeClr val="bg1"/>
                </a:solidFill>
              </a:rPr>
              <a:t>205-348-8904</a:t>
            </a:r>
          </a:p>
          <a:p>
            <a:pPr algn="r"/>
            <a:r>
              <a:rPr lang="en-US" sz="900" baseline="0" dirty="0" err="1">
                <a:solidFill>
                  <a:schemeClr val="bg1"/>
                </a:solidFill>
              </a:rPr>
              <a:t>www.culverhouse.ua.edu</a:t>
            </a:r>
            <a:endParaRPr lang="en-US" sz="900" dirty="0">
              <a:solidFill>
                <a:schemeClr val="bg1"/>
              </a:solidFill>
            </a:endParaRPr>
          </a:p>
        </p:txBody>
      </p:sp>
    </p:spTree>
    <p:extLst>
      <p:ext uri="{BB962C8B-B14F-4D97-AF65-F5344CB8AC3E}">
        <p14:creationId xmlns:p14="http://schemas.microsoft.com/office/powerpoint/2010/main" val="91721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9144000" cy="1193606"/>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ysClr val="windowText" lastClr="000000"/>
                </a:solidFill>
              </a:ln>
              <a:solidFill>
                <a:schemeClr val="bg1"/>
              </a:solidFill>
            </a:endParaRPr>
          </a:p>
        </p:txBody>
      </p:sp>
      <p:sp>
        <p:nvSpPr>
          <p:cNvPr id="2" name="Title Placeholder 1"/>
          <p:cNvSpPr>
            <a:spLocks noGrp="1"/>
          </p:cNvSpPr>
          <p:nvPr>
            <p:ph type="title"/>
          </p:nvPr>
        </p:nvSpPr>
        <p:spPr>
          <a:xfrm>
            <a:off x="628650" y="365126"/>
            <a:ext cx="7886700" cy="82848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298309"/>
            <a:ext cx="7886700" cy="48786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750">
                <a:solidFill>
                  <a:schemeClr val="tx1"/>
                </a:solidFill>
              </a:defRPr>
            </a:lvl1pPr>
          </a:lstStyle>
          <a:p>
            <a:fld id="{8102BAB4-8B8D-41DD-85C7-81A0CA962007}" type="datetimeFigureOut">
              <a:rPr lang="en-US" smtClean="0"/>
              <a:t>9/14/2021</a:t>
            </a:fld>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750">
                <a:solidFill>
                  <a:schemeClr val="tx1"/>
                </a:solidFill>
              </a:defRPr>
            </a:lvl1pPr>
          </a:lstStyle>
          <a:p>
            <a:fld id="{B044824F-EBE0-443F-8A8F-F64816AF04DC}" type="slidenum">
              <a:rPr lang="en-US" smtClean="0"/>
              <a:t>‹#›</a:t>
            </a:fld>
            <a:endParaRPr lang="en-US"/>
          </a:p>
        </p:txBody>
      </p:sp>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8650" y="6430817"/>
            <a:ext cx="162143" cy="216190"/>
          </a:xfrm>
          <a:prstGeom prst="rect">
            <a:avLst/>
          </a:prstGeom>
        </p:spPr>
      </p:pic>
    </p:spTree>
    <p:extLst>
      <p:ext uri="{BB962C8B-B14F-4D97-AF65-F5344CB8AC3E}">
        <p14:creationId xmlns:p14="http://schemas.microsoft.com/office/powerpoint/2010/main" val="3245390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Hexadecima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CSS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MIS 321</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7993-5448-47EB-80A9-74AAC2F0684D}"/>
              </a:ext>
            </a:extLst>
          </p:cNvPr>
          <p:cNvSpPr>
            <a:spLocks noGrp="1"/>
          </p:cNvSpPr>
          <p:nvPr>
            <p:ph type="title"/>
          </p:nvPr>
        </p:nvSpPr>
        <p:spPr/>
        <p:txBody>
          <a:bodyPr/>
          <a:lstStyle/>
          <a:p>
            <a:r>
              <a:rPr lang="en-US" dirty="0"/>
              <a:t>Use a CSS Class to Style an Element</a:t>
            </a:r>
          </a:p>
        </p:txBody>
      </p:sp>
      <p:sp>
        <p:nvSpPr>
          <p:cNvPr id="3" name="Content Placeholder 2">
            <a:extLst>
              <a:ext uri="{FF2B5EF4-FFF2-40B4-BE49-F238E27FC236}">
                <a16:creationId xmlns:a16="http://schemas.microsoft.com/office/drawing/2014/main" id="{3EDC3630-D7AC-4A1F-9E5C-0D82955C0763}"/>
              </a:ext>
            </a:extLst>
          </p:cNvPr>
          <p:cNvSpPr>
            <a:spLocks noGrp="1"/>
          </p:cNvSpPr>
          <p:nvPr>
            <p:ph idx="1"/>
          </p:nvPr>
        </p:nvSpPr>
        <p:spPr/>
        <p:txBody>
          <a:bodyPr>
            <a:normAutofit/>
          </a:bodyPr>
          <a:lstStyle/>
          <a:p>
            <a:r>
              <a:rPr lang="en-US" sz="2400" dirty="0"/>
              <a:t>Classes are reusable styles that can be added to HTML elements</a:t>
            </a:r>
          </a:p>
          <a:p>
            <a:pPr lvl="1"/>
            <a:r>
              <a:rPr lang="en-US" sz="2100" dirty="0"/>
              <a:t>Here's an example CSS class declaration:</a:t>
            </a:r>
          </a:p>
          <a:p>
            <a:pPr marL="342900" lvl="1" indent="0">
              <a:buNone/>
            </a:pPr>
            <a:r>
              <a:rPr lang="en-US" sz="2000" dirty="0"/>
              <a:t>&lt;style&gt;</a:t>
            </a:r>
          </a:p>
          <a:p>
            <a:pPr marL="342900" lvl="1" indent="0">
              <a:buNone/>
            </a:pPr>
            <a:r>
              <a:rPr lang="en-US" sz="2000" dirty="0"/>
              <a:t>  .blue-text {</a:t>
            </a:r>
          </a:p>
          <a:p>
            <a:pPr marL="342900" lvl="1" indent="0">
              <a:buNone/>
            </a:pPr>
            <a:r>
              <a:rPr lang="en-US" sz="2000" dirty="0"/>
              <a:t>    color: blue;</a:t>
            </a:r>
          </a:p>
          <a:p>
            <a:pPr marL="342900" lvl="1" indent="0">
              <a:buNone/>
            </a:pPr>
            <a:r>
              <a:rPr lang="en-US" sz="2000" dirty="0"/>
              <a:t>  }</a:t>
            </a:r>
          </a:p>
          <a:p>
            <a:pPr marL="342900" lvl="1" indent="0">
              <a:buNone/>
            </a:pPr>
            <a:r>
              <a:rPr lang="en-US" sz="2000" dirty="0"/>
              <a:t>&lt;/style&gt;</a:t>
            </a:r>
          </a:p>
          <a:p>
            <a:pPr marL="342900" lvl="1" indent="0">
              <a:buNone/>
            </a:pPr>
            <a:endParaRPr lang="en-US" sz="2000" dirty="0"/>
          </a:p>
          <a:p>
            <a:pPr lvl="0"/>
            <a:r>
              <a:rPr lang="en-US" sz="2400" dirty="0">
                <a:solidFill>
                  <a:prstClr val="black"/>
                </a:solidFill>
              </a:rPr>
              <a:t>You can see that we've created a CSS class called blue-text within the &lt;style&gt; tag. You can apply a class to an HTML element like this: </a:t>
            </a:r>
          </a:p>
          <a:p>
            <a:pPr lvl="1"/>
            <a:r>
              <a:rPr lang="en-US" sz="2100" dirty="0">
                <a:solidFill>
                  <a:prstClr val="black"/>
                </a:solidFill>
              </a:rPr>
              <a:t>&lt;h2 class="blue-text"&gt;Cat Photo App&lt;/h2&gt;</a:t>
            </a:r>
            <a:endParaRPr lang="en-US" sz="1700" dirty="0"/>
          </a:p>
        </p:txBody>
      </p:sp>
    </p:spTree>
    <p:extLst>
      <p:ext uri="{BB962C8B-B14F-4D97-AF65-F5344CB8AC3E}">
        <p14:creationId xmlns:p14="http://schemas.microsoft.com/office/powerpoint/2010/main" val="132761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E786-0422-451D-A00D-98E042B8B5BD}"/>
              </a:ext>
            </a:extLst>
          </p:cNvPr>
          <p:cNvSpPr>
            <a:spLocks noGrp="1"/>
          </p:cNvSpPr>
          <p:nvPr>
            <p:ph type="title"/>
          </p:nvPr>
        </p:nvSpPr>
        <p:spPr/>
        <p:txBody>
          <a:bodyPr/>
          <a:lstStyle/>
          <a:p>
            <a:r>
              <a:rPr lang="en-US" dirty="0"/>
              <a:t>Change the Font Size of an Element</a:t>
            </a:r>
          </a:p>
        </p:txBody>
      </p:sp>
      <p:sp>
        <p:nvSpPr>
          <p:cNvPr id="3" name="Content Placeholder 2">
            <a:extLst>
              <a:ext uri="{FF2B5EF4-FFF2-40B4-BE49-F238E27FC236}">
                <a16:creationId xmlns:a16="http://schemas.microsoft.com/office/drawing/2014/main" id="{4A39EAF6-29C7-4E1B-A389-AE928A0DE148}"/>
              </a:ext>
            </a:extLst>
          </p:cNvPr>
          <p:cNvSpPr>
            <a:spLocks noGrp="1"/>
          </p:cNvSpPr>
          <p:nvPr>
            <p:ph idx="1"/>
          </p:nvPr>
        </p:nvSpPr>
        <p:spPr/>
        <p:txBody>
          <a:bodyPr>
            <a:normAutofit/>
          </a:bodyPr>
          <a:lstStyle/>
          <a:p>
            <a:r>
              <a:rPr lang="en-US" sz="2400" dirty="0"/>
              <a:t>Font size is controlled by the font-size CSS property, like this:</a:t>
            </a:r>
          </a:p>
          <a:p>
            <a:pPr marL="0" indent="0">
              <a:buNone/>
            </a:pPr>
            <a:r>
              <a:rPr lang="en-US" sz="2400" dirty="0"/>
              <a:t>	h1 {</a:t>
            </a:r>
          </a:p>
          <a:p>
            <a:pPr marL="0" indent="0">
              <a:buNone/>
            </a:pPr>
            <a:r>
              <a:rPr lang="en-US" sz="2400" dirty="0"/>
              <a:t>	  font-size: 30px;</a:t>
            </a:r>
          </a:p>
          <a:p>
            <a:pPr marL="0" indent="0">
              <a:buNone/>
            </a:pPr>
            <a:r>
              <a:rPr lang="en-US" sz="2400" dirty="0"/>
              <a:t>	}</a:t>
            </a:r>
          </a:p>
        </p:txBody>
      </p:sp>
    </p:spTree>
    <p:extLst>
      <p:ext uri="{BB962C8B-B14F-4D97-AF65-F5344CB8AC3E}">
        <p14:creationId xmlns:p14="http://schemas.microsoft.com/office/powerpoint/2010/main" val="307037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16E7-6B39-4A2D-82DB-AE6F09086200}"/>
              </a:ext>
            </a:extLst>
          </p:cNvPr>
          <p:cNvSpPr>
            <a:spLocks noGrp="1"/>
          </p:cNvSpPr>
          <p:nvPr>
            <p:ph type="title"/>
          </p:nvPr>
        </p:nvSpPr>
        <p:spPr/>
        <p:txBody>
          <a:bodyPr/>
          <a:lstStyle/>
          <a:p>
            <a:r>
              <a:rPr lang="en-US" dirty="0"/>
              <a:t>Set the Font Family of an Element</a:t>
            </a:r>
          </a:p>
        </p:txBody>
      </p:sp>
      <p:sp>
        <p:nvSpPr>
          <p:cNvPr id="3" name="Content Placeholder 2">
            <a:extLst>
              <a:ext uri="{FF2B5EF4-FFF2-40B4-BE49-F238E27FC236}">
                <a16:creationId xmlns:a16="http://schemas.microsoft.com/office/drawing/2014/main" id="{A3762899-F1C3-45FD-8CFC-322DDA2EE462}"/>
              </a:ext>
            </a:extLst>
          </p:cNvPr>
          <p:cNvSpPr>
            <a:spLocks noGrp="1"/>
          </p:cNvSpPr>
          <p:nvPr>
            <p:ph idx="1"/>
          </p:nvPr>
        </p:nvSpPr>
        <p:spPr/>
        <p:txBody>
          <a:bodyPr>
            <a:normAutofit/>
          </a:bodyPr>
          <a:lstStyle/>
          <a:p>
            <a:r>
              <a:rPr lang="en-US" sz="2400" dirty="0"/>
              <a:t>You can set which font an element should use, by using the font-family property</a:t>
            </a:r>
          </a:p>
          <a:p>
            <a:r>
              <a:rPr lang="en-US" sz="2400" dirty="0"/>
              <a:t>For example, if you wanted to set your h2 element's font to sans-serif, you would use the following CSS:</a:t>
            </a:r>
          </a:p>
          <a:p>
            <a:pPr marL="0" indent="0">
              <a:buNone/>
            </a:pPr>
            <a:r>
              <a:rPr lang="en-US" sz="2400" dirty="0"/>
              <a:t>	h2 {</a:t>
            </a:r>
          </a:p>
          <a:p>
            <a:pPr marL="0" indent="0">
              <a:buNone/>
            </a:pPr>
            <a:r>
              <a:rPr lang="en-US" sz="2400" dirty="0"/>
              <a:t>  		font-family: sans-serif;</a:t>
            </a:r>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157100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07DE-B1B4-4F1F-94B3-94355717E1A7}"/>
              </a:ext>
            </a:extLst>
          </p:cNvPr>
          <p:cNvSpPr>
            <a:spLocks noGrp="1"/>
          </p:cNvSpPr>
          <p:nvPr>
            <p:ph type="title"/>
          </p:nvPr>
        </p:nvSpPr>
        <p:spPr/>
        <p:txBody>
          <a:bodyPr/>
          <a:lstStyle/>
          <a:p>
            <a:r>
              <a:rPr lang="en-US" dirty="0"/>
              <a:t>Import a Google Font</a:t>
            </a:r>
          </a:p>
        </p:txBody>
      </p:sp>
      <p:sp>
        <p:nvSpPr>
          <p:cNvPr id="3" name="Content Placeholder 2">
            <a:extLst>
              <a:ext uri="{FF2B5EF4-FFF2-40B4-BE49-F238E27FC236}">
                <a16:creationId xmlns:a16="http://schemas.microsoft.com/office/drawing/2014/main" id="{3BFFF214-06DD-4100-9A72-A82D8D9BC4F0}"/>
              </a:ext>
            </a:extLst>
          </p:cNvPr>
          <p:cNvSpPr>
            <a:spLocks noGrp="1"/>
          </p:cNvSpPr>
          <p:nvPr>
            <p:ph idx="1"/>
          </p:nvPr>
        </p:nvSpPr>
        <p:spPr/>
        <p:txBody>
          <a:bodyPr>
            <a:normAutofit/>
          </a:bodyPr>
          <a:lstStyle/>
          <a:p>
            <a:r>
              <a:rPr lang="en-US" sz="2400" dirty="0"/>
              <a:t>Google Fonts is a free library of web fonts that you can use in your CSS by referencing the font's URL</a:t>
            </a:r>
          </a:p>
          <a:p>
            <a:r>
              <a:rPr lang="en-US" sz="2400" dirty="0"/>
              <a:t>To import a Google Font, you can copy the font(s) URL from the Google Fonts library and then paste it in your HTML. For example, we could import the Lobster font.</a:t>
            </a:r>
          </a:p>
          <a:p>
            <a:r>
              <a:rPr lang="en-US" sz="2400" dirty="0"/>
              <a:t>To do this, copy the following code snippet and paste it into the top of your code editor (before the opening style element):</a:t>
            </a:r>
          </a:p>
          <a:p>
            <a:pPr lvl="1"/>
            <a:r>
              <a:rPr lang="en-US" sz="2100" dirty="0"/>
              <a:t>&lt;link </a:t>
            </a:r>
            <a:r>
              <a:rPr lang="en-US" sz="2100" dirty="0" err="1"/>
              <a:t>href</a:t>
            </a:r>
            <a:r>
              <a:rPr lang="en-US" sz="2100" dirty="0"/>
              <a:t>="https://fonts.googleapis.com/</a:t>
            </a:r>
            <a:r>
              <a:rPr lang="en-US" sz="2100" dirty="0" err="1"/>
              <a:t>css?family</a:t>
            </a:r>
            <a:r>
              <a:rPr lang="en-US" sz="2100" dirty="0"/>
              <a:t>=Lobster" </a:t>
            </a:r>
            <a:r>
              <a:rPr lang="en-US" sz="2100" dirty="0" err="1"/>
              <a:t>rel</a:t>
            </a:r>
            <a:r>
              <a:rPr lang="en-US" sz="2100" dirty="0"/>
              <a:t>="stylesheet" type="text/</a:t>
            </a:r>
            <a:r>
              <a:rPr lang="en-US" sz="2100" dirty="0" err="1"/>
              <a:t>css</a:t>
            </a:r>
            <a:r>
              <a:rPr lang="en-US" sz="2100" dirty="0"/>
              <a:t>“&gt;</a:t>
            </a:r>
          </a:p>
          <a:p>
            <a:pPr marL="342900" lvl="1" indent="0">
              <a:buNone/>
            </a:pPr>
            <a:endParaRPr lang="en-US" sz="2100" dirty="0"/>
          </a:p>
          <a:p>
            <a:pPr lvl="1"/>
            <a:endParaRPr lang="en-US" sz="2100" dirty="0"/>
          </a:p>
        </p:txBody>
      </p:sp>
    </p:spTree>
    <p:extLst>
      <p:ext uri="{BB962C8B-B14F-4D97-AF65-F5344CB8AC3E}">
        <p14:creationId xmlns:p14="http://schemas.microsoft.com/office/powerpoint/2010/main" val="3623381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DF46-D3DB-45A0-8F5B-6B7A2F31CC61}"/>
              </a:ext>
            </a:extLst>
          </p:cNvPr>
          <p:cNvSpPr>
            <a:spLocks noGrp="1"/>
          </p:cNvSpPr>
          <p:nvPr>
            <p:ph type="title"/>
          </p:nvPr>
        </p:nvSpPr>
        <p:spPr/>
        <p:txBody>
          <a:bodyPr/>
          <a:lstStyle/>
          <a:p>
            <a:r>
              <a:rPr lang="en-US" dirty="0"/>
              <a:t>Import a Google Font Cont.</a:t>
            </a:r>
          </a:p>
        </p:txBody>
      </p:sp>
      <p:sp>
        <p:nvSpPr>
          <p:cNvPr id="3" name="Content Placeholder 2">
            <a:extLst>
              <a:ext uri="{FF2B5EF4-FFF2-40B4-BE49-F238E27FC236}">
                <a16:creationId xmlns:a16="http://schemas.microsoft.com/office/drawing/2014/main" id="{35B674DD-BDC0-4AF1-97D5-7C2861A864A3}"/>
              </a:ext>
            </a:extLst>
          </p:cNvPr>
          <p:cNvSpPr>
            <a:spLocks noGrp="1"/>
          </p:cNvSpPr>
          <p:nvPr>
            <p:ph idx="1"/>
          </p:nvPr>
        </p:nvSpPr>
        <p:spPr>
          <a:xfrm>
            <a:off x="628650" y="1298309"/>
            <a:ext cx="7886700" cy="4878655"/>
          </a:xfrm>
        </p:spPr>
        <p:txBody>
          <a:bodyPr>
            <a:normAutofit/>
          </a:bodyPr>
          <a:lstStyle/>
          <a:p>
            <a:r>
              <a:rPr lang="en-US" sz="2400" dirty="0"/>
              <a:t>Now you can use the Lobster font in your CSS by using Lobster as the FAMILY_NAME as in the following example:</a:t>
            </a:r>
          </a:p>
          <a:p>
            <a:pPr lvl="1"/>
            <a:r>
              <a:rPr lang="en-US" sz="2100" dirty="0"/>
              <a:t>font-family: FAMILY_NAME, GENERIC_NAME;</a:t>
            </a:r>
          </a:p>
          <a:p>
            <a:r>
              <a:rPr lang="en-US" sz="2400" dirty="0"/>
              <a:t>Family names are case-sensitive and need to be wrapped in quotes if there is a space in the name. For example, you need quotes to use the "Open Sans" font, but not to use the Lobster font</a:t>
            </a:r>
          </a:p>
          <a:p>
            <a:pPr marL="0" indent="0">
              <a:buNone/>
            </a:pPr>
            <a:endParaRPr lang="en-US" sz="2400" dirty="0"/>
          </a:p>
          <a:p>
            <a:endParaRPr lang="en-US" dirty="0"/>
          </a:p>
          <a:p>
            <a:pPr lvl="0"/>
            <a:endParaRPr lang="en-US" sz="2100" dirty="0"/>
          </a:p>
        </p:txBody>
      </p:sp>
    </p:spTree>
    <p:extLst>
      <p:ext uri="{BB962C8B-B14F-4D97-AF65-F5344CB8AC3E}">
        <p14:creationId xmlns:p14="http://schemas.microsoft.com/office/powerpoint/2010/main" val="2227061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E54B-6432-4337-B3AA-2915C6F8389D}"/>
              </a:ext>
            </a:extLst>
          </p:cNvPr>
          <p:cNvSpPr>
            <a:spLocks noGrp="1"/>
          </p:cNvSpPr>
          <p:nvPr>
            <p:ph type="title"/>
          </p:nvPr>
        </p:nvSpPr>
        <p:spPr/>
        <p:txBody>
          <a:bodyPr/>
          <a:lstStyle/>
          <a:p>
            <a:r>
              <a:rPr lang="en-US" dirty="0"/>
              <a:t>Size Your Images</a:t>
            </a:r>
          </a:p>
        </p:txBody>
      </p:sp>
      <p:sp>
        <p:nvSpPr>
          <p:cNvPr id="3" name="Content Placeholder 2">
            <a:extLst>
              <a:ext uri="{FF2B5EF4-FFF2-40B4-BE49-F238E27FC236}">
                <a16:creationId xmlns:a16="http://schemas.microsoft.com/office/drawing/2014/main" id="{BCA4873E-FAD0-4CC0-82FE-A221467400E5}"/>
              </a:ext>
            </a:extLst>
          </p:cNvPr>
          <p:cNvSpPr>
            <a:spLocks noGrp="1"/>
          </p:cNvSpPr>
          <p:nvPr>
            <p:ph idx="1"/>
          </p:nvPr>
        </p:nvSpPr>
        <p:spPr/>
        <p:txBody>
          <a:bodyPr>
            <a:normAutofit/>
          </a:bodyPr>
          <a:lstStyle/>
          <a:p>
            <a:r>
              <a:rPr lang="en-US" sz="2400" dirty="0"/>
              <a:t>CSS has a property called width that controls an element's width. Just like with fonts, we'll use px (pixels) to specify the image's width</a:t>
            </a:r>
          </a:p>
          <a:p>
            <a:r>
              <a:rPr lang="en-US" sz="2400" dirty="0"/>
              <a:t>For example, if we wanted to create a CSS class called larger-image that gave HTML elements a width of 500 pixels, we'd use:</a:t>
            </a:r>
          </a:p>
          <a:p>
            <a:pPr marL="342900" lvl="1" indent="0">
              <a:buNone/>
            </a:pPr>
            <a:r>
              <a:rPr lang="en-US" sz="2100" dirty="0"/>
              <a:t>&lt;style&gt;</a:t>
            </a:r>
          </a:p>
          <a:p>
            <a:pPr marL="342900" lvl="1" indent="0">
              <a:buNone/>
            </a:pPr>
            <a:r>
              <a:rPr lang="en-US" sz="2100" dirty="0"/>
              <a:t>    .larger-image {</a:t>
            </a:r>
          </a:p>
          <a:p>
            <a:pPr marL="342900" lvl="1" indent="0">
              <a:buNone/>
            </a:pPr>
            <a:r>
              <a:rPr lang="en-US" sz="2100" dirty="0"/>
              <a:t>    width: 500px;</a:t>
            </a:r>
          </a:p>
          <a:p>
            <a:pPr marL="342900" lvl="1" indent="0">
              <a:buNone/>
            </a:pPr>
            <a:r>
              <a:rPr lang="en-US" sz="2100" dirty="0"/>
              <a:t>  }</a:t>
            </a:r>
          </a:p>
          <a:p>
            <a:pPr marL="342900" lvl="1" indent="0">
              <a:buNone/>
            </a:pPr>
            <a:r>
              <a:rPr lang="en-US" sz="2100" dirty="0"/>
              <a:t>&lt;/style&gt;</a:t>
            </a:r>
          </a:p>
        </p:txBody>
      </p:sp>
    </p:spTree>
    <p:extLst>
      <p:ext uri="{BB962C8B-B14F-4D97-AF65-F5344CB8AC3E}">
        <p14:creationId xmlns:p14="http://schemas.microsoft.com/office/powerpoint/2010/main" val="3938668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649F-9228-43C8-B7BF-E49D48896D19}"/>
              </a:ext>
            </a:extLst>
          </p:cNvPr>
          <p:cNvSpPr>
            <a:spLocks noGrp="1"/>
          </p:cNvSpPr>
          <p:nvPr>
            <p:ph type="title"/>
          </p:nvPr>
        </p:nvSpPr>
        <p:spPr/>
        <p:txBody>
          <a:bodyPr/>
          <a:lstStyle/>
          <a:p>
            <a:r>
              <a:rPr lang="en-US" dirty="0"/>
              <a:t>Add Borders Around Your Elements</a:t>
            </a:r>
          </a:p>
        </p:txBody>
      </p:sp>
      <p:sp>
        <p:nvSpPr>
          <p:cNvPr id="3" name="Content Placeholder 2">
            <a:extLst>
              <a:ext uri="{FF2B5EF4-FFF2-40B4-BE49-F238E27FC236}">
                <a16:creationId xmlns:a16="http://schemas.microsoft.com/office/drawing/2014/main" id="{65AB4BC4-AABD-468A-ABFB-BE5BB5B94190}"/>
              </a:ext>
            </a:extLst>
          </p:cNvPr>
          <p:cNvSpPr>
            <a:spLocks noGrp="1"/>
          </p:cNvSpPr>
          <p:nvPr>
            <p:ph idx="1"/>
          </p:nvPr>
        </p:nvSpPr>
        <p:spPr/>
        <p:txBody>
          <a:bodyPr>
            <a:normAutofit/>
          </a:bodyPr>
          <a:lstStyle/>
          <a:p>
            <a:r>
              <a:rPr lang="en-US" sz="2400" dirty="0"/>
              <a:t>CSS borders have properties like style, color and width</a:t>
            </a:r>
          </a:p>
          <a:p>
            <a:r>
              <a:rPr lang="en-US" sz="2400" dirty="0"/>
              <a:t>For example, if we wanted to create a red, 5 pixel border around an HTML element, we could use this class:</a:t>
            </a:r>
          </a:p>
          <a:p>
            <a:pPr marL="0" indent="0">
              <a:buNone/>
            </a:pPr>
            <a:endParaRPr lang="en-US" sz="2400" dirty="0"/>
          </a:p>
          <a:p>
            <a:pPr marL="342900" lvl="1" indent="0">
              <a:buNone/>
            </a:pPr>
            <a:r>
              <a:rPr lang="en-US" sz="2100" dirty="0"/>
              <a:t>&lt;style&gt;</a:t>
            </a:r>
          </a:p>
          <a:p>
            <a:pPr marL="342900" lvl="1" indent="0">
              <a:buNone/>
            </a:pPr>
            <a:r>
              <a:rPr lang="en-US" sz="2100" dirty="0"/>
              <a:t>  .thin-red-border {</a:t>
            </a:r>
          </a:p>
          <a:p>
            <a:pPr marL="342900" lvl="1" indent="0">
              <a:buNone/>
            </a:pPr>
            <a:r>
              <a:rPr lang="en-US" sz="2100" dirty="0"/>
              <a:t>    border-color: red;</a:t>
            </a:r>
          </a:p>
          <a:p>
            <a:pPr marL="342900" lvl="1" indent="0">
              <a:buNone/>
            </a:pPr>
            <a:r>
              <a:rPr lang="en-US" sz="2100" dirty="0"/>
              <a:t>    border-width: 5px;</a:t>
            </a:r>
          </a:p>
          <a:p>
            <a:pPr marL="342900" lvl="1" indent="0">
              <a:buNone/>
            </a:pPr>
            <a:r>
              <a:rPr lang="en-US" sz="2100" dirty="0"/>
              <a:t>    border-style: solid;</a:t>
            </a:r>
          </a:p>
          <a:p>
            <a:pPr marL="342900" lvl="1" indent="0">
              <a:buNone/>
            </a:pPr>
            <a:r>
              <a:rPr lang="en-US" sz="2100" dirty="0"/>
              <a:t>  }</a:t>
            </a:r>
          </a:p>
          <a:p>
            <a:pPr marL="342900" lvl="1" indent="0">
              <a:buNone/>
            </a:pPr>
            <a:r>
              <a:rPr lang="en-US" sz="2100" dirty="0"/>
              <a:t>&lt;/style&gt;</a:t>
            </a:r>
          </a:p>
        </p:txBody>
      </p:sp>
    </p:spTree>
    <p:extLst>
      <p:ext uri="{BB962C8B-B14F-4D97-AF65-F5344CB8AC3E}">
        <p14:creationId xmlns:p14="http://schemas.microsoft.com/office/powerpoint/2010/main" val="137757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D216-E47F-40CC-ABFA-3DF51EE5BFA1}"/>
              </a:ext>
            </a:extLst>
          </p:cNvPr>
          <p:cNvSpPr>
            <a:spLocks noGrp="1"/>
          </p:cNvSpPr>
          <p:nvPr>
            <p:ph type="title"/>
          </p:nvPr>
        </p:nvSpPr>
        <p:spPr/>
        <p:txBody>
          <a:bodyPr/>
          <a:lstStyle/>
          <a:p>
            <a:r>
              <a:rPr lang="en-US" dirty="0"/>
              <a:t>Add Rounded Corners with Border-Radius</a:t>
            </a:r>
          </a:p>
        </p:txBody>
      </p:sp>
      <p:sp>
        <p:nvSpPr>
          <p:cNvPr id="3" name="Content Placeholder 2">
            <a:extLst>
              <a:ext uri="{FF2B5EF4-FFF2-40B4-BE49-F238E27FC236}">
                <a16:creationId xmlns:a16="http://schemas.microsoft.com/office/drawing/2014/main" id="{0D272F26-8184-44FD-BFF0-232224DC4BB0}"/>
              </a:ext>
            </a:extLst>
          </p:cNvPr>
          <p:cNvSpPr>
            <a:spLocks noGrp="1"/>
          </p:cNvSpPr>
          <p:nvPr>
            <p:ph idx="1"/>
          </p:nvPr>
        </p:nvSpPr>
        <p:spPr>
          <a:xfrm>
            <a:off x="628650" y="1298309"/>
            <a:ext cx="7886700" cy="4878655"/>
          </a:xfrm>
        </p:spPr>
        <p:txBody>
          <a:bodyPr>
            <a:normAutofit/>
          </a:bodyPr>
          <a:lstStyle/>
          <a:p>
            <a:r>
              <a:rPr lang="en-US" sz="2400" dirty="0"/>
              <a:t>We can round out corners with a CSS property called border-radius</a:t>
            </a:r>
          </a:p>
          <a:p>
            <a:r>
              <a:rPr lang="en-US" sz="2400" dirty="0"/>
              <a:t>You can specify a border-radius with pixels</a:t>
            </a:r>
          </a:p>
          <a:p>
            <a:r>
              <a:rPr lang="en-US" sz="2400" dirty="0"/>
              <a:t>For example, in the Big Al project we rounded the corners of our Big-Al photo</a:t>
            </a:r>
          </a:p>
          <a:p>
            <a:r>
              <a:rPr lang="en-US" sz="2400" dirty="0"/>
              <a:t>In addition to pixels, you can also specify the border-radius using a percentage</a:t>
            </a:r>
          </a:p>
          <a:p>
            <a:pPr marL="0" indent="0">
              <a:buNone/>
            </a:pPr>
            <a:endParaRPr lang="en-US" sz="2400" dirty="0"/>
          </a:p>
        </p:txBody>
      </p:sp>
    </p:spTree>
    <p:extLst>
      <p:ext uri="{BB962C8B-B14F-4D97-AF65-F5344CB8AC3E}">
        <p14:creationId xmlns:p14="http://schemas.microsoft.com/office/powerpoint/2010/main" val="3600005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9E06-5EA6-46E4-9FC8-923D5CC59A1A}"/>
              </a:ext>
            </a:extLst>
          </p:cNvPr>
          <p:cNvSpPr>
            <a:spLocks noGrp="1"/>
          </p:cNvSpPr>
          <p:nvPr>
            <p:ph type="title"/>
          </p:nvPr>
        </p:nvSpPr>
        <p:spPr/>
        <p:txBody>
          <a:bodyPr/>
          <a:lstStyle/>
          <a:p>
            <a:r>
              <a:rPr lang="en-US" dirty="0"/>
              <a:t>Give a Background Color to a </a:t>
            </a:r>
            <a:r>
              <a:rPr lang="en-US" dirty="0" err="1"/>
              <a:t>Div</a:t>
            </a:r>
            <a:r>
              <a:rPr lang="en-US" dirty="0"/>
              <a:t> Element</a:t>
            </a:r>
          </a:p>
        </p:txBody>
      </p:sp>
      <p:sp>
        <p:nvSpPr>
          <p:cNvPr id="3" name="Content Placeholder 2">
            <a:extLst>
              <a:ext uri="{FF2B5EF4-FFF2-40B4-BE49-F238E27FC236}">
                <a16:creationId xmlns:a16="http://schemas.microsoft.com/office/drawing/2014/main" id="{CB3B2BB9-2B63-4033-A33A-512ED15A24EB}"/>
              </a:ext>
            </a:extLst>
          </p:cNvPr>
          <p:cNvSpPr>
            <a:spLocks noGrp="1"/>
          </p:cNvSpPr>
          <p:nvPr>
            <p:ph idx="1"/>
          </p:nvPr>
        </p:nvSpPr>
        <p:spPr/>
        <p:txBody>
          <a:bodyPr>
            <a:normAutofit/>
          </a:bodyPr>
          <a:lstStyle/>
          <a:p>
            <a:r>
              <a:rPr lang="en-US" sz="2400" dirty="0"/>
              <a:t>You can set an element's background color with the background-color property</a:t>
            </a:r>
          </a:p>
          <a:p>
            <a:r>
              <a:rPr lang="en-US" sz="2400" dirty="0"/>
              <a:t>For example, if you wanted an element's background color to be green, you'd put this within your style element:</a:t>
            </a:r>
          </a:p>
          <a:p>
            <a:pPr marL="342900" lvl="1" indent="0">
              <a:buNone/>
            </a:pPr>
            <a:r>
              <a:rPr lang="en-US" sz="2100" dirty="0"/>
              <a:t>.green-background {</a:t>
            </a:r>
          </a:p>
          <a:p>
            <a:pPr marL="342900" lvl="1" indent="0">
              <a:buNone/>
            </a:pPr>
            <a:r>
              <a:rPr lang="en-US" sz="2100" dirty="0"/>
              <a:t>  background-color: green;</a:t>
            </a:r>
          </a:p>
          <a:p>
            <a:pPr marL="342900" lvl="1" indent="0">
              <a:buNone/>
            </a:pPr>
            <a:r>
              <a:rPr lang="en-US" sz="2100" dirty="0"/>
              <a:t>}</a:t>
            </a:r>
          </a:p>
        </p:txBody>
      </p:sp>
    </p:spTree>
    <p:extLst>
      <p:ext uri="{BB962C8B-B14F-4D97-AF65-F5344CB8AC3E}">
        <p14:creationId xmlns:p14="http://schemas.microsoft.com/office/powerpoint/2010/main" val="358483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9652-D15D-46C4-8501-1D8A8A68ECFB}"/>
              </a:ext>
            </a:extLst>
          </p:cNvPr>
          <p:cNvSpPr>
            <a:spLocks noGrp="1"/>
          </p:cNvSpPr>
          <p:nvPr>
            <p:ph type="title"/>
          </p:nvPr>
        </p:nvSpPr>
        <p:spPr/>
        <p:txBody>
          <a:bodyPr/>
          <a:lstStyle/>
          <a:p>
            <a:r>
              <a:rPr lang="en-US" dirty="0"/>
              <a:t>Adjust the Padding of an Element</a:t>
            </a:r>
          </a:p>
        </p:txBody>
      </p:sp>
      <p:sp>
        <p:nvSpPr>
          <p:cNvPr id="3" name="Content Placeholder 2">
            <a:extLst>
              <a:ext uri="{FF2B5EF4-FFF2-40B4-BE49-F238E27FC236}">
                <a16:creationId xmlns:a16="http://schemas.microsoft.com/office/drawing/2014/main" id="{A476E66A-DF3C-4268-A130-663878112319}"/>
              </a:ext>
            </a:extLst>
          </p:cNvPr>
          <p:cNvSpPr>
            <a:spLocks noGrp="1"/>
          </p:cNvSpPr>
          <p:nvPr>
            <p:ph idx="1"/>
          </p:nvPr>
        </p:nvSpPr>
        <p:spPr/>
        <p:txBody>
          <a:bodyPr>
            <a:normAutofit/>
          </a:bodyPr>
          <a:lstStyle/>
          <a:p>
            <a:r>
              <a:rPr lang="en-US" sz="2400" dirty="0"/>
              <a:t>Three important properties control the space that surrounds each HTML element: padding, margin, and border</a:t>
            </a:r>
          </a:p>
          <a:p>
            <a:r>
              <a:rPr lang="en-US" sz="2400" dirty="0"/>
              <a:t>An element's padding controls the amount of space between the element's content and its border</a:t>
            </a:r>
          </a:p>
          <a:p>
            <a:r>
              <a:rPr lang="en-US" sz="2400" dirty="0"/>
              <a:t>See if you can create a blue box and a red box that are nested within a yellow box. Add more padding to the red box than the blue box and note the effect</a:t>
            </a:r>
          </a:p>
          <a:p>
            <a:r>
              <a:rPr lang="en-US" sz="2400" dirty="0"/>
              <a:t>When you increase a box's padding, it will increase the distance (padding) between the text and the border around it.</a:t>
            </a:r>
          </a:p>
          <a:p>
            <a:pPr marL="0" indent="0">
              <a:buNone/>
            </a:pPr>
            <a:endParaRPr lang="en-US" sz="2400" dirty="0"/>
          </a:p>
        </p:txBody>
      </p:sp>
    </p:spTree>
    <p:extLst>
      <p:ext uri="{BB962C8B-B14F-4D97-AF65-F5344CB8AC3E}">
        <p14:creationId xmlns:p14="http://schemas.microsoft.com/office/powerpoint/2010/main" val="63687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07DD-F716-4A13-B2CB-F0F3FE30E4D9}"/>
              </a:ext>
            </a:extLst>
          </p:cNvPr>
          <p:cNvSpPr>
            <a:spLocks noGrp="1"/>
          </p:cNvSpPr>
          <p:nvPr>
            <p:ph type="title"/>
          </p:nvPr>
        </p:nvSpPr>
        <p:spPr/>
        <p:txBody>
          <a:bodyPr>
            <a:normAutofit fontScale="90000"/>
          </a:bodyPr>
          <a:lstStyle/>
          <a:p>
            <a:r>
              <a:rPr lang="en-US" b="1" dirty="0"/>
              <a:t>Introduction to Basic CSS</a:t>
            </a:r>
            <a:br>
              <a:rPr lang="en-US" b="1" dirty="0"/>
            </a:br>
            <a:endParaRPr lang="en-US" dirty="0"/>
          </a:p>
        </p:txBody>
      </p:sp>
      <p:sp>
        <p:nvSpPr>
          <p:cNvPr id="3" name="Content Placeholder 2">
            <a:extLst>
              <a:ext uri="{FF2B5EF4-FFF2-40B4-BE49-F238E27FC236}">
                <a16:creationId xmlns:a16="http://schemas.microsoft.com/office/drawing/2014/main" id="{A9DAD85B-92C4-4294-8D18-D65B44CA5879}"/>
              </a:ext>
            </a:extLst>
          </p:cNvPr>
          <p:cNvSpPr>
            <a:spLocks noGrp="1"/>
          </p:cNvSpPr>
          <p:nvPr>
            <p:ph idx="1"/>
          </p:nvPr>
        </p:nvSpPr>
        <p:spPr/>
        <p:txBody>
          <a:bodyPr>
            <a:normAutofit/>
          </a:bodyPr>
          <a:lstStyle/>
          <a:p>
            <a:r>
              <a:rPr lang="en-US" sz="2400" dirty="0"/>
              <a:t>Cascading Style Sheets (CSS) tell the browser how to display the text and other content that you write in HTML</a:t>
            </a:r>
          </a:p>
          <a:p>
            <a:r>
              <a:rPr lang="en-US" sz="2400" dirty="0"/>
              <a:t>Note that CSS is case-sensitive so be careful with your capitalization. CSS has been adopted by all major browsers and allows you to control:</a:t>
            </a:r>
          </a:p>
          <a:p>
            <a:pPr lvl="1"/>
            <a:r>
              <a:rPr lang="en-US" sz="2000" dirty="0"/>
              <a:t>color</a:t>
            </a:r>
          </a:p>
          <a:p>
            <a:pPr lvl="1"/>
            <a:r>
              <a:rPr lang="en-US" sz="2000" dirty="0"/>
              <a:t>fonts</a:t>
            </a:r>
          </a:p>
          <a:p>
            <a:pPr lvl="1"/>
            <a:r>
              <a:rPr lang="en-US" sz="2000" dirty="0"/>
              <a:t>positioning</a:t>
            </a:r>
          </a:p>
          <a:p>
            <a:pPr lvl="1"/>
            <a:r>
              <a:rPr lang="en-US" sz="2000" dirty="0"/>
              <a:t>spacing</a:t>
            </a:r>
          </a:p>
          <a:p>
            <a:pPr lvl="1"/>
            <a:r>
              <a:rPr lang="en-US" sz="2000" dirty="0"/>
              <a:t>sizing</a:t>
            </a:r>
          </a:p>
          <a:p>
            <a:pPr lvl="1"/>
            <a:r>
              <a:rPr lang="en-US" sz="2000" dirty="0"/>
              <a:t>decorations</a:t>
            </a:r>
          </a:p>
          <a:p>
            <a:pPr lvl="1"/>
            <a:r>
              <a:rPr lang="en-US" sz="2000" dirty="0"/>
              <a:t>transitions</a:t>
            </a:r>
          </a:p>
          <a:p>
            <a:endParaRPr lang="en-US" sz="2400" dirty="0"/>
          </a:p>
        </p:txBody>
      </p:sp>
    </p:spTree>
    <p:extLst>
      <p:ext uri="{BB962C8B-B14F-4D97-AF65-F5344CB8AC3E}">
        <p14:creationId xmlns:p14="http://schemas.microsoft.com/office/powerpoint/2010/main" val="211032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E5B23-0F94-445D-BE0E-A4B51C9403EF}"/>
              </a:ext>
            </a:extLst>
          </p:cNvPr>
          <p:cNvSpPr>
            <a:spLocks noGrp="1"/>
          </p:cNvSpPr>
          <p:nvPr>
            <p:ph type="title"/>
          </p:nvPr>
        </p:nvSpPr>
        <p:spPr/>
        <p:txBody>
          <a:bodyPr/>
          <a:lstStyle/>
          <a:p>
            <a:r>
              <a:rPr lang="en-US" dirty="0"/>
              <a:t>Adjust the Margin of an Element</a:t>
            </a:r>
          </a:p>
        </p:txBody>
      </p:sp>
      <p:sp>
        <p:nvSpPr>
          <p:cNvPr id="3" name="Content Placeholder 2">
            <a:extLst>
              <a:ext uri="{FF2B5EF4-FFF2-40B4-BE49-F238E27FC236}">
                <a16:creationId xmlns:a16="http://schemas.microsoft.com/office/drawing/2014/main" id="{BDFBB118-A750-40AE-8BB6-3E6E618F600E}"/>
              </a:ext>
            </a:extLst>
          </p:cNvPr>
          <p:cNvSpPr>
            <a:spLocks noGrp="1"/>
          </p:cNvSpPr>
          <p:nvPr>
            <p:ph idx="1"/>
          </p:nvPr>
        </p:nvSpPr>
        <p:spPr>
          <a:xfrm>
            <a:off x="628650" y="1298309"/>
            <a:ext cx="7886700" cy="4878655"/>
          </a:xfrm>
        </p:spPr>
        <p:txBody>
          <a:bodyPr>
            <a:normAutofit/>
          </a:bodyPr>
          <a:lstStyle/>
          <a:p>
            <a:r>
              <a:rPr lang="en-US" sz="2400" dirty="0"/>
              <a:t>An element's margin controls the amount of space between an element's border and surrounding elements</a:t>
            </a:r>
          </a:p>
          <a:p>
            <a:r>
              <a:rPr lang="en-US" sz="2400" dirty="0"/>
              <a:t>Let’s return to your nested blue, red, and yellow boxes. Give the red box a bigger margin than the blue box, making it appear smaller</a:t>
            </a:r>
          </a:p>
          <a:p>
            <a:r>
              <a:rPr lang="en-US" sz="2400" dirty="0"/>
              <a:t>When you increase a box's margin, it will increase the distance between its border and surrounding elements</a:t>
            </a:r>
          </a:p>
        </p:txBody>
      </p:sp>
    </p:spTree>
    <p:extLst>
      <p:ext uri="{BB962C8B-B14F-4D97-AF65-F5344CB8AC3E}">
        <p14:creationId xmlns:p14="http://schemas.microsoft.com/office/powerpoint/2010/main" val="817443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A20B-45EF-4827-9AD7-8B9FE70FBDF5}"/>
              </a:ext>
            </a:extLst>
          </p:cNvPr>
          <p:cNvSpPr>
            <a:spLocks noGrp="1"/>
          </p:cNvSpPr>
          <p:nvPr>
            <p:ph type="title"/>
          </p:nvPr>
        </p:nvSpPr>
        <p:spPr/>
        <p:txBody>
          <a:bodyPr>
            <a:normAutofit fontScale="90000"/>
          </a:bodyPr>
          <a:lstStyle/>
          <a:p>
            <a:r>
              <a:rPr lang="en-US" dirty="0"/>
              <a:t>Add Different Padding to Each Side of an Element</a:t>
            </a:r>
          </a:p>
        </p:txBody>
      </p:sp>
      <p:sp>
        <p:nvSpPr>
          <p:cNvPr id="3" name="Content Placeholder 2">
            <a:extLst>
              <a:ext uri="{FF2B5EF4-FFF2-40B4-BE49-F238E27FC236}">
                <a16:creationId xmlns:a16="http://schemas.microsoft.com/office/drawing/2014/main" id="{25A52959-929C-457A-AD8E-26F67BBEA6E0}"/>
              </a:ext>
            </a:extLst>
          </p:cNvPr>
          <p:cNvSpPr>
            <a:spLocks noGrp="1"/>
          </p:cNvSpPr>
          <p:nvPr>
            <p:ph idx="1"/>
          </p:nvPr>
        </p:nvSpPr>
        <p:spPr/>
        <p:txBody>
          <a:bodyPr>
            <a:normAutofit/>
          </a:bodyPr>
          <a:lstStyle/>
          <a:p>
            <a:r>
              <a:rPr lang="en-US" sz="2400" dirty="0"/>
              <a:t>Sometimes you will want to customize an element so that it has different amounts of padding on each of its sides</a:t>
            </a:r>
          </a:p>
          <a:p>
            <a:r>
              <a:rPr lang="en-US" sz="2400" dirty="0"/>
              <a:t>CSS allows you to control the padding of all four individual sides of an element with the padding-top, padding-right, padding-bottom, and padding-left properties</a:t>
            </a:r>
          </a:p>
        </p:txBody>
      </p:sp>
    </p:spTree>
    <p:extLst>
      <p:ext uri="{BB962C8B-B14F-4D97-AF65-F5344CB8AC3E}">
        <p14:creationId xmlns:p14="http://schemas.microsoft.com/office/powerpoint/2010/main" val="79499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DA2-6328-4AC5-AB5F-AC7555608F03}"/>
              </a:ext>
            </a:extLst>
          </p:cNvPr>
          <p:cNvSpPr>
            <a:spLocks noGrp="1"/>
          </p:cNvSpPr>
          <p:nvPr>
            <p:ph type="title"/>
          </p:nvPr>
        </p:nvSpPr>
        <p:spPr/>
        <p:txBody>
          <a:bodyPr>
            <a:normAutofit fontScale="90000"/>
          </a:bodyPr>
          <a:lstStyle/>
          <a:p>
            <a:r>
              <a:rPr lang="en-US" dirty="0"/>
              <a:t>Add Different Margins to Each Side of an Element</a:t>
            </a:r>
          </a:p>
        </p:txBody>
      </p:sp>
      <p:sp>
        <p:nvSpPr>
          <p:cNvPr id="3" name="Content Placeholder 2">
            <a:extLst>
              <a:ext uri="{FF2B5EF4-FFF2-40B4-BE49-F238E27FC236}">
                <a16:creationId xmlns:a16="http://schemas.microsoft.com/office/drawing/2014/main" id="{F228A84D-22C2-4096-ABDE-E5309F253BAF}"/>
              </a:ext>
            </a:extLst>
          </p:cNvPr>
          <p:cNvSpPr>
            <a:spLocks noGrp="1"/>
          </p:cNvSpPr>
          <p:nvPr>
            <p:ph idx="1"/>
          </p:nvPr>
        </p:nvSpPr>
        <p:spPr/>
        <p:txBody>
          <a:bodyPr>
            <a:normAutofit/>
          </a:bodyPr>
          <a:lstStyle/>
          <a:p>
            <a:r>
              <a:rPr lang="en-US" sz="2400" dirty="0"/>
              <a:t>Sometimes you will want to customize an element so that it has a different margin on each of its sides</a:t>
            </a:r>
          </a:p>
          <a:p>
            <a:r>
              <a:rPr lang="en-US" sz="2400" dirty="0"/>
              <a:t>CSS allows you to control the margin of all four individual sides of an element with the margin-top, margin-right, margin-bottom, and margin-left properties</a:t>
            </a:r>
          </a:p>
        </p:txBody>
      </p:sp>
    </p:spTree>
    <p:extLst>
      <p:ext uri="{BB962C8B-B14F-4D97-AF65-F5344CB8AC3E}">
        <p14:creationId xmlns:p14="http://schemas.microsoft.com/office/powerpoint/2010/main" val="1998448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4BE0-EB8E-4D36-9F65-431E065D965F}"/>
              </a:ext>
            </a:extLst>
          </p:cNvPr>
          <p:cNvSpPr>
            <a:spLocks noGrp="1"/>
          </p:cNvSpPr>
          <p:nvPr>
            <p:ph type="title"/>
          </p:nvPr>
        </p:nvSpPr>
        <p:spPr/>
        <p:txBody>
          <a:bodyPr>
            <a:normAutofit fontScale="90000"/>
          </a:bodyPr>
          <a:lstStyle/>
          <a:p>
            <a:r>
              <a:rPr lang="en-US" dirty="0"/>
              <a:t>Use Clockwise Notation to Specify the Padding of an Element</a:t>
            </a:r>
          </a:p>
        </p:txBody>
      </p:sp>
      <p:sp>
        <p:nvSpPr>
          <p:cNvPr id="3" name="Content Placeholder 2">
            <a:extLst>
              <a:ext uri="{FF2B5EF4-FFF2-40B4-BE49-F238E27FC236}">
                <a16:creationId xmlns:a16="http://schemas.microsoft.com/office/drawing/2014/main" id="{0443863F-F24A-4F8B-9002-F2266A980F19}"/>
              </a:ext>
            </a:extLst>
          </p:cNvPr>
          <p:cNvSpPr>
            <a:spLocks noGrp="1"/>
          </p:cNvSpPr>
          <p:nvPr>
            <p:ph idx="1"/>
          </p:nvPr>
        </p:nvSpPr>
        <p:spPr/>
        <p:txBody>
          <a:bodyPr>
            <a:normAutofit/>
          </a:bodyPr>
          <a:lstStyle/>
          <a:p>
            <a:r>
              <a:rPr lang="en-US" sz="2400" dirty="0"/>
              <a:t>Instead of specifying an element's padding-top, padding-right, padding-bottom, and padding-left properties individually, you can specify them all in one line, like this:</a:t>
            </a:r>
          </a:p>
          <a:p>
            <a:pPr lvl="1"/>
            <a:r>
              <a:rPr lang="en-US" sz="2100" dirty="0"/>
              <a:t>padding: 10px 20px 10px 20px</a:t>
            </a:r>
          </a:p>
          <a:p>
            <a:pPr lvl="0"/>
            <a:r>
              <a:rPr lang="en-US" sz="2400" dirty="0">
                <a:solidFill>
                  <a:prstClr val="black"/>
                </a:solidFill>
              </a:rPr>
              <a:t>These four values work like a clock: top, right, bottom, left, and will produce the exact same result as using the side-specific padding instructions</a:t>
            </a:r>
            <a:endParaRPr lang="en-US" sz="2100" dirty="0"/>
          </a:p>
        </p:txBody>
      </p:sp>
    </p:spTree>
    <p:extLst>
      <p:ext uri="{BB962C8B-B14F-4D97-AF65-F5344CB8AC3E}">
        <p14:creationId xmlns:p14="http://schemas.microsoft.com/office/powerpoint/2010/main" val="3756364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8957-33E4-4A5A-A71B-1D47B8F13090}"/>
              </a:ext>
            </a:extLst>
          </p:cNvPr>
          <p:cNvSpPr>
            <a:spLocks noGrp="1"/>
          </p:cNvSpPr>
          <p:nvPr>
            <p:ph type="title"/>
          </p:nvPr>
        </p:nvSpPr>
        <p:spPr/>
        <p:txBody>
          <a:bodyPr>
            <a:normAutofit fontScale="90000"/>
          </a:bodyPr>
          <a:lstStyle/>
          <a:p>
            <a:r>
              <a:rPr lang="en-US" dirty="0"/>
              <a:t>Use Clockwise Notation to Specify the Margin of an Element</a:t>
            </a:r>
          </a:p>
        </p:txBody>
      </p:sp>
      <p:sp>
        <p:nvSpPr>
          <p:cNvPr id="3" name="Content Placeholder 2">
            <a:extLst>
              <a:ext uri="{FF2B5EF4-FFF2-40B4-BE49-F238E27FC236}">
                <a16:creationId xmlns:a16="http://schemas.microsoft.com/office/drawing/2014/main" id="{6C8511ED-EFFB-4799-9631-9781935EB3EB}"/>
              </a:ext>
            </a:extLst>
          </p:cNvPr>
          <p:cNvSpPr>
            <a:spLocks noGrp="1"/>
          </p:cNvSpPr>
          <p:nvPr>
            <p:ph idx="1"/>
          </p:nvPr>
        </p:nvSpPr>
        <p:spPr/>
        <p:txBody>
          <a:bodyPr>
            <a:normAutofit/>
          </a:bodyPr>
          <a:lstStyle/>
          <a:p>
            <a:r>
              <a:rPr lang="en-US" sz="2400" dirty="0"/>
              <a:t>Let's try this again, but with margin this time</a:t>
            </a:r>
          </a:p>
          <a:p>
            <a:r>
              <a:rPr lang="en-US" sz="2400" dirty="0"/>
              <a:t>Instead of specifying an element's margin-top, margin-right, margin-bottom, and margin-left properties individually, you can specify them all in one line, like this:</a:t>
            </a:r>
          </a:p>
          <a:p>
            <a:pPr lvl="1"/>
            <a:r>
              <a:rPr lang="en-US" sz="2100" dirty="0"/>
              <a:t>margin: 10px 20px 10px 20px;</a:t>
            </a:r>
          </a:p>
          <a:p>
            <a:pPr lvl="0"/>
            <a:r>
              <a:rPr lang="en-US" sz="2400" dirty="0">
                <a:solidFill>
                  <a:prstClr val="black"/>
                </a:solidFill>
              </a:rPr>
              <a:t>These four values work like a clock: top, right, bottom, left, and will produce the exact same result as using the side-specific margin instructions</a:t>
            </a:r>
          </a:p>
          <a:p>
            <a:pPr lvl="0"/>
            <a:endParaRPr lang="en-US" sz="2400" dirty="0">
              <a:solidFill>
                <a:prstClr val="black"/>
              </a:solidFill>
            </a:endParaRPr>
          </a:p>
          <a:p>
            <a:pPr lvl="0"/>
            <a:endParaRPr lang="en-US" sz="2100" dirty="0"/>
          </a:p>
        </p:txBody>
      </p:sp>
    </p:spTree>
    <p:extLst>
      <p:ext uri="{BB962C8B-B14F-4D97-AF65-F5344CB8AC3E}">
        <p14:creationId xmlns:p14="http://schemas.microsoft.com/office/powerpoint/2010/main" val="1245031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CB44-4C4F-4A8B-93D4-2A9FDFB1C5CF}"/>
              </a:ext>
            </a:extLst>
          </p:cNvPr>
          <p:cNvSpPr>
            <a:spLocks noGrp="1"/>
          </p:cNvSpPr>
          <p:nvPr>
            <p:ph type="title"/>
          </p:nvPr>
        </p:nvSpPr>
        <p:spPr/>
        <p:txBody>
          <a:bodyPr/>
          <a:lstStyle/>
          <a:p>
            <a:r>
              <a:rPr lang="en-US" dirty="0"/>
              <a:t>Use Attribute Selectors to Style Elements</a:t>
            </a:r>
          </a:p>
        </p:txBody>
      </p:sp>
      <p:sp>
        <p:nvSpPr>
          <p:cNvPr id="3" name="Content Placeholder 2">
            <a:extLst>
              <a:ext uri="{FF2B5EF4-FFF2-40B4-BE49-F238E27FC236}">
                <a16:creationId xmlns:a16="http://schemas.microsoft.com/office/drawing/2014/main" id="{C152C84A-E7E1-4A69-AF69-A2759F6BBA5F}"/>
              </a:ext>
            </a:extLst>
          </p:cNvPr>
          <p:cNvSpPr>
            <a:spLocks noGrp="1"/>
          </p:cNvSpPr>
          <p:nvPr>
            <p:ph idx="1"/>
          </p:nvPr>
        </p:nvSpPr>
        <p:spPr/>
        <p:txBody>
          <a:bodyPr>
            <a:normAutofit/>
          </a:bodyPr>
          <a:lstStyle/>
          <a:p>
            <a:r>
              <a:rPr lang="en-US" sz="2400" dirty="0"/>
              <a:t>You have been given id or class attributes to elements that you wish to specifically style. These are known as ID and class selectors. There are other CSS Selectors you can use to select custom groups of elements to style</a:t>
            </a:r>
          </a:p>
          <a:p>
            <a:r>
              <a:rPr lang="en-US" sz="2400" dirty="0"/>
              <a:t>Let's bring out </a:t>
            </a:r>
            <a:r>
              <a:rPr lang="en-US" sz="2400" dirty="0" err="1"/>
              <a:t>CatPhotoApp</a:t>
            </a:r>
            <a:r>
              <a:rPr lang="en-US" sz="2400" dirty="0"/>
              <a:t> again to practice using CSS Selectors</a:t>
            </a:r>
          </a:p>
          <a:p>
            <a:r>
              <a:rPr lang="en-US" sz="2400" dirty="0"/>
              <a:t>For this challenge, you will use the [</a:t>
            </a:r>
            <a:r>
              <a:rPr lang="en-US" sz="2400" dirty="0" err="1"/>
              <a:t>attr</a:t>
            </a:r>
            <a:r>
              <a:rPr lang="en-US" sz="2400" dirty="0"/>
              <a:t>=value] attribute selector to style the checkboxes in </a:t>
            </a:r>
            <a:r>
              <a:rPr lang="en-US" sz="2400" dirty="0" err="1"/>
              <a:t>CatPhotoApp</a:t>
            </a:r>
            <a:r>
              <a:rPr lang="en-US" sz="2400" dirty="0"/>
              <a:t>. This selector matches and styles elements with a specific attribute value</a:t>
            </a:r>
          </a:p>
        </p:txBody>
      </p:sp>
    </p:spTree>
    <p:extLst>
      <p:ext uri="{BB962C8B-B14F-4D97-AF65-F5344CB8AC3E}">
        <p14:creationId xmlns:p14="http://schemas.microsoft.com/office/powerpoint/2010/main" val="3296414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DBD9-935D-4671-B18C-4A31780C92D1}"/>
              </a:ext>
            </a:extLst>
          </p:cNvPr>
          <p:cNvSpPr>
            <a:spLocks noGrp="1"/>
          </p:cNvSpPr>
          <p:nvPr>
            <p:ph type="title"/>
          </p:nvPr>
        </p:nvSpPr>
        <p:spPr/>
        <p:txBody>
          <a:bodyPr/>
          <a:lstStyle/>
          <a:p>
            <a:r>
              <a:rPr lang="en-US" dirty="0"/>
              <a:t>Style the HTML Body Element</a:t>
            </a:r>
          </a:p>
        </p:txBody>
      </p:sp>
      <p:sp>
        <p:nvSpPr>
          <p:cNvPr id="3" name="Content Placeholder 2">
            <a:extLst>
              <a:ext uri="{FF2B5EF4-FFF2-40B4-BE49-F238E27FC236}">
                <a16:creationId xmlns:a16="http://schemas.microsoft.com/office/drawing/2014/main" id="{45CFC800-9A53-4287-8661-7FC443C1AE94}"/>
              </a:ext>
            </a:extLst>
          </p:cNvPr>
          <p:cNvSpPr>
            <a:spLocks noGrp="1"/>
          </p:cNvSpPr>
          <p:nvPr>
            <p:ph idx="1"/>
          </p:nvPr>
        </p:nvSpPr>
        <p:spPr/>
        <p:txBody>
          <a:bodyPr>
            <a:normAutofit/>
          </a:bodyPr>
          <a:lstStyle/>
          <a:p>
            <a:r>
              <a:rPr lang="en-US" sz="2800" dirty="0"/>
              <a:t>Now let's talk about CSS inheritance.</a:t>
            </a:r>
          </a:p>
          <a:p>
            <a:pPr lvl="1"/>
            <a:r>
              <a:rPr lang="en-US" sz="2400" dirty="0"/>
              <a:t>Every HTML page has a body element.</a:t>
            </a:r>
          </a:p>
          <a:p>
            <a:r>
              <a:rPr lang="en-US" sz="2800" dirty="0"/>
              <a:t>We can prove that the body element exists here by giving it a background-color of green.</a:t>
            </a:r>
          </a:p>
          <a:p>
            <a:r>
              <a:rPr lang="en-US" sz="2800" dirty="0"/>
              <a:t>We can do this by adding the following to our style element:</a:t>
            </a:r>
          </a:p>
          <a:p>
            <a:pPr marL="342900" lvl="1" indent="0">
              <a:buNone/>
            </a:pPr>
            <a:r>
              <a:rPr lang="en-US" sz="2400" dirty="0"/>
              <a:t>body {</a:t>
            </a:r>
          </a:p>
          <a:p>
            <a:pPr marL="342900" lvl="1" indent="0">
              <a:buNone/>
            </a:pPr>
            <a:r>
              <a:rPr lang="en-US" sz="2400" dirty="0"/>
              <a:t>  background-color: green;</a:t>
            </a:r>
          </a:p>
          <a:p>
            <a:pPr marL="342900" lvl="1" indent="0">
              <a:buNone/>
            </a:pPr>
            <a:r>
              <a:rPr lang="en-US" sz="2400" dirty="0"/>
              <a:t>}</a:t>
            </a:r>
          </a:p>
        </p:txBody>
      </p:sp>
    </p:spTree>
    <p:extLst>
      <p:ext uri="{BB962C8B-B14F-4D97-AF65-F5344CB8AC3E}">
        <p14:creationId xmlns:p14="http://schemas.microsoft.com/office/powerpoint/2010/main" val="178047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8C7C-80EC-4FA3-94A0-1CD3515370B7}"/>
              </a:ext>
            </a:extLst>
          </p:cNvPr>
          <p:cNvSpPr>
            <a:spLocks noGrp="1"/>
          </p:cNvSpPr>
          <p:nvPr>
            <p:ph type="title"/>
          </p:nvPr>
        </p:nvSpPr>
        <p:spPr/>
        <p:txBody>
          <a:bodyPr/>
          <a:lstStyle/>
          <a:p>
            <a:r>
              <a:rPr lang="en-US" dirty="0"/>
              <a:t>Inherit Styles from the Body Element</a:t>
            </a:r>
          </a:p>
        </p:txBody>
      </p:sp>
      <p:sp>
        <p:nvSpPr>
          <p:cNvPr id="3" name="Content Placeholder 2">
            <a:extLst>
              <a:ext uri="{FF2B5EF4-FFF2-40B4-BE49-F238E27FC236}">
                <a16:creationId xmlns:a16="http://schemas.microsoft.com/office/drawing/2014/main" id="{CA11BA40-CD98-4A30-A89C-CA2EFB3B9EBA}"/>
              </a:ext>
            </a:extLst>
          </p:cNvPr>
          <p:cNvSpPr>
            <a:spLocks noGrp="1"/>
          </p:cNvSpPr>
          <p:nvPr>
            <p:ph idx="1"/>
          </p:nvPr>
        </p:nvSpPr>
        <p:spPr/>
        <p:txBody>
          <a:bodyPr>
            <a:normAutofit/>
          </a:bodyPr>
          <a:lstStyle/>
          <a:p>
            <a:r>
              <a:rPr lang="en-US" sz="2400" dirty="0"/>
              <a:t>Now we've proven that every HTML page has a body element, and that its body element can also be styled with CSS.</a:t>
            </a:r>
          </a:p>
          <a:p>
            <a:r>
              <a:rPr lang="en-US" sz="2400" dirty="0"/>
              <a:t>Remember, you can style your body element just like any other HTML element, and all your other elements will inherit your body element's styles.</a:t>
            </a:r>
          </a:p>
          <a:p>
            <a:r>
              <a:rPr lang="en-US" sz="2400" dirty="0"/>
              <a:t>Let’s test it. </a:t>
            </a:r>
          </a:p>
          <a:p>
            <a:pPr lvl="1"/>
            <a:r>
              <a:rPr lang="en-US" sz="2100" dirty="0"/>
              <a:t>Create a h1 element with the text Hello World</a:t>
            </a:r>
          </a:p>
          <a:p>
            <a:pPr lvl="1"/>
            <a:r>
              <a:rPr lang="en-US" sz="2100" dirty="0"/>
              <a:t>Give all elements on your page the color of green by adding color: green; to your body element's style declaration.</a:t>
            </a:r>
          </a:p>
          <a:p>
            <a:pPr lvl="1"/>
            <a:r>
              <a:rPr lang="en-US" sz="2100" dirty="0"/>
              <a:t>Give your body element the font-family of monospace by adding font-family: monospace; to your body element's style declaration.</a:t>
            </a:r>
          </a:p>
          <a:p>
            <a:pPr lvl="1"/>
            <a:endParaRPr lang="en-US" sz="2100" dirty="0"/>
          </a:p>
          <a:p>
            <a:pPr lvl="1"/>
            <a:endParaRPr lang="en-US" sz="2100" dirty="0"/>
          </a:p>
        </p:txBody>
      </p:sp>
    </p:spTree>
    <p:extLst>
      <p:ext uri="{BB962C8B-B14F-4D97-AF65-F5344CB8AC3E}">
        <p14:creationId xmlns:p14="http://schemas.microsoft.com/office/powerpoint/2010/main" val="1618684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9F18-CA5C-4780-BEEA-C4FEBC025F62}"/>
              </a:ext>
            </a:extLst>
          </p:cNvPr>
          <p:cNvSpPr>
            <a:spLocks noGrp="1"/>
          </p:cNvSpPr>
          <p:nvPr>
            <p:ph type="title"/>
          </p:nvPr>
        </p:nvSpPr>
        <p:spPr/>
        <p:txBody>
          <a:bodyPr/>
          <a:lstStyle/>
          <a:p>
            <a:r>
              <a:rPr lang="en-US" dirty="0"/>
              <a:t>Prioritize One Style Over Another</a:t>
            </a:r>
          </a:p>
        </p:txBody>
      </p:sp>
      <p:sp>
        <p:nvSpPr>
          <p:cNvPr id="3" name="Content Placeholder 2">
            <a:extLst>
              <a:ext uri="{FF2B5EF4-FFF2-40B4-BE49-F238E27FC236}">
                <a16:creationId xmlns:a16="http://schemas.microsoft.com/office/drawing/2014/main" id="{12795F3B-C379-490B-B65F-F5DDF9DAF710}"/>
              </a:ext>
            </a:extLst>
          </p:cNvPr>
          <p:cNvSpPr>
            <a:spLocks noGrp="1"/>
          </p:cNvSpPr>
          <p:nvPr>
            <p:ph idx="1"/>
          </p:nvPr>
        </p:nvSpPr>
        <p:spPr/>
        <p:txBody>
          <a:bodyPr/>
          <a:lstStyle/>
          <a:p>
            <a:r>
              <a:rPr lang="en-US" sz="2400" dirty="0"/>
              <a:t>Sometimes your HTML elements will receive multiple styles that conflict with one another.</a:t>
            </a:r>
          </a:p>
          <a:p>
            <a:r>
              <a:rPr lang="en-US" sz="2400" dirty="0"/>
              <a:t>For example, your h1 element can't be both green and pink at the same time.</a:t>
            </a:r>
          </a:p>
          <a:p>
            <a:r>
              <a:rPr lang="en-US" sz="2400" dirty="0"/>
              <a:t>Let's see what happens when we create a class that makes text pink, then apply it to an element. Will our class override the body element's color: green; CSS property?</a:t>
            </a:r>
          </a:p>
          <a:p>
            <a:pPr lvl="1"/>
            <a:r>
              <a:rPr lang="en-US" sz="2100" dirty="0"/>
              <a:t>Create a CSS class called pink-text that gives an element the color pink.</a:t>
            </a:r>
          </a:p>
          <a:p>
            <a:pPr lvl="1"/>
            <a:r>
              <a:rPr lang="en-US" sz="2100" dirty="0"/>
              <a:t>Give your h1 element the class of pink-text.</a:t>
            </a:r>
          </a:p>
          <a:p>
            <a:pPr lvl="1"/>
            <a:endParaRPr lang="en-US" sz="2100"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605777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434B-AB40-412C-A439-84F79F4FB377}"/>
              </a:ext>
            </a:extLst>
          </p:cNvPr>
          <p:cNvSpPr>
            <a:spLocks noGrp="1"/>
          </p:cNvSpPr>
          <p:nvPr>
            <p:ph type="title"/>
          </p:nvPr>
        </p:nvSpPr>
        <p:spPr/>
        <p:txBody>
          <a:bodyPr/>
          <a:lstStyle/>
          <a:p>
            <a:r>
              <a:rPr lang="en-US" dirty="0"/>
              <a:t>Override Styles in Subsequent CSS</a:t>
            </a:r>
          </a:p>
        </p:txBody>
      </p:sp>
      <p:sp>
        <p:nvSpPr>
          <p:cNvPr id="3" name="Content Placeholder 2">
            <a:extLst>
              <a:ext uri="{FF2B5EF4-FFF2-40B4-BE49-F238E27FC236}">
                <a16:creationId xmlns:a16="http://schemas.microsoft.com/office/drawing/2014/main" id="{6CCF9B69-C1C8-4EDB-84E3-C5A6CA0BCEE4}"/>
              </a:ext>
            </a:extLst>
          </p:cNvPr>
          <p:cNvSpPr>
            <a:spLocks noGrp="1"/>
          </p:cNvSpPr>
          <p:nvPr>
            <p:ph idx="1"/>
          </p:nvPr>
        </p:nvSpPr>
        <p:spPr/>
        <p:txBody>
          <a:bodyPr>
            <a:normAutofit/>
          </a:bodyPr>
          <a:lstStyle/>
          <a:p>
            <a:r>
              <a:rPr lang="en-US" sz="2400" dirty="0"/>
              <a:t>Our "pink-text" class overrode our body element's CSS declaration!</a:t>
            </a:r>
          </a:p>
          <a:p>
            <a:r>
              <a:rPr lang="en-US" sz="2400" dirty="0"/>
              <a:t>We just proved that our classes will override the body element's CSS. So the next logical question is, what can we do to override our pink-text class?</a:t>
            </a:r>
          </a:p>
          <a:p>
            <a:pPr lvl="1"/>
            <a:r>
              <a:rPr lang="en-US" sz="2100" dirty="0"/>
              <a:t>Create an additional CSS class called blue-text that gives an element the color blue. Make sure it's below your pink-text class declaration.</a:t>
            </a:r>
          </a:p>
          <a:p>
            <a:pPr lvl="1"/>
            <a:r>
              <a:rPr lang="en-US" sz="2100" dirty="0"/>
              <a:t>Apply the blue-text class to your h1 element in addition to your pink-text class, and let's see which one wins.</a:t>
            </a:r>
          </a:p>
          <a:p>
            <a:pPr lvl="1"/>
            <a:r>
              <a:rPr lang="en-US" sz="2100" dirty="0"/>
              <a:t>Applying multiple class attributes to a HTML element is done with a space between them like this:</a:t>
            </a:r>
          </a:p>
          <a:p>
            <a:pPr lvl="1"/>
            <a:r>
              <a:rPr lang="en-US" sz="2100" dirty="0"/>
              <a:t>class="class1 class2"</a:t>
            </a:r>
          </a:p>
          <a:p>
            <a:pPr lvl="1"/>
            <a:endParaRPr lang="en-US" sz="2100" dirty="0"/>
          </a:p>
        </p:txBody>
      </p:sp>
    </p:spTree>
    <p:extLst>
      <p:ext uri="{BB962C8B-B14F-4D97-AF65-F5344CB8AC3E}">
        <p14:creationId xmlns:p14="http://schemas.microsoft.com/office/powerpoint/2010/main" val="417052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5662-3EBA-4936-ABE1-E6252EB75181}"/>
              </a:ext>
            </a:extLst>
          </p:cNvPr>
          <p:cNvSpPr>
            <a:spLocks noGrp="1"/>
          </p:cNvSpPr>
          <p:nvPr>
            <p:ph type="title"/>
          </p:nvPr>
        </p:nvSpPr>
        <p:spPr/>
        <p:txBody>
          <a:bodyPr>
            <a:normAutofit fontScale="90000"/>
          </a:bodyPr>
          <a:lstStyle/>
          <a:p>
            <a:r>
              <a:rPr lang="en-US" dirty="0"/>
              <a:t>Nest Many Elements within a Single </a:t>
            </a:r>
            <a:r>
              <a:rPr lang="en-US" dirty="0" err="1"/>
              <a:t>Div</a:t>
            </a:r>
            <a:r>
              <a:rPr lang="en-US" dirty="0"/>
              <a:t> Element</a:t>
            </a:r>
          </a:p>
        </p:txBody>
      </p:sp>
      <p:sp>
        <p:nvSpPr>
          <p:cNvPr id="3" name="Content Placeholder 2">
            <a:extLst>
              <a:ext uri="{FF2B5EF4-FFF2-40B4-BE49-F238E27FC236}">
                <a16:creationId xmlns:a16="http://schemas.microsoft.com/office/drawing/2014/main" id="{47578F02-FAC9-4B29-832A-BFFB017D9CD9}"/>
              </a:ext>
            </a:extLst>
          </p:cNvPr>
          <p:cNvSpPr>
            <a:spLocks noGrp="1"/>
          </p:cNvSpPr>
          <p:nvPr>
            <p:ph idx="1"/>
          </p:nvPr>
        </p:nvSpPr>
        <p:spPr/>
        <p:txBody>
          <a:bodyPr>
            <a:normAutofit/>
          </a:bodyPr>
          <a:lstStyle/>
          <a:p>
            <a:r>
              <a:rPr lang="en-US" sz="2800" dirty="0"/>
              <a:t>The div element, also known as a division element, is a general purpose container for other elements</a:t>
            </a:r>
          </a:p>
          <a:p>
            <a:pPr lvl="1"/>
            <a:r>
              <a:rPr lang="en-US" sz="2500" dirty="0"/>
              <a:t>The div element is probably the most commonly used HTML element of all</a:t>
            </a:r>
          </a:p>
          <a:p>
            <a:pPr lvl="0"/>
            <a:r>
              <a:rPr lang="en-US" sz="2800" dirty="0">
                <a:solidFill>
                  <a:prstClr val="black"/>
                </a:solidFill>
              </a:rPr>
              <a:t>Just like any other non-self-closing element, you can open a div element with &lt;div&gt; and close it on another line with &lt;/div&gt;.</a:t>
            </a:r>
            <a:endParaRPr lang="en-US" sz="2500" dirty="0"/>
          </a:p>
        </p:txBody>
      </p:sp>
    </p:spTree>
    <p:extLst>
      <p:ext uri="{BB962C8B-B14F-4D97-AF65-F5344CB8AC3E}">
        <p14:creationId xmlns:p14="http://schemas.microsoft.com/office/powerpoint/2010/main" val="4065152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5DCF-C040-460A-AFA2-D7353169D765}"/>
              </a:ext>
            </a:extLst>
          </p:cNvPr>
          <p:cNvSpPr>
            <a:spLocks noGrp="1"/>
          </p:cNvSpPr>
          <p:nvPr>
            <p:ph type="title"/>
          </p:nvPr>
        </p:nvSpPr>
        <p:spPr/>
        <p:txBody>
          <a:bodyPr/>
          <a:lstStyle/>
          <a:p>
            <a:r>
              <a:rPr lang="en-US" dirty="0"/>
              <a:t>Override Styles in Subsequent CSS Cont.</a:t>
            </a:r>
          </a:p>
        </p:txBody>
      </p:sp>
      <p:sp>
        <p:nvSpPr>
          <p:cNvPr id="3" name="Content Placeholder 2">
            <a:extLst>
              <a:ext uri="{FF2B5EF4-FFF2-40B4-BE49-F238E27FC236}">
                <a16:creationId xmlns:a16="http://schemas.microsoft.com/office/drawing/2014/main" id="{B1947ACE-3AF7-45FC-B5E4-C22CA62294D8}"/>
              </a:ext>
            </a:extLst>
          </p:cNvPr>
          <p:cNvSpPr>
            <a:spLocks noGrp="1"/>
          </p:cNvSpPr>
          <p:nvPr>
            <p:ph idx="1"/>
          </p:nvPr>
        </p:nvSpPr>
        <p:spPr/>
        <p:txBody>
          <a:bodyPr/>
          <a:lstStyle/>
          <a:p>
            <a:r>
              <a:rPr lang="en-US" sz="2800" dirty="0"/>
              <a:t>Note: It doesn't matter which order the classes are listed in the HTML element.</a:t>
            </a:r>
          </a:p>
          <a:p>
            <a:endParaRPr lang="en-US" sz="2800" dirty="0"/>
          </a:p>
          <a:p>
            <a:r>
              <a:rPr lang="en-US" sz="2800" dirty="0"/>
              <a:t>However, the order of the class declarations in the &lt;style&gt; section is what is important. The second declaration will always take precedence over the first. Because .blue-text is declared second, it overrides the attributes of .pink-text</a:t>
            </a:r>
          </a:p>
          <a:p>
            <a:endParaRPr lang="en-US" dirty="0"/>
          </a:p>
          <a:p>
            <a:pPr marL="0" indent="0">
              <a:buNone/>
            </a:pPr>
            <a:endParaRPr lang="en-US" dirty="0"/>
          </a:p>
        </p:txBody>
      </p:sp>
    </p:spTree>
    <p:extLst>
      <p:ext uri="{BB962C8B-B14F-4D97-AF65-F5344CB8AC3E}">
        <p14:creationId xmlns:p14="http://schemas.microsoft.com/office/powerpoint/2010/main" val="146699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BE91-9936-4363-BD73-32C1FF243A43}"/>
              </a:ext>
            </a:extLst>
          </p:cNvPr>
          <p:cNvSpPr>
            <a:spLocks noGrp="1"/>
          </p:cNvSpPr>
          <p:nvPr>
            <p:ph type="title"/>
          </p:nvPr>
        </p:nvSpPr>
        <p:spPr/>
        <p:txBody>
          <a:bodyPr>
            <a:normAutofit fontScale="90000"/>
          </a:bodyPr>
          <a:lstStyle/>
          <a:p>
            <a:r>
              <a:rPr lang="en-US" dirty="0"/>
              <a:t>Override Class Declarations by Styling ID Attributes</a:t>
            </a:r>
          </a:p>
        </p:txBody>
      </p:sp>
      <p:sp>
        <p:nvSpPr>
          <p:cNvPr id="3" name="Content Placeholder 2">
            <a:extLst>
              <a:ext uri="{FF2B5EF4-FFF2-40B4-BE49-F238E27FC236}">
                <a16:creationId xmlns:a16="http://schemas.microsoft.com/office/drawing/2014/main" id="{8D8B2C27-AD47-4305-BCA6-572519AD40D6}"/>
              </a:ext>
            </a:extLst>
          </p:cNvPr>
          <p:cNvSpPr>
            <a:spLocks noGrp="1"/>
          </p:cNvSpPr>
          <p:nvPr>
            <p:ph idx="1"/>
          </p:nvPr>
        </p:nvSpPr>
        <p:spPr/>
        <p:txBody>
          <a:bodyPr>
            <a:normAutofit fontScale="92500" lnSpcReduction="20000"/>
          </a:bodyPr>
          <a:lstStyle/>
          <a:p>
            <a:r>
              <a:rPr lang="en-US" sz="2400" dirty="0"/>
              <a:t>We just proved that browsers read CSS from top to bottom in order of their declaration. That means that, in the event of a conflict, the browser will use whichever CSS declaration came last. Notice that if we even had put blue-text before pink-text in our h1 element's classes, it would still look at the declaration order and not the order of their use!</a:t>
            </a:r>
          </a:p>
          <a:p>
            <a:r>
              <a:rPr lang="en-US" sz="2400" dirty="0"/>
              <a:t>But we're not done yet. There are other ways that you can override CSS. Do you remember id attributes?</a:t>
            </a:r>
          </a:p>
          <a:p>
            <a:r>
              <a:rPr lang="en-US" sz="2400" dirty="0"/>
              <a:t>Let's override your pink-text and blue-text classes, and make your h1 element orange, by giving the h1 element an id and then styling that id.</a:t>
            </a:r>
          </a:p>
          <a:p>
            <a:pPr lvl="1"/>
            <a:r>
              <a:rPr lang="en-US" sz="2100" dirty="0"/>
              <a:t>Give your h1 element the id attribute of orange-text. Remember, id styles look like this:    &lt;h1 id="orange-text"&gt;</a:t>
            </a:r>
          </a:p>
          <a:p>
            <a:pPr lvl="1"/>
            <a:r>
              <a:rPr lang="en-US" sz="2100" dirty="0"/>
              <a:t>Leave the blue-text and pink-text classes on your h1 element.</a:t>
            </a:r>
          </a:p>
          <a:p>
            <a:pPr lvl="1"/>
            <a:r>
              <a:rPr lang="en-US" sz="2100" dirty="0"/>
              <a:t>Create a CSS declaration for your orange-text id in your style element. Here's an example of what this looks like:</a:t>
            </a:r>
            <a:endParaRPr lang="en-US" sz="2400" dirty="0"/>
          </a:p>
          <a:p>
            <a:pPr marL="1371600" lvl="4" indent="0">
              <a:buNone/>
            </a:pPr>
            <a:r>
              <a:rPr lang="en-US" sz="1650" dirty="0"/>
              <a:t>#orange-text {</a:t>
            </a:r>
          </a:p>
          <a:p>
            <a:pPr marL="1371600" lvl="4" indent="0">
              <a:buNone/>
            </a:pPr>
            <a:r>
              <a:rPr lang="en-US" sz="1650" dirty="0"/>
              <a:t>  color: orange;</a:t>
            </a:r>
          </a:p>
          <a:p>
            <a:pPr marL="1371600" lvl="4" indent="0">
              <a:buNone/>
            </a:pPr>
            <a:r>
              <a:rPr lang="en-US" sz="1650" dirty="0"/>
              <a:t>}</a:t>
            </a:r>
          </a:p>
          <a:p>
            <a:endParaRPr lang="en-US" sz="2400" dirty="0"/>
          </a:p>
          <a:p>
            <a:endParaRPr lang="en-US" dirty="0"/>
          </a:p>
          <a:p>
            <a:pPr marL="0" indent="0">
              <a:buNone/>
            </a:pPr>
            <a:endParaRPr lang="en-US" dirty="0"/>
          </a:p>
        </p:txBody>
      </p:sp>
    </p:spTree>
    <p:extLst>
      <p:ext uri="{BB962C8B-B14F-4D97-AF65-F5344CB8AC3E}">
        <p14:creationId xmlns:p14="http://schemas.microsoft.com/office/powerpoint/2010/main" val="4193594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E70B-8E52-4107-86D4-07685CA954E5}"/>
              </a:ext>
            </a:extLst>
          </p:cNvPr>
          <p:cNvSpPr>
            <a:spLocks noGrp="1"/>
          </p:cNvSpPr>
          <p:nvPr>
            <p:ph type="title"/>
          </p:nvPr>
        </p:nvSpPr>
        <p:spPr/>
        <p:txBody>
          <a:bodyPr>
            <a:normAutofit fontScale="90000"/>
          </a:bodyPr>
          <a:lstStyle/>
          <a:p>
            <a:r>
              <a:rPr lang="en-US" b="1" dirty="0"/>
              <a:t>Override Class Declarations with Inline Styles</a:t>
            </a:r>
            <a:br>
              <a:rPr lang="en-US" b="1" dirty="0"/>
            </a:br>
            <a:endParaRPr lang="en-US" dirty="0"/>
          </a:p>
        </p:txBody>
      </p:sp>
      <p:sp>
        <p:nvSpPr>
          <p:cNvPr id="3" name="Content Placeholder 2">
            <a:extLst>
              <a:ext uri="{FF2B5EF4-FFF2-40B4-BE49-F238E27FC236}">
                <a16:creationId xmlns:a16="http://schemas.microsoft.com/office/drawing/2014/main" id="{5A37F131-7161-4311-8986-7A7AF3A28AA8}"/>
              </a:ext>
            </a:extLst>
          </p:cNvPr>
          <p:cNvSpPr>
            <a:spLocks noGrp="1"/>
          </p:cNvSpPr>
          <p:nvPr>
            <p:ph idx="1"/>
          </p:nvPr>
        </p:nvSpPr>
        <p:spPr/>
        <p:txBody>
          <a:bodyPr/>
          <a:lstStyle/>
          <a:p>
            <a:r>
              <a:rPr lang="en-US" sz="2400" dirty="0"/>
              <a:t>So we've proven that id declarations override class declarations, regardless of where they are declared in your style element CSS.</a:t>
            </a:r>
          </a:p>
          <a:p>
            <a:r>
              <a:rPr lang="en-US" sz="2400" dirty="0"/>
              <a:t>There are other ways that you can override CSS. Do you remember inline styles?</a:t>
            </a:r>
          </a:p>
          <a:p>
            <a:pPr lvl="1"/>
            <a:r>
              <a:rPr lang="en-US" sz="2100" dirty="0"/>
              <a:t>Use an inline style to try to make our h1 element white. Remember, in line styles look like this:</a:t>
            </a:r>
          </a:p>
          <a:p>
            <a:pPr lvl="1"/>
            <a:r>
              <a:rPr lang="en-US" sz="2100" dirty="0"/>
              <a:t>&lt;h1 style="color: white;"&gt;</a:t>
            </a:r>
          </a:p>
          <a:p>
            <a:pPr lvl="1"/>
            <a:r>
              <a:rPr lang="en-US" sz="2100" dirty="0"/>
              <a:t>Leave the blue-text and pink-text classes on your h1 element.</a:t>
            </a:r>
          </a:p>
          <a:p>
            <a:pPr lvl="1"/>
            <a:endParaRPr lang="en-US" sz="2100" dirty="0"/>
          </a:p>
          <a:p>
            <a:endParaRPr lang="en-US" dirty="0"/>
          </a:p>
          <a:p>
            <a:endParaRPr lang="en-US" dirty="0"/>
          </a:p>
        </p:txBody>
      </p:sp>
    </p:spTree>
    <p:extLst>
      <p:ext uri="{BB962C8B-B14F-4D97-AF65-F5344CB8AC3E}">
        <p14:creationId xmlns:p14="http://schemas.microsoft.com/office/powerpoint/2010/main" val="398706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6A3A-3F97-4B34-94CC-24999B80A3C8}"/>
              </a:ext>
            </a:extLst>
          </p:cNvPr>
          <p:cNvSpPr>
            <a:spLocks noGrp="1"/>
          </p:cNvSpPr>
          <p:nvPr>
            <p:ph type="title"/>
          </p:nvPr>
        </p:nvSpPr>
        <p:spPr/>
        <p:txBody>
          <a:bodyPr/>
          <a:lstStyle/>
          <a:p>
            <a:r>
              <a:rPr lang="en-US" dirty="0"/>
              <a:t>Override All Other Styles by using Important</a:t>
            </a:r>
          </a:p>
        </p:txBody>
      </p:sp>
      <p:sp>
        <p:nvSpPr>
          <p:cNvPr id="3" name="Content Placeholder 2">
            <a:extLst>
              <a:ext uri="{FF2B5EF4-FFF2-40B4-BE49-F238E27FC236}">
                <a16:creationId xmlns:a16="http://schemas.microsoft.com/office/drawing/2014/main" id="{EE7B5653-F0D6-453D-B84A-74544FB3F231}"/>
              </a:ext>
            </a:extLst>
          </p:cNvPr>
          <p:cNvSpPr>
            <a:spLocks noGrp="1"/>
          </p:cNvSpPr>
          <p:nvPr>
            <p:ph idx="1"/>
          </p:nvPr>
        </p:nvSpPr>
        <p:spPr/>
        <p:txBody>
          <a:bodyPr>
            <a:normAutofit/>
          </a:bodyPr>
          <a:lstStyle/>
          <a:p>
            <a:r>
              <a:rPr lang="en-US" sz="2400" dirty="0"/>
              <a:t>We just proved that inline styles will override all the CSS declarations in your style element.</a:t>
            </a:r>
          </a:p>
          <a:p>
            <a:r>
              <a:rPr lang="en-US" sz="2400" dirty="0"/>
              <a:t>There's one last way to override CSS. This is the most powerful method of all. But before we do it, let's talk about why you would ever want to override CSS.</a:t>
            </a:r>
          </a:p>
          <a:p>
            <a:r>
              <a:rPr lang="en-US" sz="2400" dirty="0"/>
              <a:t>In many situations, you will use CSS libraries. These may accidentally override your own CSS. So when you absolutely need to be sure that an element has specific CSS, you can use !important</a:t>
            </a:r>
          </a:p>
          <a:p>
            <a:r>
              <a:rPr lang="en-US" sz="2400" dirty="0"/>
              <a:t>Let's go all the way back to our pink-text class declaration. Remember that our pink-text class was overridden by subsequent class declarations, id declarations, and inline styles.</a:t>
            </a:r>
          </a:p>
        </p:txBody>
      </p:sp>
    </p:spTree>
    <p:extLst>
      <p:ext uri="{BB962C8B-B14F-4D97-AF65-F5344CB8AC3E}">
        <p14:creationId xmlns:p14="http://schemas.microsoft.com/office/powerpoint/2010/main" val="3650508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49D4-ABDA-4451-83F9-8E0D333CEBF1}"/>
              </a:ext>
            </a:extLst>
          </p:cNvPr>
          <p:cNvSpPr>
            <a:spLocks noGrp="1"/>
          </p:cNvSpPr>
          <p:nvPr>
            <p:ph type="title"/>
          </p:nvPr>
        </p:nvSpPr>
        <p:spPr/>
        <p:txBody>
          <a:bodyPr>
            <a:normAutofit fontScale="90000"/>
          </a:bodyPr>
          <a:lstStyle/>
          <a:p>
            <a:r>
              <a:rPr lang="en-US" dirty="0"/>
              <a:t>Override All Other Styles by using Important Cont.</a:t>
            </a:r>
          </a:p>
        </p:txBody>
      </p:sp>
      <p:sp>
        <p:nvSpPr>
          <p:cNvPr id="5" name="Content Placeholder 2">
            <a:extLst>
              <a:ext uri="{FF2B5EF4-FFF2-40B4-BE49-F238E27FC236}">
                <a16:creationId xmlns:a16="http://schemas.microsoft.com/office/drawing/2014/main" id="{EE7B5653-F0D6-453D-B84A-74544FB3F231}"/>
              </a:ext>
            </a:extLst>
          </p:cNvPr>
          <p:cNvSpPr>
            <a:spLocks noGrp="1"/>
          </p:cNvSpPr>
          <p:nvPr>
            <p:ph idx="1"/>
          </p:nvPr>
        </p:nvSpPr>
        <p:spPr>
          <a:xfrm>
            <a:off x="628650" y="1298309"/>
            <a:ext cx="7886700" cy="4878655"/>
          </a:xfrm>
        </p:spPr>
        <p:txBody>
          <a:bodyPr>
            <a:normAutofit/>
          </a:bodyPr>
          <a:lstStyle/>
          <a:p>
            <a:r>
              <a:rPr lang="en-US" sz="2400" dirty="0"/>
              <a:t>Let's add the keyword !important to your pink-text element's color declaration to make 100% sure that your h1 element will be pink.</a:t>
            </a:r>
          </a:p>
          <a:p>
            <a:r>
              <a:rPr lang="en-US" sz="2400" dirty="0"/>
              <a:t>An example of how to do this is:</a:t>
            </a:r>
          </a:p>
          <a:p>
            <a:pPr marL="0" indent="0">
              <a:buNone/>
            </a:pPr>
            <a:r>
              <a:rPr lang="en-US" sz="2400" dirty="0"/>
              <a:t>		color: red !important;</a:t>
            </a:r>
          </a:p>
        </p:txBody>
      </p:sp>
    </p:spTree>
    <p:extLst>
      <p:ext uri="{BB962C8B-B14F-4D97-AF65-F5344CB8AC3E}">
        <p14:creationId xmlns:p14="http://schemas.microsoft.com/office/powerpoint/2010/main" val="746304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E5A4-F4CE-4A26-9A82-3743EFEF4BAC}"/>
              </a:ext>
            </a:extLst>
          </p:cNvPr>
          <p:cNvSpPr>
            <a:spLocks noGrp="1"/>
          </p:cNvSpPr>
          <p:nvPr>
            <p:ph type="title"/>
          </p:nvPr>
        </p:nvSpPr>
        <p:spPr/>
        <p:txBody>
          <a:bodyPr/>
          <a:lstStyle/>
          <a:p>
            <a:r>
              <a:rPr lang="en-US" dirty="0"/>
              <a:t>Use Hex Code for Specific Colors</a:t>
            </a:r>
          </a:p>
        </p:txBody>
      </p:sp>
      <p:sp>
        <p:nvSpPr>
          <p:cNvPr id="3" name="Content Placeholder 2">
            <a:extLst>
              <a:ext uri="{FF2B5EF4-FFF2-40B4-BE49-F238E27FC236}">
                <a16:creationId xmlns:a16="http://schemas.microsoft.com/office/drawing/2014/main" id="{48E55472-3012-4E9E-AA63-595A741E01C2}"/>
              </a:ext>
            </a:extLst>
          </p:cNvPr>
          <p:cNvSpPr>
            <a:spLocks noGrp="1"/>
          </p:cNvSpPr>
          <p:nvPr>
            <p:ph idx="1"/>
          </p:nvPr>
        </p:nvSpPr>
        <p:spPr/>
        <p:txBody>
          <a:bodyPr>
            <a:normAutofit/>
          </a:bodyPr>
          <a:lstStyle/>
          <a:p>
            <a:r>
              <a:rPr lang="en-US" sz="2400" dirty="0"/>
              <a:t>Did you know there are other ways to represent colors in CSS? One of these ways is called hexadecimal code, or hex code for short.</a:t>
            </a:r>
          </a:p>
          <a:p>
            <a:r>
              <a:rPr lang="en-US" sz="2400" dirty="0"/>
              <a:t>You can find more information about </a:t>
            </a:r>
            <a:r>
              <a:rPr lang="en-US" sz="2400" u="sng" dirty="0">
                <a:hlinkClick r:id="rId2"/>
              </a:rPr>
              <a:t>hexadecimal numbers here</a:t>
            </a:r>
            <a:r>
              <a:rPr lang="en-US" sz="2400" dirty="0"/>
              <a:t>.</a:t>
            </a:r>
          </a:p>
          <a:p>
            <a:r>
              <a:rPr lang="en-US" sz="2400" dirty="0"/>
              <a:t>In CSS, we can use 6 hexadecimal digits to represent colors, two each for the red (R), green (G), and blue (B) components. For example, #000000 is black and is also the lowest possible value. You can find more information about the RGB color system here.</a:t>
            </a:r>
          </a:p>
        </p:txBody>
      </p:sp>
    </p:spTree>
    <p:extLst>
      <p:ext uri="{BB962C8B-B14F-4D97-AF65-F5344CB8AC3E}">
        <p14:creationId xmlns:p14="http://schemas.microsoft.com/office/powerpoint/2010/main" val="4104892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978C-A61A-4939-8CBE-3AC5D6820B12}"/>
              </a:ext>
            </a:extLst>
          </p:cNvPr>
          <p:cNvSpPr>
            <a:spLocks noGrp="1"/>
          </p:cNvSpPr>
          <p:nvPr>
            <p:ph type="title"/>
          </p:nvPr>
        </p:nvSpPr>
        <p:spPr/>
        <p:txBody>
          <a:bodyPr/>
          <a:lstStyle/>
          <a:p>
            <a:r>
              <a:rPr lang="en-US" dirty="0"/>
              <a:t>Use Hex Codes to Mix Colors</a:t>
            </a:r>
          </a:p>
        </p:txBody>
      </p:sp>
      <p:sp>
        <p:nvSpPr>
          <p:cNvPr id="3" name="Content Placeholder 2">
            <a:extLst>
              <a:ext uri="{FF2B5EF4-FFF2-40B4-BE49-F238E27FC236}">
                <a16:creationId xmlns:a16="http://schemas.microsoft.com/office/drawing/2014/main" id="{E2D601D4-F7E2-4A29-A33B-F599FB55B669}"/>
              </a:ext>
            </a:extLst>
          </p:cNvPr>
          <p:cNvSpPr>
            <a:spLocks noGrp="1"/>
          </p:cNvSpPr>
          <p:nvPr>
            <p:ph idx="1"/>
          </p:nvPr>
        </p:nvSpPr>
        <p:spPr/>
        <p:txBody>
          <a:bodyPr/>
          <a:lstStyle/>
          <a:p>
            <a:r>
              <a:rPr lang="en-US" dirty="0"/>
              <a:t>Hex codes use 6 hexadecimal digits to represent colors, two each for red (R), green (G), and blue (B) components.</a:t>
            </a:r>
          </a:p>
          <a:p>
            <a:r>
              <a:rPr lang="en-US" dirty="0"/>
              <a:t>From these three pure colors (red, green, and blue), we can vary the amounts of each to create over 16 million other colors!</a:t>
            </a:r>
          </a:p>
          <a:p>
            <a:r>
              <a:rPr lang="en-US" dirty="0"/>
              <a:t>For example, orange is pure red, mixed with some green, and no blue. In hex code, this translates to being #FFA500.</a:t>
            </a:r>
          </a:p>
          <a:p>
            <a:r>
              <a:rPr lang="en-US" dirty="0"/>
              <a:t>The digit 0 is the lowest number in hex code, and represents a complete absence of color.</a:t>
            </a:r>
          </a:p>
          <a:p>
            <a:r>
              <a:rPr lang="en-US" dirty="0"/>
              <a:t>The digit F is the highest number in hex code, and represents the maximum possible brightness.</a:t>
            </a:r>
          </a:p>
        </p:txBody>
      </p:sp>
    </p:spTree>
    <p:extLst>
      <p:ext uri="{BB962C8B-B14F-4D97-AF65-F5344CB8AC3E}">
        <p14:creationId xmlns:p14="http://schemas.microsoft.com/office/powerpoint/2010/main" val="893295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0D91-F476-40E9-BE11-C2ABFCCFD6E0}"/>
              </a:ext>
            </a:extLst>
          </p:cNvPr>
          <p:cNvSpPr>
            <a:spLocks noGrp="1"/>
          </p:cNvSpPr>
          <p:nvPr>
            <p:ph type="title"/>
          </p:nvPr>
        </p:nvSpPr>
        <p:spPr/>
        <p:txBody>
          <a:bodyPr/>
          <a:lstStyle/>
          <a:p>
            <a:r>
              <a:rPr lang="en-US" dirty="0"/>
              <a:t>Use Abbreviated Hex Code</a:t>
            </a:r>
          </a:p>
        </p:txBody>
      </p:sp>
      <p:sp>
        <p:nvSpPr>
          <p:cNvPr id="3" name="Content Placeholder 2">
            <a:extLst>
              <a:ext uri="{FF2B5EF4-FFF2-40B4-BE49-F238E27FC236}">
                <a16:creationId xmlns:a16="http://schemas.microsoft.com/office/drawing/2014/main" id="{A44425C5-589D-4A70-AA81-2D581CA93572}"/>
              </a:ext>
            </a:extLst>
          </p:cNvPr>
          <p:cNvSpPr>
            <a:spLocks noGrp="1"/>
          </p:cNvSpPr>
          <p:nvPr>
            <p:ph idx="1"/>
          </p:nvPr>
        </p:nvSpPr>
        <p:spPr/>
        <p:txBody>
          <a:bodyPr/>
          <a:lstStyle/>
          <a:p>
            <a:r>
              <a:rPr lang="en-US" dirty="0"/>
              <a:t>Many people feel overwhelmed by the possibilities of more than 16 million colors. And it's difficult to remember hex code. Fortunately, you can shorten it.</a:t>
            </a:r>
          </a:p>
          <a:p>
            <a:r>
              <a:rPr lang="en-US" dirty="0"/>
              <a:t>For example, red's hex code #FF0000 can be shortened to #F00. This shortened form gives one digit for red, one digit for green, and one digit for blue.</a:t>
            </a:r>
          </a:p>
          <a:p>
            <a:r>
              <a:rPr lang="en-US" dirty="0"/>
              <a:t>This reduces the total number of possible colors to around 4,000. But browsers will interpret #FF0000 and #F00 as exactly the same color.</a:t>
            </a:r>
          </a:p>
        </p:txBody>
      </p:sp>
    </p:spTree>
    <p:extLst>
      <p:ext uri="{BB962C8B-B14F-4D97-AF65-F5344CB8AC3E}">
        <p14:creationId xmlns:p14="http://schemas.microsoft.com/office/powerpoint/2010/main" val="3474458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9B5C-7240-4049-B5CF-83884363DE2A}"/>
              </a:ext>
            </a:extLst>
          </p:cNvPr>
          <p:cNvSpPr>
            <a:spLocks noGrp="1"/>
          </p:cNvSpPr>
          <p:nvPr>
            <p:ph type="title"/>
          </p:nvPr>
        </p:nvSpPr>
        <p:spPr/>
        <p:txBody>
          <a:bodyPr/>
          <a:lstStyle/>
          <a:p>
            <a:r>
              <a:rPr lang="en-US" dirty="0"/>
              <a:t>Use CSS Variables to Change Several Elements</a:t>
            </a:r>
          </a:p>
        </p:txBody>
      </p:sp>
      <p:sp>
        <p:nvSpPr>
          <p:cNvPr id="3" name="Content Placeholder 2">
            <a:extLst>
              <a:ext uri="{FF2B5EF4-FFF2-40B4-BE49-F238E27FC236}">
                <a16:creationId xmlns:a16="http://schemas.microsoft.com/office/drawing/2014/main" id="{3ED4A63B-5782-478A-8C1A-434C9317AF99}"/>
              </a:ext>
            </a:extLst>
          </p:cNvPr>
          <p:cNvSpPr>
            <a:spLocks noGrp="1"/>
          </p:cNvSpPr>
          <p:nvPr>
            <p:ph idx="1"/>
          </p:nvPr>
        </p:nvSpPr>
        <p:spPr/>
        <p:txBody>
          <a:bodyPr/>
          <a:lstStyle/>
          <a:p>
            <a:r>
              <a:rPr lang="en-US" sz="2800" i="1" dirty="0"/>
              <a:t>CSS Variables</a:t>
            </a:r>
            <a:r>
              <a:rPr lang="en-US" sz="2800" dirty="0"/>
              <a:t> are a powerful way to change many CSS style properties at once by changing only one value.</a:t>
            </a:r>
          </a:p>
          <a:p>
            <a:r>
              <a:rPr lang="en-US" sz="2800" dirty="0"/>
              <a:t>To create a CSS variable, you just need to give it a name with two hyphens in front of it and assign it a value like this:</a:t>
            </a:r>
          </a:p>
          <a:p>
            <a:pPr marL="0" indent="0">
              <a:buNone/>
            </a:pPr>
            <a:r>
              <a:rPr lang="en-US" sz="2800" dirty="0"/>
              <a:t>	--penguin-skin: gray;</a:t>
            </a:r>
          </a:p>
          <a:p>
            <a:r>
              <a:rPr lang="en-US" sz="2800" dirty="0"/>
              <a:t>This will create a variable named --penguin-skin and assign it the value of gray. Now you can use that variable elsewhere in your CSS to change the value of other elements to gray.</a:t>
            </a:r>
          </a:p>
          <a:p>
            <a:endParaRPr lang="en-US" sz="2800" dirty="0"/>
          </a:p>
          <a:p>
            <a:endParaRPr lang="en-US" dirty="0"/>
          </a:p>
        </p:txBody>
      </p:sp>
    </p:spTree>
    <p:extLst>
      <p:ext uri="{BB962C8B-B14F-4D97-AF65-F5344CB8AC3E}">
        <p14:creationId xmlns:p14="http://schemas.microsoft.com/office/powerpoint/2010/main" val="3046560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DCEB-031B-4413-94EC-6E498CCAD427}"/>
              </a:ext>
            </a:extLst>
          </p:cNvPr>
          <p:cNvSpPr>
            <a:spLocks noGrp="1"/>
          </p:cNvSpPr>
          <p:nvPr>
            <p:ph type="title"/>
          </p:nvPr>
        </p:nvSpPr>
        <p:spPr/>
        <p:txBody>
          <a:bodyPr/>
          <a:lstStyle/>
          <a:p>
            <a:r>
              <a:rPr lang="en-US" dirty="0"/>
              <a:t>Use a Custom CSS Variable	</a:t>
            </a:r>
          </a:p>
        </p:txBody>
      </p:sp>
      <p:sp>
        <p:nvSpPr>
          <p:cNvPr id="3" name="Content Placeholder 2">
            <a:extLst>
              <a:ext uri="{FF2B5EF4-FFF2-40B4-BE49-F238E27FC236}">
                <a16:creationId xmlns:a16="http://schemas.microsoft.com/office/drawing/2014/main" id="{4D31EBD5-0CE7-42ED-981A-14064AC36B42}"/>
              </a:ext>
            </a:extLst>
          </p:cNvPr>
          <p:cNvSpPr>
            <a:spLocks noGrp="1"/>
          </p:cNvSpPr>
          <p:nvPr>
            <p:ph idx="1"/>
          </p:nvPr>
        </p:nvSpPr>
        <p:spPr/>
        <p:txBody>
          <a:bodyPr>
            <a:normAutofit/>
          </a:bodyPr>
          <a:lstStyle/>
          <a:p>
            <a:r>
              <a:rPr lang="en-US" sz="2400" dirty="0"/>
              <a:t>After you create your variable, you can assign its value to other CSS properties by referencing the name you gave it.</a:t>
            </a:r>
          </a:p>
          <a:p>
            <a:pPr marL="0" indent="0">
              <a:buNone/>
            </a:pPr>
            <a:r>
              <a:rPr lang="en-US" sz="2400" dirty="0"/>
              <a:t>	background: var(--penguin-skin);</a:t>
            </a:r>
          </a:p>
          <a:p>
            <a:r>
              <a:rPr lang="en-US" sz="2400" dirty="0"/>
              <a:t>This will change the background of whatever element you are targeting to gray because that is the value of the --penguin-skin variable. Note that styles will not be applied unless the variable names are an exact match.</a:t>
            </a:r>
          </a:p>
        </p:txBody>
      </p:sp>
    </p:spTree>
    <p:extLst>
      <p:ext uri="{BB962C8B-B14F-4D97-AF65-F5344CB8AC3E}">
        <p14:creationId xmlns:p14="http://schemas.microsoft.com/office/powerpoint/2010/main" val="73604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DC86-D944-457B-B607-82E751ACEBE3}"/>
              </a:ext>
            </a:extLst>
          </p:cNvPr>
          <p:cNvSpPr>
            <a:spLocks noGrp="1"/>
          </p:cNvSpPr>
          <p:nvPr>
            <p:ph type="title"/>
          </p:nvPr>
        </p:nvSpPr>
        <p:spPr/>
        <p:txBody>
          <a:bodyPr/>
          <a:lstStyle/>
          <a:p>
            <a:r>
              <a:rPr lang="en-US" dirty="0"/>
              <a:t>Declare the Doctype of the HTML Document</a:t>
            </a:r>
          </a:p>
        </p:txBody>
      </p:sp>
      <p:sp>
        <p:nvSpPr>
          <p:cNvPr id="3" name="Content Placeholder 2">
            <a:extLst>
              <a:ext uri="{FF2B5EF4-FFF2-40B4-BE49-F238E27FC236}">
                <a16:creationId xmlns:a16="http://schemas.microsoft.com/office/drawing/2014/main" id="{0BE3D87B-04B0-4483-856F-BBD2B845B2DD}"/>
              </a:ext>
            </a:extLst>
          </p:cNvPr>
          <p:cNvSpPr>
            <a:spLocks noGrp="1"/>
          </p:cNvSpPr>
          <p:nvPr>
            <p:ph idx="1"/>
          </p:nvPr>
        </p:nvSpPr>
        <p:spPr/>
        <p:txBody>
          <a:bodyPr>
            <a:normAutofit/>
          </a:bodyPr>
          <a:lstStyle/>
          <a:p>
            <a:r>
              <a:rPr lang="en-US" sz="2600" dirty="0"/>
              <a:t>There are a few elements that give overall structure to your page, and should be included in every HTML document.</a:t>
            </a:r>
          </a:p>
          <a:p>
            <a:r>
              <a:rPr lang="en-US" sz="2600" dirty="0"/>
              <a:t>At the top of your document, you need to tell the browser which version of HTML your page is using. HTML is an evolving language, and is updated regularly.</a:t>
            </a:r>
          </a:p>
          <a:p>
            <a:r>
              <a:rPr lang="en-US" sz="2600" dirty="0"/>
              <a:t>You tell the browser this information by adding the &lt;!DOCTYPE ...&gt;tag on the first line, where the "..." part is the version of HTML. For HTML5, you use &lt;!DOCTYPE html&gt;.</a:t>
            </a:r>
          </a:p>
          <a:p>
            <a:r>
              <a:rPr lang="en-US" sz="2600" dirty="0"/>
              <a:t>Here's an example:</a:t>
            </a:r>
          </a:p>
        </p:txBody>
      </p:sp>
      <p:sp>
        <p:nvSpPr>
          <p:cNvPr id="4" name="TextBox 3">
            <a:extLst>
              <a:ext uri="{FF2B5EF4-FFF2-40B4-BE49-F238E27FC236}">
                <a16:creationId xmlns:a16="http://schemas.microsoft.com/office/drawing/2014/main" id="{310CC746-0D89-4976-8FE0-96C5130D6C16}"/>
              </a:ext>
            </a:extLst>
          </p:cNvPr>
          <p:cNvSpPr txBox="1"/>
          <p:nvPr/>
        </p:nvSpPr>
        <p:spPr>
          <a:xfrm>
            <a:off x="3352800" y="5334000"/>
            <a:ext cx="5105400" cy="1600438"/>
          </a:xfrm>
          <a:prstGeom prst="rect">
            <a:avLst/>
          </a:prstGeom>
          <a:noFill/>
        </p:spPr>
        <p:txBody>
          <a:bodyPr wrap="square" rtlCol="0">
            <a:spAutoFit/>
          </a:bodyPr>
          <a:lstStyle/>
          <a:p>
            <a:pPr marL="342900" lvl="1" indent="0">
              <a:buNone/>
            </a:pPr>
            <a:r>
              <a:rPr lang="en-US" sz="2000" dirty="0"/>
              <a:t>&lt;!DOCTYPE html&gt;</a:t>
            </a:r>
          </a:p>
          <a:p>
            <a:pPr marL="342900" lvl="1" indent="0">
              <a:buNone/>
            </a:pPr>
            <a:r>
              <a:rPr lang="en-US" sz="2000" dirty="0"/>
              <a:t>&lt;html&gt;</a:t>
            </a:r>
          </a:p>
          <a:p>
            <a:pPr marL="342900" lvl="1" indent="0">
              <a:buNone/>
            </a:pPr>
            <a:r>
              <a:rPr lang="en-US" sz="2000" dirty="0"/>
              <a:t>  &lt;!-- Your HTML code goes here --&gt;</a:t>
            </a:r>
          </a:p>
          <a:p>
            <a:pPr marL="342900" lvl="1" indent="0">
              <a:buNone/>
            </a:pPr>
            <a:r>
              <a:rPr lang="en-US" sz="2000" dirty="0"/>
              <a:t>&lt;/html&gt;</a:t>
            </a:r>
          </a:p>
          <a:p>
            <a:endParaRPr lang="en-US" dirty="0"/>
          </a:p>
        </p:txBody>
      </p:sp>
    </p:spTree>
    <p:extLst>
      <p:ext uri="{BB962C8B-B14F-4D97-AF65-F5344CB8AC3E}">
        <p14:creationId xmlns:p14="http://schemas.microsoft.com/office/powerpoint/2010/main" val="223276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47B0-E759-4141-9A38-70460F162154}"/>
              </a:ext>
            </a:extLst>
          </p:cNvPr>
          <p:cNvSpPr>
            <a:spLocks noGrp="1"/>
          </p:cNvSpPr>
          <p:nvPr>
            <p:ph type="title"/>
          </p:nvPr>
        </p:nvSpPr>
        <p:spPr/>
        <p:txBody>
          <a:bodyPr>
            <a:normAutofit fontScale="90000"/>
          </a:bodyPr>
          <a:lstStyle/>
          <a:p>
            <a:r>
              <a:rPr lang="en-US" dirty="0"/>
              <a:t>Define the Head and Body of an HTML Document</a:t>
            </a:r>
          </a:p>
        </p:txBody>
      </p:sp>
      <p:sp>
        <p:nvSpPr>
          <p:cNvPr id="3" name="Content Placeholder 2">
            <a:extLst>
              <a:ext uri="{FF2B5EF4-FFF2-40B4-BE49-F238E27FC236}">
                <a16:creationId xmlns:a16="http://schemas.microsoft.com/office/drawing/2014/main" id="{31B180E4-3A1E-4CCB-921C-3D412E23B498}"/>
              </a:ext>
            </a:extLst>
          </p:cNvPr>
          <p:cNvSpPr>
            <a:spLocks noGrp="1"/>
          </p:cNvSpPr>
          <p:nvPr>
            <p:ph idx="1"/>
          </p:nvPr>
        </p:nvSpPr>
        <p:spPr/>
        <p:txBody>
          <a:bodyPr>
            <a:normAutofit/>
          </a:bodyPr>
          <a:lstStyle/>
          <a:p>
            <a:r>
              <a:rPr lang="en-US" sz="2800" dirty="0"/>
              <a:t>You can add another level of organization in your HTML document within the html tags with the head and body elements</a:t>
            </a:r>
          </a:p>
          <a:p>
            <a:r>
              <a:rPr lang="en-US" sz="2800" dirty="0"/>
              <a:t>Any markup with information about your page would go into the head tag</a:t>
            </a:r>
          </a:p>
          <a:p>
            <a:pPr lvl="1"/>
            <a:r>
              <a:rPr lang="en-US" sz="2400" dirty="0"/>
              <a:t>Metadata elements, such as link, meta, title, and style, typically go inside the head element (these are the CSS elements)</a:t>
            </a:r>
          </a:p>
          <a:p>
            <a:pPr lvl="1"/>
            <a:r>
              <a:rPr lang="en-US" sz="2400" dirty="0"/>
              <a:t>Example </a:t>
            </a:r>
            <a:r>
              <a:rPr lang="en-US" sz="2400" dirty="0">
                <a:sym typeface="Wingdings" panose="05000000000000000000" pitchFamily="2" charset="2"/>
              </a:rPr>
              <a:t> </a:t>
            </a:r>
            <a:r>
              <a:rPr lang="en-US" dirty="0"/>
              <a:t>&lt;link </a:t>
            </a:r>
            <a:r>
              <a:rPr lang="en-US" dirty="0" err="1"/>
              <a:t>rel</a:t>
            </a:r>
            <a:r>
              <a:rPr lang="en-US" dirty="0"/>
              <a:t>="stylesheet" </a:t>
            </a:r>
            <a:r>
              <a:rPr lang="en-US" dirty="0" err="1"/>
              <a:t>href</a:t>
            </a:r>
            <a:r>
              <a:rPr lang="en-US" dirty="0"/>
              <a:t>="./resources/</a:t>
            </a:r>
            <a:r>
              <a:rPr lang="en-US" dirty="0" err="1"/>
              <a:t>css</a:t>
            </a:r>
            <a:r>
              <a:rPr lang="en-US" dirty="0"/>
              <a:t>/index.css"&gt;</a:t>
            </a:r>
            <a:endParaRPr lang="en-US" sz="2400" dirty="0"/>
          </a:p>
          <a:p>
            <a:pPr lvl="0"/>
            <a:r>
              <a:rPr lang="en-US" sz="2800" dirty="0">
                <a:solidFill>
                  <a:prstClr val="black"/>
                </a:solidFill>
              </a:rPr>
              <a:t>Then any markup with the content of the page (what displays for a user) would go into the body tag</a:t>
            </a:r>
            <a:endParaRPr lang="en-US" sz="2400" dirty="0"/>
          </a:p>
          <a:p>
            <a:pPr lvl="1"/>
            <a:endParaRPr lang="en-US" sz="2900" dirty="0"/>
          </a:p>
        </p:txBody>
      </p:sp>
    </p:spTree>
    <p:extLst>
      <p:ext uri="{BB962C8B-B14F-4D97-AF65-F5344CB8AC3E}">
        <p14:creationId xmlns:p14="http://schemas.microsoft.com/office/powerpoint/2010/main" val="96815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918E-DC17-44F4-AD62-E377A75B7745}"/>
              </a:ext>
            </a:extLst>
          </p:cNvPr>
          <p:cNvSpPr>
            <a:spLocks noGrp="1"/>
          </p:cNvSpPr>
          <p:nvPr>
            <p:ph type="title"/>
          </p:nvPr>
        </p:nvSpPr>
        <p:spPr/>
        <p:txBody>
          <a:bodyPr>
            <a:normAutofit fontScale="90000"/>
          </a:bodyPr>
          <a:lstStyle/>
          <a:p>
            <a:r>
              <a:rPr lang="en-US" dirty="0"/>
              <a:t>Define the Head and Body of an HTML Document</a:t>
            </a:r>
          </a:p>
        </p:txBody>
      </p:sp>
      <p:sp>
        <p:nvSpPr>
          <p:cNvPr id="3" name="Content Placeholder 2">
            <a:extLst>
              <a:ext uri="{FF2B5EF4-FFF2-40B4-BE49-F238E27FC236}">
                <a16:creationId xmlns:a16="http://schemas.microsoft.com/office/drawing/2014/main" id="{7A3127A7-345D-41DB-8A49-8BDBDBFB4AC4}"/>
              </a:ext>
            </a:extLst>
          </p:cNvPr>
          <p:cNvSpPr>
            <a:spLocks noGrp="1"/>
          </p:cNvSpPr>
          <p:nvPr>
            <p:ph idx="1"/>
          </p:nvPr>
        </p:nvSpPr>
        <p:spPr/>
        <p:txBody>
          <a:bodyPr>
            <a:normAutofit/>
          </a:bodyPr>
          <a:lstStyle/>
          <a:p>
            <a:r>
              <a:rPr lang="en-US" sz="2800" dirty="0"/>
              <a:t>Here's an example of a page's layout:</a:t>
            </a:r>
          </a:p>
          <a:p>
            <a:pPr marL="342900" lvl="1" indent="0">
              <a:buNone/>
            </a:pPr>
            <a:r>
              <a:rPr lang="en-US" sz="2000" dirty="0"/>
              <a:t>&lt;!DOCTYPE html&gt;</a:t>
            </a:r>
          </a:p>
          <a:p>
            <a:pPr marL="0" indent="0">
              <a:buNone/>
            </a:pPr>
            <a:r>
              <a:rPr lang="en-US" sz="2000" dirty="0"/>
              <a:t>	&lt;html&gt;</a:t>
            </a:r>
          </a:p>
          <a:p>
            <a:pPr marL="0" indent="0">
              <a:buNone/>
            </a:pPr>
            <a:r>
              <a:rPr lang="en-US" sz="2000" dirty="0"/>
              <a:t> 	 	&lt;head&gt;</a:t>
            </a:r>
          </a:p>
          <a:p>
            <a:pPr marL="0" indent="0">
              <a:buNone/>
            </a:pPr>
            <a:r>
              <a:rPr lang="en-US" sz="2000" dirty="0"/>
              <a:t>   	 		&lt;!-- metadata elements --&gt;</a:t>
            </a:r>
          </a:p>
          <a:p>
            <a:pPr marL="0" indent="0">
              <a:buNone/>
            </a:pPr>
            <a:r>
              <a:rPr lang="en-US" sz="2000" dirty="0"/>
              <a:t>	  	&lt;/head&gt;</a:t>
            </a:r>
          </a:p>
          <a:p>
            <a:pPr marL="0" indent="0">
              <a:buNone/>
            </a:pPr>
            <a:r>
              <a:rPr lang="en-US" sz="2000" dirty="0"/>
              <a:t> 	 	&lt;body&gt;</a:t>
            </a:r>
          </a:p>
          <a:p>
            <a:pPr marL="0" indent="0">
              <a:buNone/>
            </a:pPr>
            <a:r>
              <a:rPr lang="en-US" sz="2000" dirty="0"/>
              <a:t> 	  		 &lt;!-- page contents --&gt;</a:t>
            </a:r>
          </a:p>
          <a:p>
            <a:pPr marL="0" indent="0">
              <a:buNone/>
            </a:pPr>
            <a:r>
              <a:rPr lang="en-US" sz="2000" dirty="0"/>
              <a:t> 	 	&lt;/body&gt;</a:t>
            </a:r>
          </a:p>
          <a:p>
            <a:pPr marL="0" indent="0">
              <a:buNone/>
            </a:pPr>
            <a:r>
              <a:rPr lang="en-US" sz="2000" dirty="0"/>
              <a:t>	&lt;/html&gt;</a:t>
            </a:r>
          </a:p>
          <a:p>
            <a:endParaRPr lang="en-US" sz="2800" dirty="0"/>
          </a:p>
        </p:txBody>
      </p:sp>
    </p:spTree>
    <p:extLst>
      <p:ext uri="{BB962C8B-B14F-4D97-AF65-F5344CB8AC3E}">
        <p14:creationId xmlns:p14="http://schemas.microsoft.com/office/powerpoint/2010/main" val="100171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340E-65F0-41C0-B064-143D7D65B44D}"/>
              </a:ext>
            </a:extLst>
          </p:cNvPr>
          <p:cNvSpPr>
            <a:spLocks noGrp="1"/>
          </p:cNvSpPr>
          <p:nvPr>
            <p:ph type="title"/>
          </p:nvPr>
        </p:nvSpPr>
        <p:spPr/>
        <p:txBody>
          <a:bodyPr>
            <a:normAutofit fontScale="90000"/>
          </a:bodyPr>
          <a:lstStyle/>
          <a:p>
            <a:r>
              <a:rPr lang="en-US" b="1" dirty="0"/>
              <a:t>Change the Color of Text</a:t>
            </a:r>
            <a:br>
              <a:rPr lang="en-US" b="1" dirty="0"/>
            </a:br>
            <a:endParaRPr lang="en-US" dirty="0"/>
          </a:p>
        </p:txBody>
      </p:sp>
      <p:sp>
        <p:nvSpPr>
          <p:cNvPr id="3" name="Content Placeholder 2">
            <a:extLst>
              <a:ext uri="{FF2B5EF4-FFF2-40B4-BE49-F238E27FC236}">
                <a16:creationId xmlns:a16="http://schemas.microsoft.com/office/drawing/2014/main" id="{DDAD832F-5E0E-4313-979E-99D5C8CF4F08}"/>
              </a:ext>
            </a:extLst>
          </p:cNvPr>
          <p:cNvSpPr>
            <a:spLocks noGrp="1"/>
          </p:cNvSpPr>
          <p:nvPr>
            <p:ph idx="1"/>
          </p:nvPr>
        </p:nvSpPr>
        <p:spPr/>
        <p:txBody>
          <a:bodyPr>
            <a:normAutofit/>
          </a:bodyPr>
          <a:lstStyle/>
          <a:p>
            <a:r>
              <a:rPr lang="en-US" sz="2400" dirty="0"/>
              <a:t>Now let's change the color of some of our text. We can do this by changing the style of elements</a:t>
            </a:r>
          </a:p>
          <a:p>
            <a:r>
              <a:rPr lang="en-US" sz="2400" dirty="0"/>
              <a:t>The property that is responsible for the color of an element's text is the color style property</a:t>
            </a:r>
          </a:p>
          <a:p>
            <a:r>
              <a:rPr lang="en-US" sz="2400" dirty="0"/>
              <a:t>Here's how you would set an h2 element's text color to blue:</a:t>
            </a:r>
          </a:p>
          <a:p>
            <a:pPr lvl="1"/>
            <a:r>
              <a:rPr lang="en-US" sz="2100" dirty="0"/>
              <a:t>&lt;h2 style="color: blue;"&gt;Cat Photo App&lt;/h2&gt;</a:t>
            </a:r>
          </a:p>
          <a:p>
            <a:r>
              <a:rPr lang="en-US" sz="2400" dirty="0"/>
              <a:t>Note that it is a good practice to end inline style declarations with a ; </a:t>
            </a:r>
          </a:p>
          <a:p>
            <a:endParaRPr lang="en-US" sz="2400" dirty="0"/>
          </a:p>
          <a:p>
            <a:endParaRPr lang="en-US" sz="2400" dirty="0"/>
          </a:p>
        </p:txBody>
      </p:sp>
    </p:spTree>
    <p:extLst>
      <p:ext uri="{BB962C8B-B14F-4D97-AF65-F5344CB8AC3E}">
        <p14:creationId xmlns:p14="http://schemas.microsoft.com/office/powerpoint/2010/main" val="4259109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60BE-9F78-4ED4-8D4E-D9F90C9C32E8}"/>
              </a:ext>
            </a:extLst>
          </p:cNvPr>
          <p:cNvSpPr>
            <a:spLocks noGrp="1"/>
          </p:cNvSpPr>
          <p:nvPr>
            <p:ph type="title"/>
          </p:nvPr>
        </p:nvSpPr>
        <p:spPr/>
        <p:txBody>
          <a:bodyPr/>
          <a:lstStyle/>
          <a:p>
            <a:r>
              <a:rPr lang="en-US" dirty="0"/>
              <a:t> Use CSS Selectors to Style Elements</a:t>
            </a:r>
          </a:p>
        </p:txBody>
      </p:sp>
      <p:sp>
        <p:nvSpPr>
          <p:cNvPr id="3" name="Content Placeholder 2">
            <a:extLst>
              <a:ext uri="{FF2B5EF4-FFF2-40B4-BE49-F238E27FC236}">
                <a16:creationId xmlns:a16="http://schemas.microsoft.com/office/drawing/2014/main" id="{3F1E60D0-7340-49C0-B5F3-E74789155445}"/>
              </a:ext>
            </a:extLst>
          </p:cNvPr>
          <p:cNvSpPr>
            <a:spLocks noGrp="1"/>
          </p:cNvSpPr>
          <p:nvPr>
            <p:ph idx="1"/>
          </p:nvPr>
        </p:nvSpPr>
        <p:spPr/>
        <p:txBody>
          <a:bodyPr>
            <a:normAutofit/>
          </a:bodyPr>
          <a:lstStyle/>
          <a:p>
            <a:r>
              <a:rPr lang="en-US" sz="2400" dirty="0"/>
              <a:t>With CSS, there are hundreds of CSS properties that you can use to change the way an element looks on your page</a:t>
            </a:r>
          </a:p>
          <a:p>
            <a:r>
              <a:rPr lang="en-US" sz="2400" dirty="0"/>
              <a:t>When you entered &lt;h2 style="color: blue;"&gt;Cat Photo App&lt;/h2&gt;, you were styling that individual h2 element with inline CSS, which stands for Cascading Style Sheets</a:t>
            </a:r>
          </a:p>
          <a:p>
            <a:r>
              <a:rPr lang="en-US" sz="2400" dirty="0"/>
              <a:t>That's one way to specify the style of an element, but there's a better way to apply CSS</a:t>
            </a:r>
          </a:p>
          <a:p>
            <a:r>
              <a:rPr lang="en-US" sz="2400" dirty="0"/>
              <a:t>At the top of your code, create a style block like this:</a:t>
            </a:r>
          </a:p>
          <a:p>
            <a:pPr marL="342900" lvl="1" indent="0">
              <a:buNone/>
            </a:pPr>
            <a:r>
              <a:rPr lang="en-US" sz="2100" dirty="0"/>
              <a:t>&lt;style&gt;</a:t>
            </a:r>
          </a:p>
          <a:p>
            <a:pPr marL="342900" lvl="1" indent="0">
              <a:buNone/>
            </a:pPr>
            <a:r>
              <a:rPr lang="en-US" sz="2100" dirty="0"/>
              <a:t>&lt;/style&gt;</a:t>
            </a:r>
          </a:p>
        </p:txBody>
      </p:sp>
    </p:spTree>
    <p:extLst>
      <p:ext uri="{BB962C8B-B14F-4D97-AF65-F5344CB8AC3E}">
        <p14:creationId xmlns:p14="http://schemas.microsoft.com/office/powerpoint/2010/main" val="227793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8387-F35D-47DF-A810-CB96E9E93AB5}"/>
              </a:ext>
            </a:extLst>
          </p:cNvPr>
          <p:cNvSpPr>
            <a:spLocks noGrp="1"/>
          </p:cNvSpPr>
          <p:nvPr>
            <p:ph type="title"/>
          </p:nvPr>
        </p:nvSpPr>
        <p:spPr/>
        <p:txBody>
          <a:bodyPr/>
          <a:lstStyle/>
          <a:p>
            <a:r>
              <a:rPr lang="en-US" dirty="0"/>
              <a:t> Use CSS Selectors to Style </a:t>
            </a:r>
            <a:r>
              <a:rPr lang="en-US"/>
              <a:t>Elements Cont.</a:t>
            </a:r>
          </a:p>
        </p:txBody>
      </p:sp>
      <p:sp>
        <p:nvSpPr>
          <p:cNvPr id="3" name="Content Placeholder 2">
            <a:extLst>
              <a:ext uri="{FF2B5EF4-FFF2-40B4-BE49-F238E27FC236}">
                <a16:creationId xmlns:a16="http://schemas.microsoft.com/office/drawing/2014/main" id="{A736DCFA-6D83-4E72-91F4-26890DB91676}"/>
              </a:ext>
            </a:extLst>
          </p:cNvPr>
          <p:cNvSpPr>
            <a:spLocks noGrp="1"/>
          </p:cNvSpPr>
          <p:nvPr>
            <p:ph idx="1"/>
          </p:nvPr>
        </p:nvSpPr>
        <p:spPr/>
        <p:txBody>
          <a:bodyPr>
            <a:normAutofit/>
          </a:bodyPr>
          <a:lstStyle/>
          <a:p>
            <a:r>
              <a:rPr lang="en-US" sz="2400" dirty="0"/>
              <a:t>Inside that style block, you can create a CSS selector for all h2 elements. For example, if you wanted all h2 elements to be red, you would add a style rule that looks like this:</a:t>
            </a:r>
          </a:p>
          <a:p>
            <a:pPr marL="342900" lvl="1" indent="0">
              <a:buNone/>
            </a:pPr>
            <a:r>
              <a:rPr lang="en-US" sz="2100" dirty="0"/>
              <a:t>&lt;style&gt;</a:t>
            </a:r>
          </a:p>
          <a:p>
            <a:pPr marL="342900" lvl="1" indent="0">
              <a:buNone/>
            </a:pPr>
            <a:r>
              <a:rPr lang="en-US" sz="2100" dirty="0"/>
              <a:t>  h2 {</a:t>
            </a:r>
          </a:p>
          <a:p>
            <a:pPr marL="342900" lvl="1" indent="0">
              <a:buNone/>
            </a:pPr>
            <a:r>
              <a:rPr lang="en-US" sz="2100" dirty="0"/>
              <a:t>    color: red;</a:t>
            </a:r>
          </a:p>
          <a:p>
            <a:pPr marL="342900" lvl="1" indent="0">
              <a:buNone/>
            </a:pPr>
            <a:r>
              <a:rPr lang="en-US" sz="2100" dirty="0"/>
              <a:t>  }</a:t>
            </a:r>
          </a:p>
          <a:p>
            <a:pPr marL="342900" lvl="1" indent="0">
              <a:buNone/>
            </a:pPr>
            <a:r>
              <a:rPr lang="en-US" sz="2100" dirty="0"/>
              <a:t>&lt;/style&gt;</a:t>
            </a:r>
          </a:p>
          <a:p>
            <a:pPr lvl="0"/>
            <a:r>
              <a:rPr lang="en-US" sz="2400" dirty="0">
                <a:solidFill>
                  <a:prstClr val="black"/>
                </a:solidFill>
              </a:rPr>
              <a:t>Note that it's important to have both opening and closing curly braces ({ and }) around each element's style rule(s)</a:t>
            </a:r>
          </a:p>
          <a:p>
            <a:pPr lvl="0"/>
            <a:r>
              <a:rPr lang="en-US" sz="2400" dirty="0">
                <a:solidFill>
                  <a:prstClr val="black"/>
                </a:solidFill>
              </a:rPr>
              <a:t>Even better than the style block at the top of your code, let’s move it to it’s own file!  Place the style sheet in head.</a:t>
            </a:r>
          </a:p>
          <a:p>
            <a:pPr marL="342900" lvl="1" indent="0">
              <a:buNone/>
            </a:pPr>
            <a:r>
              <a:rPr lang="en-US" dirty="0"/>
              <a:t>&lt;link </a:t>
            </a:r>
            <a:r>
              <a:rPr lang="en-US" dirty="0" err="1"/>
              <a:t>rel</a:t>
            </a:r>
            <a:r>
              <a:rPr lang="en-US" dirty="0"/>
              <a:t>="stylesheet" </a:t>
            </a:r>
            <a:r>
              <a:rPr lang="en-US" dirty="0" err="1"/>
              <a:t>href</a:t>
            </a:r>
            <a:r>
              <a:rPr lang="en-US" dirty="0"/>
              <a:t>=“&lt;path to </a:t>
            </a:r>
            <a:r>
              <a:rPr lang="en-US" dirty="0" err="1"/>
              <a:t>css</a:t>
            </a:r>
            <a:r>
              <a:rPr lang="en-US" dirty="0"/>
              <a:t>&gt;"&gt;</a:t>
            </a:r>
          </a:p>
          <a:p>
            <a:pPr lvl="1"/>
            <a:endParaRPr lang="en-US" sz="2100" dirty="0">
              <a:solidFill>
                <a:prstClr val="black"/>
              </a:solidFill>
            </a:endParaRPr>
          </a:p>
          <a:p>
            <a:pPr lvl="0"/>
            <a:endParaRPr lang="en-US" sz="2100" dirty="0"/>
          </a:p>
        </p:txBody>
      </p:sp>
    </p:spTree>
    <p:extLst>
      <p:ext uri="{BB962C8B-B14F-4D97-AF65-F5344CB8AC3E}">
        <p14:creationId xmlns:p14="http://schemas.microsoft.com/office/powerpoint/2010/main" val="315409243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154D152C-EDCE-4D99-8EB6-7D2B8E43AA79}" vid="{A8CBBEF1-D53F-410C-BA37-2760B17BC1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1d2bf11-960d-4bcf-9abd-a58bceb4bb98">
      <UserInfo>
        <DisplayName>MIS321-Spring-2022-Info Systems/Statistics/Mgt Science-CBA [copy]-Info Systems/Statistics/Mgt Science-CBA [copy]-Info Systems/Statistics/Mgt Science-CBA-Info Systems/Statistics/Mgt Science-CBA-STUDENT Members</DisplayName>
        <AccountId>606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0CD23D21CD2D45860F480864B9A058" ma:contentTypeVersion="9" ma:contentTypeDescription="Create a new document." ma:contentTypeScope="" ma:versionID="db8da5b3d37f8336120255794af2a55e">
  <xsd:schema xmlns:xsd="http://www.w3.org/2001/XMLSchema" xmlns:xs="http://www.w3.org/2001/XMLSchema" xmlns:p="http://schemas.microsoft.com/office/2006/metadata/properties" xmlns:ns2="1ffc5cef-5e13-4ad0-ae05-c40db939f708" xmlns:ns3="e1d2bf11-960d-4bcf-9abd-a58bceb4bb98" targetNamespace="http://schemas.microsoft.com/office/2006/metadata/properties" ma:root="true" ma:fieldsID="2f9a113cabab0256aaaf49ed6bebae0d" ns2:_="" ns3:_="">
    <xsd:import namespace="1ffc5cef-5e13-4ad0-ae05-c40db939f708"/>
    <xsd:import namespace="e1d2bf11-960d-4bcf-9abd-a58bceb4bb9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fc5cef-5e13-4ad0-ae05-c40db939f7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1d2bf11-960d-4bcf-9abd-a58bceb4bb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380320-8588-43F5-B068-A680C994BEC1}">
  <ds:schemaRefs>
    <ds:schemaRef ds:uri="http://schemas.microsoft.com/sharepoint/v3/contenttype/forms"/>
  </ds:schemaRefs>
</ds:datastoreItem>
</file>

<file path=customXml/itemProps2.xml><?xml version="1.0" encoding="utf-8"?>
<ds:datastoreItem xmlns:ds="http://schemas.openxmlformats.org/officeDocument/2006/customXml" ds:itemID="{AC718001-DB47-4FFD-8D2E-311070598D4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14ED024-7CFD-4515-AC0D-D7FDC19331A5}"/>
</file>

<file path=docProps/app.xml><?xml version="1.0" encoding="utf-8"?>
<Properties xmlns="http://schemas.openxmlformats.org/officeDocument/2006/extended-properties" xmlns:vt="http://schemas.openxmlformats.org/officeDocument/2006/docPropsVTypes">
  <Template>Theme1</Template>
  <TotalTime>0</TotalTime>
  <Words>5180</Words>
  <Application>Microsoft Office PowerPoint</Application>
  <PresentationFormat>On-screen Show (4:3)</PresentationFormat>
  <Paragraphs>456</Paragraphs>
  <Slides>39</Slides>
  <Notes>11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Theme1</vt:lpstr>
      <vt:lpstr>Basic CSS</vt:lpstr>
      <vt:lpstr>Introduction to Basic CSS </vt:lpstr>
      <vt:lpstr>Nest Many Elements within a Single Div Element</vt:lpstr>
      <vt:lpstr>Declare the Doctype of the HTML Document</vt:lpstr>
      <vt:lpstr>Define the Head and Body of an HTML Document</vt:lpstr>
      <vt:lpstr>Define the Head and Body of an HTML Document</vt:lpstr>
      <vt:lpstr>Change the Color of Text </vt:lpstr>
      <vt:lpstr> Use CSS Selectors to Style Elements</vt:lpstr>
      <vt:lpstr> Use CSS Selectors to Style Elements Cont.</vt:lpstr>
      <vt:lpstr>Use a CSS Class to Style an Element</vt:lpstr>
      <vt:lpstr>Change the Font Size of an Element</vt:lpstr>
      <vt:lpstr>Set the Font Family of an Element</vt:lpstr>
      <vt:lpstr>Import a Google Font</vt:lpstr>
      <vt:lpstr>Import a Google Font Cont.</vt:lpstr>
      <vt:lpstr>Size Your Images</vt:lpstr>
      <vt:lpstr>Add Borders Around Your Elements</vt:lpstr>
      <vt:lpstr>Add Rounded Corners with Border-Radius</vt:lpstr>
      <vt:lpstr>Give a Background Color to a Div Element</vt:lpstr>
      <vt:lpstr>Adjust the Padding of an Element</vt:lpstr>
      <vt:lpstr>Adjust the Margin of an Element</vt:lpstr>
      <vt:lpstr>Add Different Padding to Each Side of an Element</vt:lpstr>
      <vt:lpstr>Add Different Margins to Each Side of an Element</vt:lpstr>
      <vt:lpstr>Use Clockwise Notation to Specify the Padding of an Element</vt:lpstr>
      <vt:lpstr>Use Clockwise Notation to Specify the Margin of an Element</vt:lpstr>
      <vt:lpstr>Use Attribute Selectors to Style Elements</vt:lpstr>
      <vt:lpstr>Style the HTML Body Element</vt:lpstr>
      <vt:lpstr>Inherit Styles from the Body Element</vt:lpstr>
      <vt:lpstr>Prioritize One Style Over Another</vt:lpstr>
      <vt:lpstr>Override Styles in Subsequent CSS</vt:lpstr>
      <vt:lpstr>Override Styles in Subsequent CSS Cont.</vt:lpstr>
      <vt:lpstr>Override Class Declarations by Styling ID Attributes</vt:lpstr>
      <vt:lpstr>Override Class Declarations with Inline Styles </vt:lpstr>
      <vt:lpstr>Override All Other Styles by using Important</vt:lpstr>
      <vt:lpstr>Override All Other Styles by using Important Cont.</vt:lpstr>
      <vt:lpstr>Use Hex Code for Specific Colors</vt:lpstr>
      <vt:lpstr>Use Hex Codes to Mix Colors</vt:lpstr>
      <vt:lpstr>Use Abbreviated Hex Code</vt:lpstr>
      <vt:lpstr>Use CSS Variables to Change Several Elements</vt:lpstr>
      <vt:lpstr>Use a Custom CSS Variable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CSS</dc:title>
  <dc:creator/>
  <cp:lastModifiedBy/>
  <cp:revision>2</cp:revision>
  <dcterms:created xsi:type="dcterms:W3CDTF">2012-08-24T00:53:15Z</dcterms:created>
  <dcterms:modified xsi:type="dcterms:W3CDTF">2021-09-14T12:33:18Z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0x010100580CD23D21CD2D45860F480864B9A058</vt:lpwstr>
  </property>
</Properties>
</file>