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64" r:id="rId6"/>
    <p:sldId id="280" r:id="rId7"/>
    <p:sldId id="281" r:id="rId8"/>
    <p:sldId id="270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63E649-171E-47D5-B20C-BABF4AFDBE12}" v="3" dt="2021-10-12T11:46:17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25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Lucas" userId="S::jslucas@ua.edu::695de650-dad2-465f-a559-9ad0344f2d34" providerId="AD" clId="Web-{BD63E649-171E-47D5-B20C-BABF4AFDBE12}"/>
    <pc:docChg chg="modSld">
      <pc:chgData name="Jeff Lucas" userId="S::jslucas@ua.edu::695de650-dad2-465f-a559-9ad0344f2d34" providerId="AD" clId="Web-{BD63E649-171E-47D5-B20C-BABF4AFDBE12}" dt="2021-10-12T11:46:15.912" v="1" actId="20577"/>
      <pc:docMkLst>
        <pc:docMk/>
      </pc:docMkLst>
      <pc:sldChg chg="modSp">
        <pc:chgData name="Jeff Lucas" userId="S::jslucas@ua.edu::695de650-dad2-465f-a559-9ad0344f2d34" providerId="AD" clId="Web-{BD63E649-171E-47D5-B20C-BABF4AFDBE12}" dt="2021-10-12T11:46:15.912" v="1" actId="20577"/>
        <pc:sldMkLst>
          <pc:docMk/>
          <pc:sldMk cId="1681692777" sldId="256"/>
        </pc:sldMkLst>
        <pc:spChg chg="mod">
          <ac:chgData name="Jeff Lucas" userId="S::jslucas@ua.edu::695de650-dad2-465f-a559-9ad0344f2d34" providerId="AD" clId="Web-{BD63E649-171E-47D5-B20C-BABF4AFDBE12}" dt="2021-10-12T11:46:15.912" v="1" actId="20577"/>
          <ac:spMkLst>
            <pc:docMk/>
            <pc:sldMk cId="1681692777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>
                <a:solidFill>
                  <a:schemeClr val="bg1"/>
                </a:solidFill>
              </a:rPr>
              <a:t>Culverhouse College of Business</a:t>
            </a:r>
            <a:endParaRPr lang="en-US" sz="1200" b="1" dirty="0">
              <a:solidFill>
                <a:schemeClr val="bg1"/>
              </a:solidFill>
            </a:endParaRP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321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Decorator Design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Problem – How would you solve this today?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Local pizza chain would like help with their point of sales system.</a:t>
            </a:r>
          </a:p>
          <a:p>
            <a:r>
              <a:rPr lang="en-US" sz="4000" dirty="0"/>
              <a:t>The base cost of a pizza is based on the type of the pizza (original, deep dish, stuffed crust).</a:t>
            </a:r>
          </a:p>
          <a:p>
            <a:r>
              <a:rPr lang="en-US" sz="4000" dirty="0"/>
              <a:t>From there each topping is $1 extra</a:t>
            </a:r>
          </a:p>
          <a:p>
            <a:r>
              <a:rPr lang="en-US" sz="4000" dirty="0"/>
              <a:t>Toppings include:</a:t>
            </a:r>
          </a:p>
          <a:p>
            <a:pPr lvl="1"/>
            <a:r>
              <a:rPr lang="en-US" sz="3600" dirty="0"/>
              <a:t>Cheese, pepperoni, sausage, veggies</a:t>
            </a:r>
          </a:p>
          <a:p>
            <a:r>
              <a:rPr lang="en-US" sz="4000" dirty="0"/>
              <a:t>Customers can add multiples of toppings. i.e. double cheese, double pepperoni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08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Design Principle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Question – What happens when we add extra toppings in the future?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Classes should be open for extension, but closed for modification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Question – Could you satisfy this principle with your current solution to the problem?</a:t>
            </a:r>
          </a:p>
        </p:txBody>
      </p:sp>
    </p:spTree>
    <p:extLst>
      <p:ext uri="{BB962C8B-B14F-4D97-AF65-F5344CB8AC3E}">
        <p14:creationId xmlns:p14="http://schemas.microsoft.com/office/powerpoint/2010/main" val="381089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Decorator / Wrapper Design Pattern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Decorator Pattern attaches additional responsibilities to an object dynamically.  Decorators provide a flexible alternative to sub classing for extending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44692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Decorator Pattern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29" y="1323974"/>
            <a:ext cx="7878342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2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470366" y="2627951"/>
            <a:ext cx="2324662" cy="2098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r>
              <a:rPr lang="en-US" sz="2000" dirty="0"/>
              <a:t>              Cost()</a:t>
            </a:r>
          </a:p>
          <a:p>
            <a:r>
              <a:rPr lang="en-US" sz="2000" dirty="0"/>
              <a:t>           Cheese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Decorator</a:t>
            </a:r>
          </a:p>
        </p:txBody>
      </p:sp>
      <p:sp>
        <p:nvSpPr>
          <p:cNvPr id="4" name="Oval 3"/>
          <p:cNvSpPr/>
          <p:nvPr/>
        </p:nvSpPr>
        <p:spPr>
          <a:xfrm>
            <a:off x="1145704" y="1809206"/>
            <a:ext cx="1201783" cy="11234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Cost()</a:t>
            </a:r>
          </a:p>
          <a:p>
            <a:pPr algn="ctr"/>
            <a:r>
              <a:rPr lang="en-US" sz="2000" dirty="0"/>
              <a:t>Pizza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1966" y="1382877"/>
            <a:ext cx="418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Let’s start with a pizza and the base cost</a:t>
            </a:r>
          </a:p>
        </p:txBody>
      </p:sp>
      <p:sp>
        <p:nvSpPr>
          <p:cNvPr id="6" name="Oval 5"/>
          <p:cNvSpPr/>
          <p:nvPr/>
        </p:nvSpPr>
        <p:spPr>
          <a:xfrm>
            <a:off x="3620589" y="2932611"/>
            <a:ext cx="1201783" cy="11234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Cost()</a:t>
            </a:r>
          </a:p>
          <a:p>
            <a:pPr algn="ctr"/>
            <a:r>
              <a:rPr lang="en-US" sz="2000" dirty="0"/>
              <a:t>Pizza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0366" y="2245557"/>
            <a:ext cx="732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Let’s add cheese by creating a Cheese object and wrap it around the pizza</a:t>
            </a:r>
          </a:p>
        </p:txBody>
      </p:sp>
      <p:sp>
        <p:nvSpPr>
          <p:cNvPr id="9" name="Oval 8"/>
          <p:cNvSpPr/>
          <p:nvPr/>
        </p:nvSpPr>
        <p:spPr>
          <a:xfrm>
            <a:off x="7166889" y="3477569"/>
            <a:ext cx="3417853" cy="326571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r>
              <a:rPr lang="en-US" sz="2000" dirty="0"/>
              <a:t>                            </a:t>
            </a:r>
          </a:p>
          <a:p>
            <a:r>
              <a:rPr lang="en-US" sz="2000" dirty="0"/>
              <a:t>                            Cost()</a:t>
            </a:r>
          </a:p>
          <a:p>
            <a:r>
              <a:rPr lang="en-US" sz="2000" dirty="0"/>
              <a:t>                      Peperoni</a:t>
            </a:r>
          </a:p>
        </p:txBody>
      </p:sp>
      <p:sp>
        <p:nvSpPr>
          <p:cNvPr id="10" name="Oval 9"/>
          <p:cNvSpPr/>
          <p:nvPr/>
        </p:nvSpPr>
        <p:spPr>
          <a:xfrm>
            <a:off x="7284193" y="3848936"/>
            <a:ext cx="2324662" cy="2098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r>
              <a:rPr lang="en-US" sz="2000" dirty="0"/>
              <a:t>              Cost()</a:t>
            </a:r>
          </a:p>
          <a:p>
            <a:r>
              <a:rPr lang="en-US" sz="2000" dirty="0"/>
              <a:t>           Cheese</a:t>
            </a:r>
          </a:p>
        </p:txBody>
      </p:sp>
      <p:sp>
        <p:nvSpPr>
          <p:cNvPr id="11" name="Oval 10"/>
          <p:cNvSpPr/>
          <p:nvPr/>
        </p:nvSpPr>
        <p:spPr>
          <a:xfrm>
            <a:off x="7460541" y="4111117"/>
            <a:ext cx="1201783" cy="11234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Cost()</a:t>
            </a:r>
          </a:p>
          <a:p>
            <a:pPr algn="ctr"/>
            <a:r>
              <a:rPr lang="en-US" sz="2000" dirty="0"/>
              <a:t>Pizza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5783" y="3028605"/>
            <a:ext cx="514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Let’s add peperoni by wrapping the cheese object </a:t>
            </a:r>
          </a:p>
        </p:txBody>
      </p:sp>
    </p:spTree>
    <p:extLst>
      <p:ext uri="{BB962C8B-B14F-4D97-AF65-F5344CB8AC3E}">
        <p14:creationId xmlns:p14="http://schemas.microsoft.com/office/powerpoint/2010/main" val="84452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Pizza Problem UML</a:t>
            </a:r>
          </a:p>
        </p:txBody>
      </p:sp>
      <p:pic>
        <p:nvPicPr>
          <p:cNvPr id="1028" name="Picture 4" descr="https://documents.app.lucidchart.com/documents/3d35d2b2-aed9-4329-8684-60eb3a8bf539/pages/0_0?a=510&amp;x=218&amp;y=64&amp;w=1355&amp;h=806&amp;store=1&amp;accept=image%2F*&amp;auth=LCA%20a061f44fb7c9022a53cbc50c41b00f5f8e16c5fa-ts%3D1601127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997" y="1324655"/>
            <a:ext cx="9105991" cy="54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14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Open for modification without changing base classes</a:t>
            </a:r>
          </a:p>
          <a:p>
            <a:r>
              <a:rPr lang="en-US" sz="4000" dirty="0"/>
              <a:t>Responsibilities are added to an object dynamically, circumventing the drawbacks of </a:t>
            </a:r>
            <a:r>
              <a:rPr lang="en-US" sz="4000" dirty="0" err="1"/>
              <a:t>subclassing</a:t>
            </a:r>
            <a:endParaRPr lang="en-US" sz="4000" dirty="0"/>
          </a:p>
          <a:p>
            <a:r>
              <a:rPr lang="en-US" sz="4000" dirty="0"/>
              <a:t>Easy to customize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9624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Many little objects which may appear to all look alike</a:t>
            </a:r>
          </a:p>
          <a:p>
            <a:r>
              <a:rPr lang="en-US" sz="4000" dirty="0"/>
              <a:t>Can be very difficult to debug</a:t>
            </a:r>
          </a:p>
          <a:p>
            <a:r>
              <a:rPr lang="en-US" sz="4000" dirty="0"/>
              <a:t>Can complicate the process of instantiating a component because you also have to instantiate the wrappers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242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4" ma:contentTypeDescription="Create a new document." ma:contentTypeScope="" ma:versionID="1a4e38bda755dda2b2669a6c9dd82265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868b807db04849192736c4966eb3c1b1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4CC828-D7C4-4A22-9E00-661F9944E5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F9514F-2239-4E21-8AC4-649810AA5A7C}"/>
</file>

<file path=customXml/itemProps3.xml><?xml version="1.0" encoding="utf-8"?>
<ds:datastoreItem xmlns:ds="http://schemas.openxmlformats.org/officeDocument/2006/customXml" ds:itemID="{559A3940-46FB-4DF5-95A7-AA4ED0955E3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11293</TotalTime>
  <Words>286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MIS 321</vt:lpstr>
      <vt:lpstr>The Problem – How would you solve this today? </vt:lpstr>
      <vt:lpstr>Simplified Design Principle </vt:lpstr>
      <vt:lpstr>Decorator / Wrapper Design Pattern </vt:lpstr>
      <vt:lpstr>Decorator Pattern </vt:lpstr>
      <vt:lpstr>Decorator</vt:lpstr>
      <vt:lpstr>Pizza Problem UML</vt:lpstr>
      <vt:lpstr>Advantages </vt:lpstr>
      <vt:lpstr>Disadvantages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92</cp:revision>
  <dcterms:created xsi:type="dcterms:W3CDTF">2018-05-11T20:59:43Z</dcterms:created>
  <dcterms:modified xsi:type="dcterms:W3CDTF">2021-10-12T11:46:20Z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