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sldIdLst>
    <p:sldId id="256" r:id="rId5"/>
    <p:sldId id="264" r:id="rId6"/>
    <p:sldId id="286" r:id="rId7"/>
    <p:sldId id="270" r:id="rId8"/>
    <p:sldId id="280" r:id="rId9"/>
    <p:sldId id="281" r:id="rId10"/>
    <p:sldId id="282" r:id="rId11"/>
    <p:sldId id="284" r:id="rId12"/>
    <p:sldId id="285" r:id="rId13"/>
    <p:sldId id="283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726C91-6E5F-4E75-A9A8-9070BE54DF46}" v="4" dt="2021-09-14T12:30:09.4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32" autoAdjust="0"/>
    <p:restoredTop sz="95332" autoAdjust="0"/>
  </p:normalViewPr>
  <p:slideViewPr>
    <p:cSldViewPr snapToGrid="0" snapToObjects="1">
      <p:cViewPr>
        <p:scale>
          <a:sx n="90" d="100"/>
          <a:sy n="90" d="100"/>
        </p:scale>
        <p:origin x="893" y="-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 Lucas" userId="S::jslucas@ua.edu::695de650-dad2-465f-a559-9ad0344f2d34" providerId="AD" clId="Web-{2C726C91-6E5F-4E75-A9A8-9070BE54DF46}"/>
    <pc:docChg chg="modSld">
      <pc:chgData name="Jeff Lucas" userId="S::jslucas@ua.edu::695de650-dad2-465f-a559-9ad0344f2d34" providerId="AD" clId="Web-{2C726C91-6E5F-4E75-A9A8-9070BE54DF46}" dt="2021-09-14T12:30:09.439" v="1" actId="20577"/>
      <pc:docMkLst>
        <pc:docMk/>
      </pc:docMkLst>
      <pc:sldChg chg="modSp">
        <pc:chgData name="Jeff Lucas" userId="S::jslucas@ua.edu::695de650-dad2-465f-a559-9ad0344f2d34" providerId="AD" clId="Web-{2C726C91-6E5F-4E75-A9A8-9070BE54DF46}" dt="2021-09-14T12:30:09.439" v="1" actId="20577"/>
        <pc:sldMkLst>
          <pc:docMk/>
          <pc:sldMk cId="1681692777" sldId="256"/>
        </pc:sldMkLst>
        <pc:spChg chg="mod">
          <ac:chgData name="Jeff Lucas" userId="S::jslucas@ua.edu::695de650-dad2-465f-a559-9ad0344f2d34" providerId="AD" clId="Web-{2C726C91-6E5F-4E75-A9A8-9070BE54DF46}" dt="2021-09-14T12:30:09.439" v="1" actId="20577"/>
          <ac:spMkLst>
            <pc:docMk/>
            <pc:sldMk cId="1681692777" sldId="25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68791-C618-4B68-838F-78F8E74D2EE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5021F-45F2-4F4E-B291-0743D8C84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8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0"/>
            <a:ext cx="12192000" cy="6691929"/>
            <a:chOff x="0" y="0"/>
            <a:chExt cx="12192000" cy="6691929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12192000" cy="479409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1288" y="4361291"/>
              <a:ext cx="849424" cy="84942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5186" y="5454650"/>
              <a:ext cx="6241629" cy="123727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066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3833" y="2993000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Use This Slide for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     </a:t>
            </a:r>
            <a:fld id="{7D26CA5C-3480-764A-BA0E-09EB070985D9}" type="datetimeFigureOut">
              <a:rPr lang="en-US" smtClean="0"/>
              <a:t>9/14/2021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TEXT/GRAPH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Use This Slide for Two-Column Text/Graphic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     </a:t>
            </a:r>
            <a:fld id="{7D26CA5C-3480-764A-BA0E-09EB070985D9}" type="datetimeFigureOut">
              <a:rPr lang="en-US" smtClean="0"/>
              <a:t>9/14/2021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479409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288" y="4361291"/>
            <a:ext cx="849424" cy="8494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524000" y="1122363"/>
            <a:ext cx="9144000" cy="23066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/>
              <a:t>Use This Slide for </a:t>
            </a:r>
            <a:br>
              <a:rPr lang="en-US" dirty="0"/>
            </a:br>
            <a:r>
              <a:rPr lang="en-US" dirty="0"/>
              <a:t>New Section </a:t>
            </a:r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      </a:t>
            </a:r>
            <a:fld id="{7D26CA5C-3480-764A-BA0E-09EB070985D9}" type="datetimeFigureOut">
              <a:rPr lang="en-US" smtClean="0"/>
              <a:t>9/14/2021</a:t>
            </a:fld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05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GRAPHIC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Use This Slide for Graphic Only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     </a:t>
            </a:r>
            <a:fld id="{7D26CA5C-3480-764A-BA0E-09EB070985D9}" type="datetimeFigureOut">
              <a:rPr lang="en-US" smtClean="0"/>
              <a:t>9/14/2021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OF PRESENT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4080472"/>
          </a:xfrm>
        </p:spPr>
        <p:txBody>
          <a:bodyPr anchor="ctr"/>
          <a:lstStyle>
            <a:lvl1pPr algn="ctr"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Use This for Last Slide Only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*Make sure to edit contact info in </a:t>
            </a:r>
            <a:br>
              <a:rPr lang="en-US" dirty="0"/>
            </a:br>
            <a:r>
              <a:rPr lang="en-US" dirty="0"/>
              <a:t>lower right-hand corner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840448"/>
            <a:ext cx="12192000" cy="201755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50" y="5094937"/>
            <a:ext cx="3190797" cy="1508574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405942" y="5156727"/>
            <a:ext cx="46238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bg1"/>
                </a:solidFill>
              </a:rPr>
              <a:t>Information Systems,</a:t>
            </a:r>
            <a:r>
              <a:rPr lang="en-US" sz="1200" b="1" baseline="0" dirty="0">
                <a:solidFill>
                  <a:schemeClr val="bg1"/>
                </a:solidFill>
              </a:rPr>
              <a:t> Statistics, and Management Science</a:t>
            </a:r>
          </a:p>
          <a:p>
            <a:pPr algn="r"/>
            <a:r>
              <a:rPr lang="en-US" sz="1200" b="1" baseline="0" dirty="0">
                <a:solidFill>
                  <a:schemeClr val="bg1"/>
                </a:solidFill>
              </a:rPr>
              <a:t>Culverhouse College of Business</a:t>
            </a:r>
            <a:endParaRPr lang="en-US" sz="1200" b="1" dirty="0">
              <a:solidFill>
                <a:schemeClr val="bg1"/>
              </a:solidFill>
            </a:endParaRPr>
          </a:p>
          <a:p>
            <a:pPr algn="r"/>
            <a:r>
              <a:rPr lang="en-US" sz="1200" baseline="0" dirty="0">
                <a:solidFill>
                  <a:schemeClr val="bg1"/>
                </a:solidFill>
              </a:rPr>
              <a:t>The University of Alabama</a:t>
            </a:r>
          </a:p>
          <a:p>
            <a:pPr algn="r"/>
            <a:r>
              <a:rPr lang="en-US" sz="1200" baseline="0" dirty="0">
                <a:solidFill>
                  <a:schemeClr val="bg1"/>
                </a:solidFill>
              </a:rPr>
              <a:t>300 Alston Hall</a:t>
            </a:r>
          </a:p>
          <a:p>
            <a:pPr algn="r"/>
            <a:r>
              <a:rPr lang="en-US" sz="1200" baseline="0" dirty="0">
                <a:solidFill>
                  <a:schemeClr val="bg1"/>
                </a:solidFill>
              </a:rPr>
              <a:t>Box 870226</a:t>
            </a:r>
          </a:p>
          <a:p>
            <a:pPr algn="r"/>
            <a:r>
              <a:rPr lang="en-US" sz="1200" baseline="0" dirty="0">
                <a:solidFill>
                  <a:schemeClr val="bg1"/>
                </a:solidFill>
              </a:rPr>
              <a:t>205-348-8904</a:t>
            </a:r>
          </a:p>
          <a:p>
            <a:pPr algn="r"/>
            <a:r>
              <a:rPr lang="en-US" sz="1200" baseline="0" dirty="0" err="1">
                <a:solidFill>
                  <a:schemeClr val="bg1"/>
                </a:solidFill>
              </a:rPr>
              <a:t>www.culverhouse.ua.edu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42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19360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8308"/>
            <a:ext cx="10515600" cy="4878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      </a:t>
            </a:r>
            <a:fld id="{7D26CA5C-3480-764A-BA0E-09EB070985D9}" type="datetimeFigureOut">
              <a:rPr lang="en-US" smtClean="0"/>
              <a:pPr/>
              <a:t>9/14/2021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23C9B37-4DCD-A749-BC4A-BD74B37663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0817"/>
            <a:ext cx="216190" cy="21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6" r:id="rId4"/>
    <p:sldLayoutId id="2147483654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ToUQ5aT1uA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MIS 321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Design Patterns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“Gang of Four” (</a:t>
            </a:r>
            <a:r>
              <a:rPr lang="en-US" dirty="0" err="1"/>
              <a:t>GoF</a:t>
            </a:r>
            <a:r>
              <a:rPr lang="en-US" dirty="0"/>
              <a:t>) Design Patterns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Design Patterns: Elements of Reusable Object-Oriented Software</a:t>
            </a:r>
          </a:p>
          <a:p>
            <a:pPr lvl="1"/>
            <a:r>
              <a:rPr lang="en-US" sz="3600" dirty="0"/>
              <a:t>Published in 1994</a:t>
            </a:r>
          </a:p>
          <a:p>
            <a:pPr lvl="1"/>
            <a:r>
              <a:rPr lang="en-US" sz="3600" dirty="0"/>
              <a:t>Dr. Erich Gamma</a:t>
            </a:r>
          </a:p>
          <a:p>
            <a:pPr lvl="1"/>
            <a:r>
              <a:rPr lang="en-US" sz="3600" dirty="0"/>
              <a:t>Dr. Richard Helm</a:t>
            </a:r>
          </a:p>
          <a:p>
            <a:pPr lvl="1"/>
            <a:r>
              <a:rPr lang="en-US" sz="3600" dirty="0"/>
              <a:t>Dr. Ralph Johnson</a:t>
            </a:r>
          </a:p>
          <a:p>
            <a:pPr lvl="1"/>
            <a:r>
              <a:rPr lang="en-US" sz="3600" dirty="0"/>
              <a:t>Dr. John </a:t>
            </a:r>
            <a:r>
              <a:rPr lang="en-US" sz="3600"/>
              <a:t>Vlissides</a:t>
            </a:r>
            <a:endParaRPr lang="en-US" sz="3600" dirty="0"/>
          </a:p>
          <a:p>
            <a:pPr marL="0" indent="0">
              <a:buNone/>
            </a:pPr>
            <a:endParaRPr lang="en-US" sz="4000" dirty="0"/>
          </a:p>
        </p:txBody>
      </p:sp>
      <p:pic>
        <p:nvPicPr>
          <p:cNvPr id="5122" name="Picture 2" descr="https://images-na.ssl-images-amazon.com/images/I/51kuc0iWoKL._SX326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236" y="2313815"/>
            <a:ext cx="2457774" cy="3739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628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 Essential Elements of Design Patterns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Name: Identifies a pattern</a:t>
            </a:r>
          </a:p>
          <a:p>
            <a:r>
              <a:rPr lang="en-US" sz="4000" dirty="0"/>
              <a:t>Problem: describes when to apply the pattern in terms of the problem and the context</a:t>
            </a:r>
          </a:p>
          <a:p>
            <a:r>
              <a:rPr lang="en-US" sz="4000" dirty="0"/>
              <a:t>Solutions: describes elements that make up the design, their relationships, responsibilities, and collaborations.</a:t>
            </a:r>
          </a:p>
          <a:p>
            <a:r>
              <a:rPr lang="en-US" sz="4000" dirty="0"/>
              <a:t>Consequences: results and trade-offs of applying the pattern</a:t>
            </a:r>
          </a:p>
        </p:txBody>
      </p:sp>
    </p:spTree>
    <p:extLst>
      <p:ext uri="{BB962C8B-B14F-4D97-AF65-F5344CB8AC3E}">
        <p14:creationId xmlns:p14="http://schemas.microsoft.com/office/powerpoint/2010/main" val="3948004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GoF</a:t>
            </a:r>
            <a:r>
              <a:rPr lang="en-US" dirty="0"/>
              <a:t>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000" dirty="0"/>
              <a:t>Creational Patterns (5)</a:t>
            </a:r>
          </a:p>
          <a:p>
            <a:pPr lvl="1"/>
            <a:r>
              <a:rPr lang="en-US" sz="3600" dirty="0"/>
              <a:t>Deals with initializing and configuring classes and objects</a:t>
            </a:r>
          </a:p>
          <a:p>
            <a:r>
              <a:rPr lang="en-US" sz="4000" dirty="0"/>
              <a:t>Structural Patterns (7)</a:t>
            </a:r>
          </a:p>
          <a:p>
            <a:pPr lvl="1"/>
            <a:r>
              <a:rPr lang="en-US" sz="3600" dirty="0"/>
              <a:t>Deals with decoupling interface and implementation of classes and objects</a:t>
            </a:r>
          </a:p>
          <a:p>
            <a:r>
              <a:rPr lang="en-US" sz="4000" dirty="0"/>
              <a:t>Behavioral Patterns (11)</a:t>
            </a:r>
          </a:p>
          <a:p>
            <a:pPr lvl="1"/>
            <a:r>
              <a:rPr lang="en-US" sz="3600" dirty="0"/>
              <a:t>Deals with dynamic interactions among societies of classes and objects (i.e. how they distribute responsibilities)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77055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03327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Criminal Minds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236" y="2018886"/>
            <a:ext cx="7969527" cy="453300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48603" y="1425757"/>
            <a:ext cx="5094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https://www.youtube.com/watch?v=WToUQ5aT1uA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82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Design Patterns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Sherlock Holmes | Description, Stories, &amp; Facts | Britann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833" y="1441341"/>
            <a:ext cx="3881010" cy="4943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0 Sherlock Holmes Words Worth Investigating | Merriam-Webs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683" y="2160721"/>
            <a:ext cx="52578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946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Design Patterns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/>
              <a:t>There have only been 7 stories (plot structures) ever told</a:t>
            </a:r>
          </a:p>
          <a:p>
            <a:pPr lvl="1"/>
            <a:r>
              <a:rPr lang="en-US" sz="3600" dirty="0"/>
              <a:t>Overcoming the monster</a:t>
            </a:r>
          </a:p>
          <a:p>
            <a:pPr lvl="1"/>
            <a:r>
              <a:rPr lang="en-US" sz="3600" dirty="0"/>
              <a:t>Rags to riches</a:t>
            </a:r>
          </a:p>
          <a:p>
            <a:pPr lvl="1"/>
            <a:r>
              <a:rPr lang="en-US" sz="3600" dirty="0"/>
              <a:t>The quest</a:t>
            </a:r>
          </a:p>
          <a:p>
            <a:pPr lvl="1"/>
            <a:r>
              <a:rPr lang="en-US" sz="3600" dirty="0"/>
              <a:t>Voyage and return</a:t>
            </a:r>
          </a:p>
          <a:p>
            <a:pPr lvl="1"/>
            <a:r>
              <a:rPr lang="en-US" sz="3600" dirty="0"/>
              <a:t>Rebirth</a:t>
            </a:r>
          </a:p>
          <a:p>
            <a:pPr lvl="1"/>
            <a:r>
              <a:rPr lang="en-US" sz="3600" dirty="0"/>
              <a:t>Comedy</a:t>
            </a:r>
          </a:p>
          <a:p>
            <a:pPr lvl="1"/>
            <a:r>
              <a:rPr lang="en-US" sz="3600" dirty="0"/>
              <a:t>Tragedy</a:t>
            </a:r>
          </a:p>
        </p:txBody>
      </p:sp>
    </p:spTree>
    <p:extLst>
      <p:ext uri="{BB962C8B-B14F-4D97-AF65-F5344CB8AC3E}">
        <p14:creationId xmlns:p14="http://schemas.microsoft.com/office/powerpoint/2010/main" val="3649223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Design Patterns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What does this have to do with Business Programming II?</a:t>
            </a:r>
          </a:p>
          <a:p>
            <a:pPr marL="0" indent="0" algn="ctr">
              <a:buNone/>
            </a:pPr>
            <a:endParaRPr lang="en-US" sz="6000" dirty="0"/>
          </a:p>
          <a:p>
            <a:pPr marL="0" indent="0" algn="ctr">
              <a:buNone/>
            </a:pPr>
            <a:r>
              <a:rPr lang="en-US" sz="3200" dirty="0"/>
              <a:t>In all likelihood, “someone has already solved your problem”.</a:t>
            </a:r>
          </a:p>
        </p:txBody>
      </p:sp>
    </p:spTree>
    <p:extLst>
      <p:ext uri="{BB962C8B-B14F-4D97-AF65-F5344CB8AC3E}">
        <p14:creationId xmlns:p14="http://schemas.microsoft.com/office/powerpoint/2010/main" val="1343066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Design Patterns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term design pattern was originally used by Christopher Alexander to describe building architecture, but has seen many applications since.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Problem : Highway crossings</a:t>
            </a:r>
          </a:p>
          <a:p>
            <a:pPr marL="0" indent="0">
              <a:buNone/>
            </a:pPr>
            <a:r>
              <a:rPr lang="en-US" sz="4000" dirty="0"/>
              <a:t>Pattern: Clover leaf</a:t>
            </a:r>
            <a:endParaRPr lang="en-US" sz="3600" dirty="0"/>
          </a:p>
        </p:txBody>
      </p:sp>
      <p:pic>
        <p:nvPicPr>
          <p:cNvPr id="3074" name="Picture 2" descr="Cloverleaf Interchange Seen From Above. Aerial View Of Highway.. Stock  Photo, Picture And Royalty Free Image. Image 103118526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571" y="3455099"/>
            <a:ext cx="3867464" cy="25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083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Design Patterns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“Each pattern describes a problem which occurs over and over again in our environment, and then describes the core of the solution to that problem…..” – Christopher Alexander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67053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Learn Design Patterns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000" dirty="0"/>
              <a:t>Tried and proven solutions</a:t>
            </a:r>
          </a:p>
          <a:p>
            <a:pPr lvl="1"/>
            <a:r>
              <a:rPr lang="en-US" sz="3600" dirty="0"/>
              <a:t>Provides a starting point</a:t>
            </a:r>
          </a:p>
          <a:p>
            <a:pPr lvl="1"/>
            <a:r>
              <a:rPr lang="en-US" sz="3600" dirty="0"/>
              <a:t>Provides known tradeoffs</a:t>
            </a:r>
          </a:p>
          <a:p>
            <a:pPr lvl="1"/>
            <a:r>
              <a:rPr lang="en-US" sz="3600" dirty="0"/>
              <a:t>Easier to alter than create from scratch</a:t>
            </a:r>
          </a:p>
          <a:p>
            <a:r>
              <a:rPr lang="en-US" sz="4000" dirty="0"/>
              <a:t>Provides common vocabulary</a:t>
            </a:r>
          </a:p>
          <a:p>
            <a:pPr lvl="1"/>
            <a:r>
              <a:rPr lang="en-US" sz="3600" dirty="0"/>
              <a:t>Similar to mythologies, it provides a way to speak to each other</a:t>
            </a:r>
          </a:p>
          <a:p>
            <a:pPr lvl="1"/>
            <a:r>
              <a:rPr lang="en-US" sz="3600" dirty="0"/>
              <a:t>i.e. “We could use the observer pattern” is a lot easier than describing the potential solution every time you think it should be used</a:t>
            </a:r>
          </a:p>
          <a:p>
            <a:r>
              <a:rPr lang="en-US" sz="4000" dirty="0"/>
              <a:t>Gets us out of the weeds early in the design process</a:t>
            </a:r>
          </a:p>
        </p:txBody>
      </p:sp>
    </p:spTree>
    <p:extLst>
      <p:ext uri="{BB962C8B-B14F-4D97-AF65-F5344CB8AC3E}">
        <p14:creationId xmlns:p14="http://schemas.microsoft.com/office/powerpoint/2010/main" val="2870537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Learn Design Patterns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Helps ensure adherence to design principles when appropriate</a:t>
            </a:r>
          </a:p>
          <a:p>
            <a:r>
              <a:rPr lang="en-US" sz="4000" dirty="0"/>
              <a:t>Improves understanding of OO principles</a:t>
            </a:r>
          </a:p>
          <a:p>
            <a:pPr lvl="1"/>
            <a:r>
              <a:rPr lang="en-US" sz="3600" dirty="0"/>
              <a:t>Less conceptual… easier to understand looking at actual design</a:t>
            </a:r>
          </a:p>
          <a:p>
            <a:r>
              <a:rPr lang="en-US" sz="4000" dirty="0"/>
              <a:t>Broadly understand patterns makes maintenance easier</a:t>
            </a:r>
          </a:p>
        </p:txBody>
      </p:sp>
    </p:spTree>
    <p:extLst>
      <p:ext uri="{BB962C8B-B14F-4D97-AF65-F5344CB8AC3E}">
        <p14:creationId xmlns:p14="http://schemas.microsoft.com/office/powerpoint/2010/main" val="2016202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0CD23D21CD2D45860F480864B9A058" ma:contentTypeVersion="4" ma:contentTypeDescription="Create a new document." ma:contentTypeScope="" ma:versionID="1a4e38bda755dda2b2669a6c9dd82265">
  <xsd:schema xmlns:xsd="http://www.w3.org/2001/XMLSchema" xmlns:xs="http://www.w3.org/2001/XMLSchema" xmlns:p="http://schemas.microsoft.com/office/2006/metadata/properties" xmlns:ns2="1ffc5cef-5e13-4ad0-ae05-c40db939f708" xmlns:ns3="e1d2bf11-960d-4bcf-9abd-a58bceb4bb98" targetNamespace="http://schemas.microsoft.com/office/2006/metadata/properties" ma:root="true" ma:fieldsID="868b807db04849192736c4966eb3c1b1" ns2:_="" ns3:_="">
    <xsd:import namespace="1ffc5cef-5e13-4ad0-ae05-c40db939f708"/>
    <xsd:import namespace="e1d2bf11-960d-4bcf-9abd-a58bceb4bb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fc5cef-5e13-4ad0-ae05-c40db939f7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d2bf11-960d-4bcf-9abd-a58bceb4bb9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561CA8B-CD82-4214-853D-B366EC01F3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023DAE-3276-41F6-A366-86FD0E5D4F41}"/>
</file>

<file path=customXml/itemProps3.xml><?xml version="1.0" encoding="utf-8"?>
<ds:datastoreItem xmlns:ds="http://schemas.openxmlformats.org/officeDocument/2006/customXml" ds:itemID="{C2859015-C187-450D-8938-7ECF1804E20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8383</TotalTime>
  <Words>406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MIS 321</vt:lpstr>
      <vt:lpstr>Criminal Minds </vt:lpstr>
      <vt:lpstr>What are Design Patterns </vt:lpstr>
      <vt:lpstr>What are Design Patterns </vt:lpstr>
      <vt:lpstr>What are Design Patterns </vt:lpstr>
      <vt:lpstr>What are Design Patterns </vt:lpstr>
      <vt:lpstr>What are Design Patterns </vt:lpstr>
      <vt:lpstr>Why Learn Design Patterns </vt:lpstr>
      <vt:lpstr>Why Learn Design Patterns </vt:lpstr>
      <vt:lpstr>“Gang of Four” (GoF) Design Patterns </vt:lpstr>
      <vt:lpstr>4 Essential Elements of Design Patterns </vt:lpstr>
      <vt:lpstr>GoF Patterns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Lucas</dc:creator>
  <cp:lastModifiedBy>Lucas, Jeff S</cp:lastModifiedBy>
  <cp:revision>86</cp:revision>
  <dcterms:created xsi:type="dcterms:W3CDTF">2018-05-11T20:59:43Z</dcterms:created>
  <dcterms:modified xsi:type="dcterms:W3CDTF">2021-09-14T12:30:10Z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0x010100580CD23D21CD2D45860F480864B9A058</vt:lpwstr>
  </property>
</Properties>
</file>