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6"/>
  </p:notesMasterIdLst>
  <p:sldIdLst>
    <p:sldId id="256" r:id="rId5"/>
    <p:sldId id="275" r:id="rId6"/>
    <p:sldId id="312" r:id="rId7"/>
    <p:sldId id="319" r:id="rId8"/>
    <p:sldId id="276" r:id="rId9"/>
    <p:sldId id="324" r:id="rId10"/>
    <p:sldId id="281" r:id="rId11"/>
    <p:sldId id="309" r:id="rId12"/>
    <p:sldId id="292" r:id="rId13"/>
    <p:sldId id="277" r:id="rId14"/>
    <p:sldId id="282" r:id="rId15"/>
    <p:sldId id="283" r:id="rId16"/>
    <p:sldId id="293" r:id="rId17"/>
    <p:sldId id="294" r:id="rId18"/>
    <p:sldId id="313" r:id="rId19"/>
    <p:sldId id="316" r:id="rId20"/>
    <p:sldId id="318" r:id="rId21"/>
    <p:sldId id="314" r:id="rId22"/>
    <p:sldId id="322" r:id="rId23"/>
    <p:sldId id="315" r:id="rId24"/>
    <p:sldId id="321" r:id="rId25"/>
    <p:sldId id="311" r:id="rId26"/>
    <p:sldId id="317" r:id="rId27"/>
    <p:sldId id="310" r:id="rId28"/>
    <p:sldId id="320" r:id="rId29"/>
    <p:sldId id="323"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28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5E9BDE-86DB-534D-B8CC-319EF79667F3}" v="684" dt="2022-01-19T18:00:36.0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26" autoAdjust="0"/>
    <p:restoredTop sz="87621" autoAdjust="0"/>
  </p:normalViewPr>
  <p:slideViewPr>
    <p:cSldViewPr snapToGrid="0" snapToObjects="1">
      <p:cViewPr varScale="1">
        <p:scale>
          <a:sx n="116" d="100"/>
          <a:sy n="116" d="100"/>
        </p:scale>
        <p:origin x="200"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7A13D1-6528-D046-A350-A70C35825AC7}" type="doc">
      <dgm:prSet loTypeId="urn:microsoft.com/office/officeart/2005/8/layout/cycle4" loCatId="" qsTypeId="urn:microsoft.com/office/officeart/2005/8/quickstyle/3d1" qsCatId="3D" csTypeId="urn:microsoft.com/office/officeart/2005/8/colors/accent3_5" csCatId="accent3" phldr="1"/>
      <dgm:spPr/>
      <dgm:t>
        <a:bodyPr/>
        <a:lstStyle/>
        <a:p>
          <a:endParaRPr lang="en-US"/>
        </a:p>
      </dgm:t>
    </dgm:pt>
    <dgm:pt modelId="{0B3F2B06-0DD4-7845-B4B5-17212A1F540C}">
      <dgm:prSet phldrT="[Text]"/>
      <dgm:spPr/>
      <dgm:t>
        <a:bodyPr/>
        <a:lstStyle/>
        <a:p>
          <a:r>
            <a:rPr lang="en-US" dirty="0">
              <a:solidFill>
                <a:sysClr val="windowText" lastClr="000000"/>
              </a:solidFill>
            </a:rPr>
            <a:t>What</a:t>
          </a:r>
        </a:p>
      </dgm:t>
    </dgm:pt>
    <dgm:pt modelId="{D1A0D447-30E0-2947-8B4E-E0EC8B0D64F0}" type="parTrans" cxnId="{4E0C8E41-9B82-0B46-A101-4B78CF6A6192}">
      <dgm:prSet/>
      <dgm:spPr/>
      <dgm:t>
        <a:bodyPr/>
        <a:lstStyle/>
        <a:p>
          <a:endParaRPr lang="en-US"/>
        </a:p>
      </dgm:t>
    </dgm:pt>
    <dgm:pt modelId="{DD21BEE8-FE23-4449-A21E-7ABCDC15392D}" type="sibTrans" cxnId="{4E0C8E41-9B82-0B46-A101-4B78CF6A6192}">
      <dgm:prSet/>
      <dgm:spPr/>
      <dgm:t>
        <a:bodyPr/>
        <a:lstStyle/>
        <a:p>
          <a:endParaRPr lang="en-US"/>
        </a:p>
      </dgm:t>
    </dgm:pt>
    <dgm:pt modelId="{568C2A89-6523-4E4D-931C-B49E4257389C}">
      <dgm:prSet phldrT="[Text]" custT="1"/>
      <dgm:spPr>
        <a:ln>
          <a:noFill/>
        </a:ln>
      </dgm:spPr>
      <dgm:t>
        <a:bodyPr lIns="0" tIns="0" rIns="0" bIns="0" anchor="b"/>
        <a:lstStyle/>
        <a:p>
          <a:r>
            <a:rPr lang="en-US" sz="1400" dirty="0">
              <a:solidFill>
                <a:sysClr val="windowText" lastClr="000000"/>
              </a:solidFill>
            </a:rPr>
            <a:t>Problem that we're trying to solve</a:t>
          </a:r>
        </a:p>
      </dgm:t>
    </dgm:pt>
    <dgm:pt modelId="{63877275-EA28-3F41-B641-0FB4BFB0A451}" type="parTrans" cxnId="{A0043E1F-0427-FF4A-AE95-4BDC177BA59C}">
      <dgm:prSet/>
      <dgm:spPr/>
      <dgm:t>
        <a:bodyPr/>
        <a:lstStyle/>
        <a:p>
          <a:endParaRPr lang="en-US"/>
        </a:p>
      </dgm:t>
    </dgm:pt>
    <dgm:pt modelId="{E7CFE64B-521A-BE4F-8953-489865A060BB}" type="sibTrans" cxnId="{A0043E1F-0427-FF4A-AE95-4BDC177BA59C}">
      <dgm:prSet/>
      <dgm:spPr/>
      <dgm:t>
        <a:bodyPr/>
        <a:lstStyle/>
        <a:p>
          <a:endParaRPr lang="en-US"/>
        </a:p>
      </dgm:t>
    </dgm:pt>
    <dgm:pt modelId="{09EB4436-3F7D-A149-A6E3-7B4178CB4687}">
      <dgm:prSet phldrT="[Text]"/>
      <dgm:spPr/>
      <dgm:t>
        <a:bodyPr/>
        <a:lstStyle/>
        <a:p>
          <a:r>
            <a:rPr lang="en-US" dirty="0">
              <a:solidFill>
                <a:sysClr val="windowText" lastClr="000000"/>
              </a:solidFill>
            </a:rPr>
            <a:t>Why</a:t>
          </a:r>
        </a:p>
      </dgm:t>
    </dgm:pt>
    <dgm:pt modelId="{AC638A38-6DB4-5242-90BB-84F64B5C9B3F}" type="parTrans" cxnId="{6555B201-0909-4A42-9CF2-06FAD2D6F637}">
      <dgm:prSet/>
      <dgm:spPr/>
      <dgm:t>
        <a:bodyPr/>
        <a:lstStyle/>
        <a:p>
          <a:endParaRPr lang="en-US"/>
        </a:p>
      </dgm:t>
    </dgm:pt>
    <dgm:pt modelId="{8E81C89A-73CD-064B-B0A8-72241B2820A6}" type="sibTrans" cxnId="{6555B201-0909-4A42-9CF2-06FAD2D6F637}">
      <dgm:prSet/>
      <dgm:spPr/>
      <dgm:t>
        <a:bodyPr/>
        <a:lstStyle/>
        <a:p>
          <a:endParaRPr lang="en-US"/>
        </a:p>
      </dgm:t>
    </dgm:pt>
    <dgm:pt modelId="{7AE945E4-9515-4541-909E-2764E9868B2E}">
      <dgm:prSet phldrT="[Text]" custT="1"/>
      <dgm:spPr>
        <a:ln>
          <a:noFill/>
        </a:ln>
      </dgm:spPr>
      <dgm:t>
        <a:bodyPr/>
        <a:lstStyle/>
        <a:p>
          <a:r>
            <a:rPr lang="en-US" sz="1400" dirty="0">
              <a:solidFill>
                <a:sysClr val="windowText" lastClr="000000"/>
              </a:solidFill>
            </a:rPr>
            <a:t>The value of the solution</a:t>
          </a:r>
        </a:p>
      </dgm:t>
    </dgm:pt>
    <dgm:pt modelId="{3902492B-18A0-1D48-9E28-D7AFAF3220B9}" type="parTrans" cxnId="{5564357A-062D-1547-9AEF-60F40302DB83}">
      <dgm:prSet/>
      <dgm:spPr/>
      <dgm:t>
        <a:bodyPr/>
        <a:lstStyle/>
        <a:p>
          <a:endParaRPr lang="en-US"/>
        </a:p>
      </dgm:t>
    </dgm:pt>
    <dgm:pt modelId="{0C70DF9F-E894-BF40-8906-D48C2478CE50}" type="sibTrans" cxnId="{5564357A-062D-1547-9AEF-60F40302DB83}">
      <dgm:prSet/>
      <dgm:spPr/>
      <dgm:t>
        <a:bodyPr/>
        <a:lstStyle/>
        <a:p>
          <a:endParaRPr lang="en-US"/>
        </a:p>
      </dgm:t>
    </dgm:pt>
    <dgm:pt modelId="{2F7E4FCE-480B-7448-B5B7-54A864BA4203}">
      <dgm:prSet phldrT="[Text]"/>
      <dgm:spPr/>
      <dgm:t>
        <a:bodyPr/>
        <a:lstStyle/>
        <a:p>
          <a:r>
            <a:rPr lang="en-US" dirty="0">
              <a:solidFill>
                <a:sysClr val="windowText" lastClr="000000"/>
              </a:solidFill>
            </a:rPr>
            <a:t>Who</a:t>
          </a:r>
        </a:p>
      </dgm:t>
    </dgm:pt>
    <dgm:pt modelId="{F99F1D6F-AA62-0C4C-92EA-FB88567F1492}" type="parTrans" cxnId="{BC51F276-2EA4-1F4F-930A-9640D10AF69C}">
      <dgm:prSet/>
      <dgm:spPr/>
      <dgm:t>
        <a:bodyPr/>
        <a:lstStyle/>
        <a:p>
          <a:endParaRPr lang="en-US"/>
        </a:p>
      </dgm:t>
    </dgm:pt>
    <dgm:pt modelId="{71FB69F6-D772-EF4A-9AF9-8C0D49541F58}" type="sibTrans" cxnId="{BC51F276-2EA4-1F4F-930A-9640D10AF69C}">
      <dgm:prSet/>
      <dgm:spPr/>
      <dgm:t>
        <a:bodyPr/>
        <a:lstStyle/>
        <a:p>
          <a:endParaRPr lang="en-US"/>
        </a:p>
      </dgm:t>
    </dgm:pt>
    <dgm:pt modelId="{9EB734E0-3CBC-A64F-9CC7-4C61C69A5001}">
      <dgm:prSet phldrT="[Text]" custT="1"/>
      <dgm:spPr>
        <a:ln>
          <a:noFill/>
        </a:ln>
      </dgm:spPr>
      <dgm:t>
        <a:bodyPr/>
        <a:lstStyle/>
        <a:p>
          <a:r>
            <a:rPr lang="en-US" sz="1400" dirty="0">
              <a:solidFill>
                <a:sysClr val="windowText" lastClr="000000"/>
              </a:solidFill>
            </a:rPr>
            <a:t>Members of the team</a:t>
          </a:r>
        </a:p>
      </dgm:t>
    </dgm:pt>
    <dgm:pt modelId="{DE17F755-4E3E-9A49-8106-4C81F0264D0D}" type="parTrans" cxnId="{73097EE9-6757-D94B-A1D4-65BC5CA10BAC}">
      <dgm:prSet/>
      <dgm:spPr/>
      <dgm:t>
        <a:bodyPr/>
        <a:lstStyle/>
        <a:p>
          <a:endParaRPr lang="en-US"/>
        </a:p>
      </dgm:t>
    </dgm:pt>
    <dgm:pt modelId="{784FFBE4-3F87-1847-80DB-237E4F6D7B52}" type="sibTrans" cxnId="{73097EE9-6757-D94B-A1D4-65BC5CA10BAC}">
      <dgm:prSet/>
      <dgm:spPr/>
      <dgm:t>
        <a:bodyPr/>
        <a:lstStyle/>
        <a:p>
          <a:endParaRPr lang="en-US"/>
        </a:p>
      </dgm:t>
    </dgm:pt>
    <dgm:pt modelId="{D1A8BB41-8003-064C-B037-F71871736E47}">
      <dgm:prSet phldrT="[Text]"/>
      <dgm:spPr/>
      <dgm:t>
        <a:bodyPr/>
        <a:lstStyle/>
        <a:p>
          <a:r>
            <a:rPr lang="en-US" dirty="0">
              <a:solidFill>
                <a:sysClr val="windowText" lastClr="000000"/>
              </a:solidFill>
            </a:rPr>
            <a:t>How</a:t>
          </a:r>
        </a:p>
      </dgm:t>
    </dgm:pt>
    <dgm:pt modelId="{E617E1DF-0DB3-764A-A4D5-7B8299252062}" type="parTrans" cxnId="{8F8474B0-F3E3-1043-90B4-4C0830A9BEEC}">
      <dgm:prSet/>
      <dgm:spPr/>
      <dgm:t>
        <a:bodyPr/>
        <a:lstStyle/>
        <a:p>
          <a:endParaRPr lang="en-US"/>
        </a:p>
      </dgm:t>
    </dgm:pt>
    <dgm:pt modelId="{EB303488-3D87-B746-A620-DF460449B0D0}" type="sibTrans" cxnId="{8F8474B0-F3E3-1043-90B4-4C0830A9BEEC}">
      <dgm:prSet/>
      <dgm:spPr/>
      <dgm:t>
        <a:bodyPr/>
        <a:lstStyle/>
        <a:p>
          <a:endParaRPr lang="en-US"/>
        </a:p>
      </dgm:t>
    </dgm:pt>
    <dgm:pt modelId="{DDF4D0C7-A417-7C49-B854-F9BDB3FB8046}">
      <dgm:prSet phldrT="[Text]" custT="1"/>
      <dgm:spPr>
        <a:ln>
          <a:noFill/>
        </a:ln>
      </dgm:spPr>
      <dgm:t>
        <a:bodyPr/>
        <a:lstStyle/>
        <a:p>
          <a:r>
            <a:rPr lang="en-US" sz="1400" dirty="0">
              <a:solidFill>
                <a:sysClr val="windowText" lastClr="000000"/>
              </a:solidFill>
            </a:rPr>
            <a:t>Methodology</a:t>
          </a:r>
        </a:p>
      </dgm:t>
    </dgm:pt>
    <dgm:pt modelId="{1BB48012-E0DE-4846-B1AF-22E8D033B5D8}" type="parTrans" cxnId="{36BD0D64-9E2B-0140-8100-0F2FCFB56767}">
      <dgm:prSet/>
      <dgm:spPr/>
      <dgm:t>
        <a:bodyPr/>
        <a:lstStyle/>
        <a:p>
          <a:endParaRPr lang="en-US"/>
        </a:p>
      </dgm:t>
    </dgm:pt>
    <dgm:pt modelId="{4C79D239-9C1A-3B4A-8249-DAB707A331A1}" type="sibTrans" cxnId="{36BD0D64-9E2B-0140-8100-0F2FCFB56767}">
      <dgm:prSet/>
      <dgm:spPr/>
      <dgm:t>
        <a:bodyPr/>
        <a:lstStyle/>
        <a:p>
          <a:endParaRPr lang="en-US"/>
        </a:p>
      </dgm:t>
    </dgm:pt>
    <dgm:pt modelId="{6C195CD5-F125-B547-96C1-946C3535421B}">
      <dgm:prSet phldrT="[Text]" custT="1"/>
      <dgm:spPr>
        <a:ln>
          <a:noFill/>
        </a:ln>
      </dgm:spPr>
      <dgm:t>
        <a:bodyPr lIns="0" tIns="0" rIns="0" bIns="0" anchor="b"/>
        <a:lstStyle/>
        <a:p>
          <a:r>
            <a:rPr lang="en-US" sz="1400" dirty="0">
              <a:solidFill>
                <a:sysClr val="windowText" lastClr="000000"/>
              </a:solidFill>
            </a:rPr>
            <a:t>Components of the solution</a:t>
          </a:r>
        </a:p>
      </dgm:t>
    </dgm:pt>
    <dgm:pt modelId="{64FA259B-7706-5947-AD95-3340C4E921AC}" type="parTrans" cxnId="{8E6B30BE-0F34-C14A-8172-B0720B097505}">
      <dgm:prSet/>
      <dgm:spPr/>
      <dgm:t>
        <a:bodyPr/>
        <a:lstStyle/>
        <a:p>
          <a:endParaRPr lang="en-US"/>
        </a:p>
      </dgm:t>
    </dgm:pt>
    <dgm:pt modelId="{BE734F3F-3E73-CC46-992E-27B85A1AF9CF}" type="sibTrans" cxnId="{8E6B30BE-0F34-C14A-8172-B0720B097505}">
      <dgm:prSet/>
      <dgm:spPr/>
      <dgm:t>
        <a:bodyPr/>
        <a:lstStyle/>
        <a:p>
          <a:endParaRPr lang="en-US"/>
        </a:p>
      </dgm:t>
    </dgm:pt>
    <dgm:pt modelId="{5F536151-31DB-C640-AAA5-2FA0B61524C7}">
      <dgm:prSet phldrT="[Text]" custT="1"/>
      <dgm:spPr>
        <a:ln>
          <a:noFill/>
        </a:ln>
      </dgm:spPr>
      <dgm:t>
        <a:bodyPr lIns="0" tIns="0" rIns="0" bIns="0" anchor="b"/>
        <a:lstStyle/>
        <a:p>
          <a:r>
            <a:rPr lang="en-US" sz="1400" dirty="0">
              <a:solidFill>
                <a:sysClr val="windowText" lastClr="000000"/>
              </a:solidFill>
            </a:rPr>
            <a:t>Interactions/Dependencies of those components</a:t>
          </a:r>
        </a:p>
      </dgm:t>
    </dgm:pt>
    <dgm:pt modelId="{C4A8F4A5-3DCD-5C42-8503-725181E0CFF5}" type="parTrans" cxnId="{26D5A0CC-6BB0-0441-B3F1-E91806EB3A6A}">
      <dgm:prSet/>
      <dgm:spPr/>
      <dgm:t>
        <a:bodyPr/>
        <a:lstStyle/>
        <a:p>
          <a:endParaRPr lang="en-US"/>
        </a:p>
      </dgm:t>
    </dgm:pt>
    <dgm:pt modelId="{55635DF4-4C39-514E-A34A-86454A880E99}" type="sibTrans" cxnId="{26D5A0CC-6BB0-0441-B3F1-E91806EB3A6A}">
      <dgm:prSet/>
      <dgm:spPr/>
      <dgm:t>
        <a:bodyPr/>
        <a:lstStyle/>
        <a:p>
          <a:endParaRPr lang="en-US"/>
        </a:p>
      </dgm:t>
    </dgm:pt>
    <dgm:pt modelId="{06B79A72-9C44-1740-823F-AE3C8F1AAB06}">
      <dgm:prSet phldrT="[Text]" custT="1"/>
      <dgm:spPr>
        <a:ln>
          <a:noFill/>
        </a:ln>
      </dgm:spPr>
      <dgm:t>
        <a:bodyPr/>
        <a:lstStyle/>
        <a:p>
          <a:r>
            <a:rPr lang="en-US" sz="1400" dirty="0">
              <a:solidFill>
                <a:sysClr val="windowText" lastClr="000000"/>
              </a:solidFill>
            </a:rPr>
            <a:t>How the solution fits into the bigger picture</a:t>
          </a:r>
        </a:p>
      </dgm:t>
    </dgm:pt>
    <dgm:pt modelId="{A89AA633-2A62-294E-93E2-EAA256976D36}" type="parTrans" cxnId="{114E9075-2FB5-0642-AEBE-91A1A07715DD}">
      <dgm:prSet/>
      <dgm:spPr/>
      <dgm:t>
        <a:bodyPr/>
        <a:lstStyle/>
        <a:p>
          <a:endParaRPr lang="en-US"/>
        </a:p>
      </dgm:t>
    </dgm:pt>
    <dgm:pt modelId="{F0C80EB8-FF8F-C14A-8A2B-7A64C84ACECD}" type="sibTrans" cxnId="{114E9075-2FB5-0642-AEBE-91A1A07715DD}">
      <dgm:prSet/>
      <dgm:spPr/>
      <dgm:t>
        <a:bodyPr/>
        <a:lstStyle/>
        <a:p>
          <a:endParaRPr lang="en-US"/>
        </a:p>
      </dgm:t>
    </dgm:pt>
    <dgm:pt modelId="{233B40C4-FE9A-AD42-86C0-0DC4D78CB14A}">
      <dgm:prSet phldrT="[Text]" custT="1"/>
      <dgm:spPr>
        <a:ln>
          <a:noFill/>
        </a:ln>
      </dgm:spPr>
      <dgm:t>
        <a:bodyPr/>
        <a:lstStyle/>
        <a:p>
          <a:r>
            <a:rPr lang="en-US" sz="1400" dirty="0">
              <a:solidFill>
                <a:sysClr val="windowText" lastClr="000000"/>
              </a:solidFill>
            </a:rPr>
            <a:t>The environment that we're working in: the company, industry, etc. </a:t>
          </a:r>
        </a:p>
      </dgm:t>
    </dgm:pt>
    <dgm:pt modelId="{F23E159A-4368-8D4E-9D8C-CB3702B1049E}" type="parTrans" cxnId="{64AA0374-91DB-FC4E-9E32-E3286664F699}">
      <dgm:prSet/>
      <dgm:spPr/>
      <dgm:t>
        <a:bodyPr/>
        <a:lstStyle/>
        <a:p>
          <a:endParaRPr lang="en-US"/>
        </a:p>
      </dgm:t>
    </dgm:pt>
    <dgm:pt modelId="{0368CC14-1B9D-2644-86E0-654269F8F606}" type="sibTrans" cxnId="{64AA0374-91DB-FC4E-9E32-E3286664F699}">
      <dgm:prSet/>
      <dgm:spPr/>
      <dgm:t>
        <a:bodyPr/>
        <a:lstStyle/>
        <a:p>
          <a:endParaRPr lang="en-US"/>
        </a:p>
      </dgm:t>
    </dgm:pt>
    <dgm:pt modelId="{C68B7FC7-863B-D844-9E1D-DC19C123E8CA}">
      <dgm:prSet phldrT="[Text]" custT="1"/>
      <dgm:spPr>
        <a:ln>
          <a:noFill/>
        </a:ln>
      </dgm:spPr>
      <dgm:t>
        <a:bodyPr/>
        <a:lstStyle/>
        <a:p>
          <a:r>
            <a:rPr lang="en-US" sz="1400" dirty="0">
              <a:solidFill>
                <a:sysClr val="windowText" lastClr="000000"/>
              </a:solidFill>
            </a:rPr>
            <a:t>Client &amp; Executive Sponsor</a:t>
          </a:r>
        </a:p>
      </dgm:t>
    </dgm:pt>
    <dgm:pt modelId="{36A75310-526D-6D46-9E8C-D4729B9E9D06}" type="parTrans" cxnId="{1837E698-0462-4E48-85CB-25796783AEC8}">
      <dgm:prSet/>
      <dgm:spPr/>
      <dgm:t>
        <a:bodyPr/>
        <a:lstStyle/>
        <a:p>
          <a:endParaRPr lang="en-US"/>
        </a:p>
      </dgm:t>
    </dgm:pt>
    <dgm:pt modelId="{3A9829EA-88FB-5D4E-880D-EF221D8C2F44}" type="sibTrans" cxnId="{1837E698-0462-4E48-85CB-25796783AEC8}">
      <dgm:prSet/>
      <dgm:spPr/>
      <dgm:t>
        <a:bodyPr/>
        <a:lstStyle/>
        <a:p>
          <a:endParaRPr lang="en-US"/>
        </a:p>
      </dgm:t>
    </dgm:pt>
    <dgm:pt modelId="{F02DF1FF-84B9-B844-A274-63DC2BF42A66}">
      <dgm:prSet phldrT="[Text]" custT="1"/>
      <dgm:spPr>
        <a:ln>
          <a:noFill/>
        </a:ln>
      </dgm:spPr>
      <dgm:t>
        <a:bodyPr/>
        <a:lstStyle/>
        <a:p>
          <a:r>
            <a:rPr lang="en-US" sz="1400" dirty="0">
              <a:solidFill>
                <a:sysClr val="windowText" lastClr="000000"/>
              </a:solidFill>
            </a:rPr>
            <a:t>End users of the solution</a:t>
          </a:r>
        </a:p>
      </dgm:t>
    </dgm:pt>
    <dgm:pt modelId="{AE100806-0FCB-EA41-BD47-26DEE1F6C82F}" type="parTrans" cxnId="{F2507DC2-8F6E-8043-BDD9-919A22B61DEC}">
      <dgm:prSet/>
      <dgm:spPr/>
      <dgm:t>
        <a:bodyPr/>
        <a:lstStyle/>
        <a:p>
          <a:endParaRPr lang="en-US"/>
        </a:p>
      </dgm:t>
    </dgm:pt>
    <dgm:pt modelId="{8720CA6B-103F-E34F-B9F7-D95DDDE74519}" type="sibTrans" cxnId="{F2507DC2-8F6E-8043-BDD9-919A22B61DEC}">
      <dgm:prSet/>
      <dgm:spPr/>
      <dgm:t>
        <a:bodyPr/>
        <a:lstStyle/>
        <a:p>
          <a:endParaRPr lang="en-US"/>
        </a:p>
      </dgm:t>
    </dgm:pt>
    <dgm:pt modelId="{B1ED17A6-679F-5348-96FD-6CF4929D828D}">
      <dgm:prSet phldrT="[Text]" custT="1"/>
      <dgm:spPr>
        <a:ln>
          <a:noFill/>
        </a:ln>
      </dgm:spPr>
      <dgm:t>
        <a:bodyPr/>
        <a:lstStyle/>
        <a:p>
          <a:r>
            <a:rPr lang="en-US" sz="1400" dirty="0">
              <a:solidFill>
                <a:sysClr val="windowText" lastClr="000000"/>
              </a:solidFill>
            </a:rPr>
            <a:t>Technology (sometimes)</a:t>
          </a:r>
        </a:p>
      </dgm:t>
    </dgm:pt>
    <dgm:pt modelId="{975B8FA0-7890-C74B-8AB8-D258B9C9FA85}" type="parTrans" cxnId="{88BC61A1-F9F6-B04B-B090-A6BF9764A4C4}">
      <dgm:prSet/>
      <dgm:spPr/>
      <dgm:t>
        <a:bodyPr/>
        <a:lstStyle/>
        <a:p>
          <a:endParaRPr lang="en-US"/>
        </a:p>
      </dgm:t>
    </dgm:pt>
    <dgm:pt modelId="{6073A94A-B880-D542-A2E0-87CE9E377194}" type="sibTrans" cxnId="{88BC61A1-F9F6-B04B-B090-A6BF9764A4C4}">
      <dgm:prSet/>
      <dgm:spPr/>
      <dgm:t>
        <a:bodyPr/>
        <a:lstStyle/>
        <a:p>
          <a:endParaRPr lang="en-US"/>
        </a:p>
      </dgm:t>
    </dgm:pt>
    <dgm:pt modelId="{4405ABE5-10E6-A347-8CE8-B7E1CACECB91}">
      <dgm:prSet phldrT="[Text]" custT="1"/>
      <dgm:spPr>
        <a:ln>
          <a:noFill/>
        </a:ln>
      </dgm:spPr>
      <dgm:t>
        <a:bodyPr lIns="0" tIns="0" rIns="0" bIns="0" anchor="b"/>
        <a:lstStyle/>
        <a:p>
          <a:r>
            <a:rPr lang="en-US" sz="1400" dirty="0">
              <a:solidFill>
                <a:sysClr val="windowText" lastClr="000000"/>
              </a:solidFill>
            </a:rPr>
            <a:t>Technology (sometimes)</a:t>
          </a:r>
        </a:p>
      </dgm:t>
    </dgm:pt>
    <dgm:pt modelId="{CE4468BD-C8BB-8140-9028-69F24F23E152}" type="parTrans" cxnId="{1EBED7B1-F0BC-DF44-A1AA-CF30F08BBA80}">
      <dgm:prSet/>
      <dgm:spPr/>
      <dgm:t>
        <a:bodyPr/>
        <a:lstStyle/>
        <a:p>
          <a:endParaRPr lang="en-US"/>
        </a:p>
      </dgm:t>
    </dgm:pt>
    <dgm:pt modelId="{6809AB6D-7D64-D14B-A4F8-73C9F1BFD87F}" type="sibTrans" cxnId="{1EBED7B1-F0BC-DF44-A1AA-CF30F08BBA80}">
      <dgm:prSet/>
      <dgm:spPr/>
      <dgm:t>
        <a:bodyPr/>
        <a:lstStyle/>
        <a:p>
          <a:endParaRPr lang="en-US"/>
        </a:p>
      </dgm:t>
    </dgm:pt>
    <dgm:pt modelId="{6A3CA450-3CC2-8F4E-B795-741242CD1542}" type="pres">
      <dgm:prSet presAssocID="{267A13D1-6528-D046-A350-A70C35825AC7}" presName="cycleMatrixDiagram" presStyleCnt="0">
        <dgm:presLayoutVars>
          <dgm:chMax val="1"/>
          <dgm:dir/>
          <dgm:animLvl val="lvl"/>
          <dgm:resizeHandles val="exact"/>
        </dgm:presLayoutVars>
      </dgm:prSet>
      <dgm:spPr/>
    </dgm:pt>
    <dgm:pt modelId="{2091C118-603A-6247-9BB8-DCB91D747616}" type="pres">
      <dgm:prSet presAssocID="{267A13D1-6528-D046-A350-A70C35825AC7}" presName="children" presStyleCnt="0"/>
      <dgm:spPr/>
    </dgm:pt>
    <dgm:pt modelId="{1A18D40C-E267-B040-979E-399359AA0B95}" type="pres">
      <dgm:prSet presAssocID="{267A13D1-6528-D046-A350-A70C35825AC7}" presName="child1group" presStyleCnt="0"/>
      <dgm:spPr/>
    </dgm:pt>
    <dgm:pt modelId="{A35992CA-99FC-2540-89CA-F8838AE8568D}" type="pres">
      <dgm:prSet presAssocID="{267A13D1-6528-D046-A350-A70C35825AC7}" presName="child1" presStyleLbl="bgAcc1" presStyleIdx="0" presStyleCnt="4" custScaleX="169665" custLinFactNeighborX="-11982" custLinFactNeighborY="706"/>
      <dgm:spPr/>
    </dgm:pt>
    <dgm:pt modelId="{82AC64B4-DF98-B448-AB16-28EE4831177E}" type="pres">
      <dgm:prSet presAssocID="{267A13D1-6528-D046-A350-A70C35825AC7}" presName="child1Text" presStyleLbl="bgAcc1" presStyleIdx="0" presStyleCnt="4">
        <dgm:presLayoutVars>
          <dgm:bulletEnabled val="1"/>
        </dgm:presLayoutVars>
      </dgm:prSet>
      <dgm:spPr/>
    </dgm:pt>
    <dgm:pt modelId="{C96E4004-EB1C-1144-9A50-D5779573BBF8}" type="pres">
      <dgm:prSet presAssocID="{267A13D1-6528-D046-A350-A70C35825AC7}" presName="child2group" presStyleCnt="0"/>
      <dgm:spPr/>
    </dgm:pt>
    <dgm:pt modelId="{51728D41-B581-FF4B-B239-74E4BDC83565}" type="pres">
      <dgm:prSet presAssocID="{267A13D1-6528-D046-A350-A70C35825AC7}" presName="child2" presStyleLbl="bgAcc1" presStyleIdx="1" presStyleCnt="4" custScaleX="151752" custLinFactNeighborX="16790" custLinFactNeighborY="2117"/>
      <dgm:spPr/>
    </dgm:pt>
    <dgm:pt modelId="{2646FB4F-46B5-D74D-B6EB-F53B02D6CF35}" type="pres">
      <dgm:prSet presAssocID="{267A13D1-6528-D046-A350-A70C35825AC7}" presName="child2Text" presStyleLbl="bgAcc1" presStyleIdx="1" presStyleCnt="4">
        <dgm:presLayoutVars>
          <dgm:bulletEnabled val="1"/>
        </dgm:presLayoutVars>
      </dgm:prSet>
      <dgm:spPr/>
    </dgm:pt>
    <dgm:pt modelId="{E7D705A7-A4FB-9D4D-AC54-6D730350BCBB}" type="pres">
      <dgm:prSet presAssocID="{267A13D1-6528-D046-A350-A70C35825AC7}" presName="child3group" presStyleCnt="0"/>
      <dgm:spPr/>
    </dgm:pt>
    <dgm:pt modelId="{96271AE5-EB44-C44B-9130-12A3102D4405}" type="pres">
      <dgm:prSet presAssocID="{267A13D1-6528-D046-A350-A70C35825AC7}" presName="child3" presStyleLbl="bgAcc1" presStyleIdx="2" presStyleCnt="4" custScaleX="134750" custLinFactNeighborX="8686" custLinFactNeighborY="1411"/>
      <dgm:spPr/>
    </dgm:pt>
    <dgm:pt modelId="{CF3102C4-51D3-3449-BD17-D005F7531957}" type="pres">
      <dgm:prSet presAssocID="{267A13D1-6528-D046-A350-A70C35825AC7}" presName="child3Text" presStyleLbl="bgAcc1" presStyleIdx="2" presStyleCnt="4">
        <dgm:presLayoutVars>
          <dgm:bulletEnabled val="1"/>
        </dgm:presLayoutVars>
      </dgm:prSet>
      <dgm:spPr/>
    </dgm:pt>
    <dgm:pt modelId="{DE492FBD-5438-E643-8BA6-7D94D49AC7BA}" type="pres">
      <dgm:prSet presAssocID="{267A13D1-6528-D046-A350-A70C35825AC7}" presName="child4group" presStyleCnt="0"/>
      <dgm:spPr/>
    </dgm:pt>
    <dgm:pt modelId="{C770B1D1-B430-BF4E-9395-88A4326EF6E3}" type="pres">
      <dgm:prSet presAssocID="{267A13D1-6528-D046-A350-A70C35825AC7}" presName="child4" presStyleLbl="bgAcc1" presStyleIdx="3" presStyleCnt="4"/>
      <dgm:spPr/>
    </dgm:pt>
    <dgm:pt modelId="{478EEEF4-91B1-CF4C-8A8F-D479A257063C}" type="pres">
      <dgm:prSet presAssocID="{267A13D1-6528-D046-A350-A70C35825AC7}" presName="child4Text" presStyleLbl="bgAcc1" presStyleIdx="3" presStyleCnt="4">
        <dgm:presLayoutVars>
          <dgm:bulletEnabled val="1"/>
        </dgm:presLayoutVars>
      </dgm:prSet>
      <dgm:spPr/>
    </dgm:pt>
    <dgm:pt modelId="{49F58D42-AB81-AD49-BCF9-0914875D2A18}" type="pres">
      <dgm:prSet presAssocID="{267A13D1-6528-D046-A350-A70C35825AC7}" presName="childPlaceholder" presStyleCnt="0"/>
      <dgm:spPr/>
    </dgm:pt>
    <dgm:pt modelId="{F097BE7A-B09B-3645-AD47-7072B854A9E6}" type="pres">
      <dgm:prSet presAssocID="{267A13D1-6528-D046-A350-A70C35825AC7}" presName="circle" presStyleCnt="0"/>
      <dgm:spPr/>
    </dgm:pt>
    <dgm:pt modelId="{719ACAA0-B055-BD4E-92A8-D0460223992F}" type="pres">
      <dgm:prSet presAssocID="{267A13D1-6528-D046-A350-A70C35825AC7}" presName="quadrant1" presStyleLbl="node1" presStyleIdx="0" presStyleCnt="4">
        <dgm:presLayoutVars>
          <dgm:chMax val="1"/>
          <dgm:bulletEnabled val="1"/>
        </dgm:presLayoutVars>
      </dgm:prSet>
      <dgm:spPr/>
    </dgm:pt>
    <dgm:pt modelId="{80AC36B0-A92D-7D4D-B125-7298ECFD2BFF}" type="pres">
      <dgm:prSet presAssocID="{267A13D1-6528-D046-A350-A70C35825AC7}" presName="quadrant2" presStyleLbl="node1" presStyleIdx="1" presStyleCnt="4">
        <dgm:presLayoutVars>
          <dgm:chMax val="1"/>
          <dgm:bulletEnabled val="1"/>
        </dgm:presLayoutVars>
      </dgm:prSet>
      <dgm:spPr/>
    </dgm:pt>
    <dgm:pt modelId="{46078842-4C18-B948-8DCA-2FE01D940516}" type="pres">
      <dgm:prSet presAssocID="{267A13D1-6528-D046-A350-A70C35825AC7}" presName="quadrant3" presStyleLbl="node1" presStyleIdx="2" presStyleCnt="4">
        <dgm:presLayoutVars>
          <dgm:chMax val="1"/>
          <dgm:bulletEnabled val="1"/>
        </dgm:presLayoutVars>
      </dgm:prSet>
      <dgm:spPr/>
    </dgm:pt>
    <dgm:pt modelId="{33DFBA6A-853C-DC41-8116-73A014771B9F}" type="pres">
      <dgm:prSet presAssocID="{267A13D1-6528-D046-A350-A70C35825AC7}" presName="quadrant4" presStyleLbl="node1" presStyleIdx="3" presStyleCnt="4">
        <dgm:presLayoutVars>
          <dgm:chMax val="1"/>
          <dgm:bulletEnabled val="1"/>
        </dgm:presLayoutVars>
      </dgm:prSet>
      <dgm:spPr/>
    </dgm:pt>
    <dgm:pt modelId="{3DE3CECF-0CBB-7848-A19F-44DF7184362F}" type="pres">
      <dgm:prSet presAssocID="{267A13D1-6528-D046-A350-A70C35825AC7}" presName="quadrantPlaceholder" presStyleCnt="0"/>
      <dgm:spPr/>
    </dgm:pt>
    <dgm:pt modelId="{680AAE4F-D872-B347-9903-FF192E7C7FCA}" type="pres">
      <dgm:prSet presAssocID="{267A13D1-6528-D046-A350-A70C35825AC7}" presName="center1" presStyleLbl="fgShp" presStyleIdx="0" presStyleCnt="2"/>
      <dgm:spPr/>
    </dgm:pt>
    <dgm:pt modelId="{6F57ED35-A38E-0D40-81C1-F647DAA6BE55}" type="pres">
      <dgm:prSet presAssocID="{267A13D1-6528-D046-A350-A70C35825AC7}" presName="center2" presStyleLbl="fgShp" presStyleIdx="1" presStyleCnt="2"/>
      <dgm:spPr/>
    </dgm:pt>
  </dgm:ptLst>
  <dgm:cxnLst>
    <dgm:cxn modelId="{6555B201-0909-4A42-9CF2-06FAD2D6F637}" srcId="{267A13D1-6528-D046-A350-A70C35825AC7}" destId="{09EB4436-3F7D-A149-A6E3-7B4178CB4687}" srcOrd="1" destOrd="0" parTransId="{AC638A38-6DB4-5242-90BB-84F64B5C9B3F}" sibTransId="{8E81C89A-73CD-064B-B0A8-72241B2820A6}"/>
    <dgm:cxn modelId="{53B76B0A-2C73-C944-ACC6-8C98F269364C}" type="presOf" srcId="{B1ED17A6-679F-5348-96FD-6CF4929D828D}" destId="{478EEEF4-91B1-CF4C-8A8F-D479A257063C}" srcOrd="1" destOrd="1" presId="urn:microsoft.com/office/officeart/2005/8/layout/cycle4"/>
    <dgm:cxn modelId="{249C7111-9D92-A94A-B7E2-94B8F1701430}" type="presOf" srcId="{B1ED17A6-679F-5348-96FD-6CF4929D828D}" destId="{C770B1D1-B430-BF4E-9395-88A4326EF6E3}" srcOrd="0" destOrd="1" presId="urn:microsoft.com/office/officeart/2005/8/layout/cycle4"/>
    <dgm:cxn modelId="{A0043E1F-0427-FF4A-AE95-4BDC177BA59C}" srcId="{0B3F2B06-0DD4-7845-B4B5-17212A1F540C}" destId="{568C2A89-6523-4E4D-931C-B49E4257389C}" srcOrd="0" destOrd="0" parTransId="{63877275-EA28-3F41-B641-0FB4BFB0A451}" sibTransId="{E7CFE64B-521A-BE4F-8953-489865A060BB}"/>
    <dgm:cxn modelId="{A28A4A23-C68C-6645-9FDB-EFE190851CBE}" type="presOf" srcId="{568C2A89-6523-4E4D-931C-B49E4257389C}" destId="{82AC64B4-DF98-B448-AB16-28EE4831177E}" srcOrd="1" destOrd="0" presId="urn:microsoft.com/office/officeart/2005/8/layout/cycle4"/>
    <dgm:cxn modelId="{6DA07229-B11E-C14E-931C-B3E1EF311139}" type="presOf" srcId="{09EB4436-3F7D-A149-A6E3-7B4178CB4687}" destId="{80AC36B0-A92D-7D4D-B125-7298ECFD2BFF}" srcOrd="0" destOrd="0" presId="urn:microsoft.com/office/officeart/2005/8/layout/cycle4"/>
    <dgm:cxn modelId="{D979F037-74BB-874B-9E3D-067189AD669B}" type="presOf" srcId="{267A13D1-6528-D046-A350-A70C35825AC7}" destId="{6A3CA450-3CC2-8F4E-B795-741242CD1542}" srcOrd="0" destOrd="0" presId="urn:microsoft.com/office/officeart/2005/8/layout/cycle4"/>
    <dgm:cxn modelId="{4E0C8E41-9B82-0B46-A101-4B78CF6A6192}" srcId="{267A13D1-6528-D046-A350-A70C35825AC7}" destId="{0B3F2B06-0DD4-7845-B4B5-17212A1F540C}" srcOrd="0" destOrd="0" parTransId="{D1A0D447-30E0-2947-8B4E-E0EC8B0D64F0}" sibTransId="{DD21BEE8-FE23-4449-A21E-7ABCDC15392D}"/>
    <dgm:cxn modelId="{3E88A146-8E9C-E240-A3BD-C9C944710BA5}" type="presOf" srcId="{C68B7FC7-863B-D844-9E1D-DC19C123E8CA}" destId="{96271AE5-EB44-C44B-9130-12A3102D4405}" srcOrd="0" destOrd="1" presId="urn:microsoft.com/office/officeart/2005/8/layout/cycle4"/>
    <dgm:cxn modelId="{C838CB55-55F0-4B44-B63E-2121DFD975BB}" type="presOf" srcId="{DDF4D0C7-A417-7C49-B854-F9BDB3FB8046}" destId="{C770B1D1-B430-BF4E-9395-88A4326EF6E3}" srcOrd="0" destOrd="0" presId="urn:microsoft.com/office/officeart/2005/8/layout/cycle4"/>
    <dgm:cxn modelId="{57D2175B-250E-E44B-A94F-84B2A6527430}" type="presOf" srcId="{0B3F2B06-0DD4-7845-B4B5-17212A1F540C}" destId="{719ACAA0-B055-BD4E-92A8-D0460223992F}" srcOrd="0" destOrd="0" presId="urn:microsoft.com/office/officeart/2005/8/layout/cycle4"/>
    <dgm:cxn modelId="{3975CD60-A83F-304C-B315-5EF1877A27B2}" type="presOf" srcId="{F02DF1FF-84B9-B844-A274-63DC2BF42A66}" destId="{CF3102C4-51D3-3449-BD17-D005F7531957}" srcOrd="1" destOrd="2" presId="urn:microsoft.com/office/officeart/2005/8/layout/cycle4"/>
    <dgm:cxn modelId="{36BD0D64-9E2B-0140-8100-0F2FCFB56767}" srcId="{D1A8BB41-8003-064C-B037-F71871736E47}" destId="{DDF4D0C7-A417-7C49-B854-F9BDB3FB8046}" srcOrd="0" destOrd="0" parTransId="{1BB48012-E0DE-4846-B1AF-22E8D033B5D8}" sibTransId="{4C79D239-9C1A-3B4A-8249-DAB707A331A1}"/>
    <dgm:cxn modelId="{65A03468-9B9C-7644-9855-B21A8540B644}" type="presOf" srcId="{DDF4D0C7-A417-7C49-B854-F9BDB3FB8046}" destId="{478EEEF4-91B1-CF4C-8A8F-D479A257063C}" srcOrd="1" destOrd="0" presId="urn:microsoft.com/office/officeart/2005/8/layout/cycle4"/>
    <dgm:cxn modelId="{2B75C66E-7C31-434B-8AB1-0268B8B37E6D}" type="presOf" srcId="{233B40C4-FE9A-AD42-86C0-0DC4D78CB14A}" destId="{51728D41-B581-FF4B-B239-74E4BDC83565}" srcOrd="0" destOrd="2" presId="urn:microsoft.com/office/officeart/2005/8/layout/cycle4"/>
    <dgm:cxn modelId="{1AA9E172-1DE2-5D4C-B1BA-A9737253EDA4}" type="presOf" srcId="{06B79A72-9C44-1740-823F-AE3C8F1AAB06}" destId="{51728D41-B581-FF4B-B239-74E4BDC83565}" srcOrd="0" destOrd="1" presId="urn:microsoft.com/office/officeart/2005/8/layout/cycle4"/>
    <dgm:cxn modelId="{64AA0374-91DB-FC4E-9E32-E3286664F699}" srcId="{09EB4436-3F7D-A149-A6E3-7B4178CB4687}" destId="{233B40C4-FE9A-AD42-86C0-0DC4D78CB14A}" srcOrd="2" destOrd="0" parTransId="{F23E159A-4368-8D4E-9D8C-CB3702B1049E}" sibTransId="{0368CC14-1B9D-2644-86E0-654269F8F606}"/>
    <dgm:cxn modelId="{114E9075-2FB5-0642-AEBE-91A1A07715DD}" srcId="{09EB4436-3F7D-A149-A6E3-7B4178CB4687}" destId="{06B79A72-9C44-1740-823F-AE3C8F1AAB06}" srcOrd="1" destOrd="0" parTransId="{A89AA633-2A62-294E-93E2-EAA256976D36}" sibTransId="{F0C80EB8-FF8F-C14A-8A2B-7A64C84ACECD}"/>
    <dgm:cxn modelId="{BC51F276-2EA4-1F4F-930A-9640D10AF69C}" srcId="{267A13D1-6528-D046-A350-A70C35825AC7}" destId="{2F7E4FCE-480B-7448-B5B7-54A864BA4203}" srcOrd="2" destOrd="0" parTransId="{F99F1D6F-AA62-0C4C-92EA-FB88567F1492}" sibTransId="{71FB69F6-D772-EF4A-9AF9-8C0D49541F58}"/>
    <dgm:cxn modelId="{5564357A-062D-1547-9AEF-60F40302DB83}" srcId="{09EB4436-3F7D-A149-A6E3-7B4178CB4687}" destId="{7AE945E4-9515-4541-909E-2764E9868B2E}" srcOrd="0" destOrd="0" parTransId="{3902492B-18A0-1D48-9E28-D7AFAF3220B9}" sibTransId="{0C70DF9F-E894-BF40-8906-D48C2478CE50}"/>
    <dgm:cxn modelId="{001A6389-1BB8-8D46-A7DE-5C0DE9352ACE}" type="presOf" srcId="{7AE945E4-9515-4541-909E-2764E9868B2E}" destId="{2646FB4F-46B5-D74D-B6EB-F53B02D6CF35}" srcOrd="1" destOrd="0" presId="urn:microsoft.com/office/officeart/2005/8/layout/cycle4"/>
    <dgm:cxn modelId="{46792D93-1ACE-2646-A0D4-9FF7218AAD19}" type="presOf" srcId="{9EB734E0-3CBC-A64F-9CC7-4C61C69A5001}" destId="{96271AE5-EB44-C44B-9130-12A3102D4405}" srcOrd="0" destOrd="0" presId="urn:microsoft.com/office/officeart/2005/8/layout/cycle4"/>
    <dgm:cxn modelId="{B473BC94-8AB8-8745-A6C0-EBAAADA182A5}" type="presOf" srcId="{5F536151-31DB-C640-AAA5-2FA0B61524C7}" destId="{A35992CA-99FC-2540-89CA-F8838AE8568D}" srcOrd="0" destOrd="2" presId="urn:microsoft.com/office/officeart/2005/8/layout/cycle4"/>
    <dgm:cxn modelId="{1837E698-0462-4E48-85CB-25796783AEC8}" srcId="{2F7E4FCE-480B-7448-B5B7-54A864BA4203}" destId="{C68B7FC7-863B-D844-9E1D-DC19C123E8CA}" srcOrd="1" destOrd="0" parTransId="{36A75310-526D-6D46-9E8C-D4729B9E9D06}" sibTransId="{3A9829EA-88FB-5D4E-880D-EF221D8C2F44}"/>
    <dgm:cxn modelId="{88BC61A1-F9F6-B04B-B090-A6BF9764A4C4}" srcId="{D1A8BB41-8003-064C-B037-F71871736E47}" destId="{B1ED17A6-679F-5348-96FD-6CF4929D828D}" srcOrd="1" destOrd="0" parTransId="{975B8FA0-7890-C74B-8AB8-D258B9C9FA85}" sibTransId="{6073A94A-B880-D542-A2E0-87CE9E377194}"/>
    <dgm:cxn modelId="{62E57DA5-C7C8-AB44-AF71-6FFC704B4446}" type="presOf" srcId="{6C195CD5-F125-B547-96C1-946C3535421B}" destId="{82AC64B4-DF98-B448-AB16-28EE4831177E}" srcOrd="1" destOrd="1" presId="urn:microsoft.com/office/officeart/2005/8/layout/cycle4"/>
    <dgm:cxn modelId="{D44690AB-5113-A04C-812C-2E8791116273}" type="presOf" srcId="{233B40C4-FE9A-AD42-86C0-0DC4D78CB14A}" destId="{2646FB4F-46B5-D74D-B6EB-F53B02D6CF35}" srcOrd="1" destOrd="2" presId="urn:microsoft.com/office/officeart/2005/8/layout/cycle4"/>
    <dgm:cxn modelId="{8F8474B0-F3E3-1043-90B4-4C0830A9BEEC}" srcId="{267A13D1-6528-D046-A350-A70C35825AC7}" destId="{D1A8BB41-8003-064C-B037-F71871736E47}" srcOrd="3" destOrd="0" parTransId="{E617E1DF-0DB3-764A-A4D5-7B8299252062}" sibTransId="{EB303488-3D87-B746-A620-DF460449B0D0}"/>
    <dgm:cxn modelId="{1EBED7B1-F0BC-DF44-A1AA-CF30F08BBA80}" srcId="{0B3F2B06-0DD4-7845-B4B5-17212A1F540C}" destId="{4405ABE5-10E6-A347-8CE8-B7E1CACECB91}" srcOrd="3" destOrd="0" parTransId="{CE4468BD-C8BB-8140-9028-69F24F23E152}" sibTransId="{6809AB6D-7D64-D14B-A4F8-73C9F1BFD87F}"/>
    <dgm:cxn modelId="{11F34BBD-6967-5A41-A155-BF314DA21D4F}" type="presOf" srcId="{2F7E4FCE-480B-7448-B5B7-54A864BA4203}" destId="{46078842-4C18-B948-8DCA-2FE01D940516}" srcOrd="0" destOrd="0" presId="urn:microsoft.com/office/officeart/2005/8/layout/cycle4"/>
    <dgm:cxn modelId="{8E6B30BE-0F34-C14A-8172-B0720B097505}" srcId="{0B3F2B06-0DD4-7845-B4B5-17212A1F540C}" destId="{6C195CD5-F125-B547-96C1-946C3535421B}" srcOrd="1" destOrd="0" parTransId="{64FA259B-7706-5947-AD95-3340C4E921AC}" sibTransId="{BE734F3F-3E73-CC46-992E-27B85A1AF9CF}"/>
    <dgm:cxn modelId="{C865C6BE-80DD-1D48-AED9-0EB905F10FE8}" type="presOf" srcId="{D1A8BB41-8003-064C-B037-F71871736E47}" destId="{33DFBA6A-853C-DC41-8116-73A014771B9F}" srcOrd="0" destOrd="0" presId="urn:microsoft.com/office/officeart/2005/8/layout/cycle4"/>
    <dgm:cxn modelId="{F2507DC2-8F6E-8043-BDD9-919A22B61DEC}" srcId="{2F7E4FCE-480B-7448-B5B7-54A864BA4203}" destId="{F02DF1FF-84B9-B844-A274-63DC2BF42A66}" srcOrd="2" destOrd="0" parTransId="{AE100806-0FCB-EA41-BD47-26DEE1F6C82F}" sibTransId="{8720CA6B-103F-E34F-B9F7-D95DDDE74519}"/>
    <dgm:cxn modelId="{26D5A0CC-6BB0-0441-B3F1-E91806EB3A6A}" srcId="{0B3F2B06-0DD4-7845-B4B5-17212A1F540C}" destId="{5F536151-31DB-C640-AAA5-2FA0B61524C7}" srcOrd="2" destOrd="0" parTransId="{C4A8F4A5-3DCD-5C42-8503-725181E0CFF5}" sibTransId="{55635DF4-4C39-514E-A34A-86454A880E99}"/>
    <dgm:cxn modelId="{69ECA6CC-DA1F-6648-9E07-43346E0C399A}" type="presOf" srcId="{5F536151-31DB-C640-AAA5-2FA0B61524C7}" destId="{82AC64B4-DF98-B448-AB16-28EE4831177E}" srcOrd="1" destOrd="2" presId="urn:microsoft.com/office/officeart/2005/8/layout/cycle4"/>
    <dgm:cxn modelId="{4C68DEE2-8224-8840-9493-16315B1E8A30}" type="presOf" srcId="{F02DF1FF-84B9-B844-A274-63DC2BF42A66}" destId="{96271AE5-EB44-C44B-9130-12A3102D4405}" srcOrd="0" destOrd="2" presId="urn:microsoft.com/office/officeart/2005/8/layout/cycle4"/>
    <dgm:cxn modelId="{AFDD12E4-CBE7-0442-BBE9-3B4B0612531B}" type="presOf" srcId="{6C195CD5-F125-B547-96C1-946C3535421B}" destId="{A35992CA-99FC-2540-89CA-F8838AE8568D}" srcOrd="0" destOrd="1" presId="urn:microsoft.com/office/officeart/2005/8/layout/cycle4"/>
    <dgm:cxn modelId="{73097EE9-6757-D94B-A1D4-65BC5CA10BAC}" srcId="{2F7E4FCE-480B-7448-B5B7-54A864BA4203}" destId="{9EB734E0-3CBC-A64F-9CC7-4C61C69A5001}" srcOrd="0" destOrd="0" parTransId="{DE17F755-4E3E-9A49-8106-4C81F0264D0D}" sibTransId="{784FFBE4-3F87-1847-80DB-237E4F6D7B52}"/>
    <dgm:cxn modelId="{0F7D97EB-84F0-8044-BF7F-F6374752001F}" type="presOf" srcId="{7AE945E4-9515-4541-909E-2764E9868B2E}" destId="{51728D41-B581-FF4B-B239-74E4BDC83565}" srcOrd="0" destOrd="0" presId="urn:microsoft.com/office/officeart/2005/8/layout/cycle4"/>
    <dgm:cxn modelId="{B5E106F1-FFB9-0946-9556-1B0EE666B800}" type="presOf" srcId="{06B79A72-9C44-1740-823F-AE3C8F1AAB06}" destId="{2646FB4F-46B5-D74D-B6EB-F53B02D6CF35}" srcOrd="1" destOrd="1" presId="urn:microsoft.com/office/officeart/2005/8/layout/cycle4"/>
    <dgm:cxn modelId="{4DB567F1-8F7C-9647-9490-3517CA724D6C}" type="presOf" srcId="{4405ABE5-10E6-A347-8CE8-B7E1CACECB91}" destId="{82AC64B4-DF98-B448-AB16-28EE4831177E}" srcOrd="1" destOrd="3" presId="urn:microsoft.com/office/officeart/2005/8/layout/cycle4"/>
    <dgm:cxn modelId="{999429F6-9F19-D644-94EE-D94B3AE4681F}" type="presOf" srcId="{9EB734E0-3CBC-A64F-9CC7-4C61C69A5001}" destId="{CF3102C4-51D3-3449-BD17-D005F7531957}" srcOrd="1" destOrd="0" presId="urn:microsoft.com/office/officeart/2005/8/layout/cycle4"/>
    <dgm:cxn modelId="{C5FE0DF9-A1E0-B44C-8478-7C9A099A6CE4}" type="presOf" srcId="{568C2A89-6523-4E4D-931C-B49E4257389C}" destId="{A35992CA-99FC-2540-89CA-F8838AE8568D}" srcOrd="0" destOrd="0" presId="urn:microsoft.com/office/officeart/2005/8/layout/cycle4"/>
    <dgm:cxn modelId="{983CE1FB-D9AF-E844-8E54-60E2BA5625E7}" type="presOf" srcId="{C68B7FC7-863B-D844-9E1D-DC19C123E8CA}" destId="{CF3102C4-51D3-3449-BD17-D005F7531957}" srcOrd="1" destOrd="1" presId="urn:microsoft.com/office/officeart/2005/8/layout/cycle4"/>
    <dgm:cxn modelId="{E05343FC-942D-0D42-8F41-BA5C4D59A767}" type="presOf" srcId="{4405ABE5-10E6-A347-8CE8-B7E1CACECB91}" destId="{A35992CA-99FC-2540-89CA-F8838AE8568D}" srcOrd="0" destOrd="3" presId="urn:microsoft.com/office/officeart/2005/8/layout/cycle4"/>
    <dgm:cxn modelId="{5D443F74-1242-BA48-ACF5-AB1403C8C056}" type="presParOf" srcId="{6A3CA450-3CC2-8F4E-B795-741242CD1542}" destId="{2091C118-603A-6247-9BB8-DCB91D747616}" srcOrd="0" destOrd="0" presId="urn:microsoft.com/office/officeart/2005/8/layout/cycle4"/>
    <dgm:cxn modelId="{22964D47-3D2C-E040-AD12-7DCC0F25E3AA}" type="presParOf" srcId="{2091C118-603A-6247-9BB8-DCB91D747616}" destId="{1A18D40C-E267-B040-979E-399359AA0B95}" srcOrd="0" destOrd="0" presId="urn:microsoft.com/office/officeart/2005/8/layout/cycle4"/>
    <dgm:cxn modelId="{7D5D7B09-8B3E-B04E-A2B5-C154ABFC0B0C}" type="presParOf" srcId="{1A18D40C-E267-B040-979E-399359AA0B95}" destId="{A35992CA-99FC-2540-89CA-F8838AE8568D}" srcOrd="0" destOrd="0" presId="urn:microsoft.com/office/officeart/2005/8/layout/cycle4"/>
    <dgm:cxn modelId="{3B5D0075-BAE3-E149-934B-2D3488A9C6FC}" type="presParOf" srcId="{1A18D40C-E267-B040-979E-399359AA0B95}" destId="{82AC64B4-DF98-B448-AB16-28EE4831177E}" srcOrd="1" destOrd="0" presId="urn:microsoft.com/office/officeart/2005/8/layout/cycle4"/>
    <dgm:cxn modelId="{A92707F4-333D-C946-A0D4-B1FA8F14BFA8}" type="presParOf" srcId="{2091C118-603A-6247-9BB8-DCB91D747616}" destId="{C96E4004-EB1C-1144-9A50-D5779573BBF8}" srcOrd="1" destOrd="0" presId="urn:microsoft.com/office/officeart/2005/8/layout/cycle4"/>
    <dgm:cxn modelId="{B13206B9-2440-5340-B524-7B225AF5D1F0}" type="presParOf" srcId="{C96E4004-EB1C-1144-9A50-D5779573BBF8}" destId="{51728D41-B581-FF4B-B239-74E4BDC83565}" srcOrd="0" destOrd="0" presId="urn:microsoft.com/office/officeart/2005/8/layout/cycle4"/>
    <dgm:cxn modelId="{F3BBBFD9-19FB-3149-BF41-8379E47A0E50}" type="presParOf" srcId="{C96E4004-EB1C-1144-9A50-D5779573BBF8}" destId="{2646FB4F-46B5-D74D-B6EB-F53B02D6CF35}" srcOrd="1" destOrd="0" presId="urn:microsoft.com/office/officeart/2005/8/layout/cycle4"/>
    <dgm:cxn modelId="{2A110B24-EC48-6C40-9F86-E9265B7DC41E}" type="presParOf" srcId="{2091C118-603A-6247-9BB8-DCB91D747616}" destId="{E7D705A7-A4FB-9D4D-AC54-6D730350BCBB}" srcOrd="2" destOrd="0" presId="urn:microsoft.com/office/officeart/2005/8/layout/cycle4"/>
    <dgm:cxn modelId="{0F2E3186-2CA3-0043-BA63-132DF1694331}" type="presParOf" srcId="{E7D705A7-A4FB-9D4D-AC54-6D730350BCBB}" destId="{96271AE5-EB44-C44B-9130-12A3102D4405}" srcOrd="0" destOrd="0" presId="urn:microsoft.com/office/officeart/2005/8/layout/cycle4"/>
    <dgm:cxn modelId="{AE26EA02-4697-084F-BDF4-09F1F388D61B}" type="presParOf" srcId="{E7D705A7-A4FB-9D4D-AC54-6D730350BCBB}" destId="{CF3102C4-51D3-3449-BD17-D005F7531957}" srcOrd="1" destOrd="0" presId="urn:microsoft.com/office/officeart/2005/8/layout/cycle4"/>
    <dgm:cxn modelId="{DFE171E8-A59A-B444-BED6-1745E8D36BEF}" type="presParOf" srcId="{2091C118-603A-6247-9BB8-DCB91D747616}" destId="{DE492FBD-5438-E643-8BA6-7D94D49AC7BA}" srcOrd="3" destOrd="0" presId="urn:microsoft.com/office/officeart/2005/8/layout/cycle4"/>
    <dgm:cxn modelId="{058ACB7B-AC04-DA4F-84B8-00009C2413D5}" type="presParOf" srcId="{DE492FBD-5438-E643-8BA6-7D94D49AC7BA}" destId="{C770B1D1-B430-BF4E-9395-88A4326EF6E3}" srcOrd="0" destOrd="0" presId="urn:microsoft.com/office/officeart/2005/8/layout/cycle4"/>
    <dgm:cxn modelId="{8C91717F-7ABF-7749-92FD-6568E6D17EF7}" type="presParOf" srcId="{DE492FBD-5438-E643-8BA6-7D94D49AC7BA}" destId="{478EEEF4-91B1-CF4C-8A8F-D479A257063C}" srcOrd="1" destOrd="0" presId="urn:microsoft.com/office/officeart/2005/8/layout/cycle4"/>
    <dgm:cxn modelId="{9C3D3426-0963-A64B-8B15-DCDEC87157DB}" type="presParOf" srcId="{2091C118-603A-6247-9BB8-DCB91D747616}" destId="{49F58D42-AB81-AD49-BCF9-0914875D2A18}" srcOrd="4" destOrd="0" presId="urn:microsoft.com/office/officeart/2005/8/layout/cycle4"/>
    <dgm:cxn modelId="{B652C1B7-2FFE-3E46-9935-165E69B962FC}" type="presParOf" srcId="{6A3CA450-3CC2-8F4E-B795-741242CD1542}" destId="{F097BE7A-B09B-3645-AD47-7072B854A9E6}" srcOrd="1" destOrd="0" presId="urn:microsoft.com/office/officeart/2005/8/layout/cycle4"/>
    <dgm:cxn modelId="{10E1DEF2-8F45-FE41-BAD3-FD40602F426E}" type="presParOf" srcId="{F097BE7A-B09B-3645-AD47-7072B854A9E6}" destId="{719ACAA0-B055-BD4E-92A8-D0460223992F}" srcOrd="0" destOrd="0" presId="urn:microsoft.com/office/officeart/2005/8/layout/cycle4"/>
    <dgm:cxn modelId="{9A171A22-66C6-EA4E-B9E4-278E9200C155}" type="presParOf" srcId="{F097BE7A-B09B-3645-AD47-7072B854A9E6}" destId="{80AC36B0-A92D-7D4D-B125-7298ECFD2BFF}" srcOrd="1" destOrd="0" presId="urn:microsoft.com/office/officeart/2005/8/layout/cycle4"/>
    <dgm:cxn modelId="{349B2E31-EDC9-8B49-B20E-D21CF281A99B}" type="presParOf" srcId="{F097BE7A-B09B-3645-AD47-7072B854A9E6}" destId="{46078842-4C18-B948-8DCA-2FE01D940516}" srcOrd="2" destOrd="0" presId="urn:microsoft.com/office/officeart/2005/8/layout/cycle4"/>
    <dgm:cxn modelId="{C4F2DBF7-5D8E-5E48-9A38-A5192A253108}" type="presParOf" srcId="{F097BE7A-B09B-3645-AD47-7072B854A9E6}" destId="{33DFBA6A-853C-DC41-8116-73A014771B9F}" srcOrd="3" destOrd="0" presId="urn:microsoft.com/office/officeart/2005/8/layout/cycle4"/>
    <dgm:cxn modelId="{D9BAE821-B0BA-9749-8195-E7BACFF1FB01}" type="presParOf" srcId="{F097BE7A-B09B-3645-AD47-7072B854A9E6}" destId="{3DE3CECF-0CBB-7848-A19F-44DF7184362F}" srcOrd="4" destOrd="0" presId="urn:microsoft.com/office/officeart/2005/8/layout/cycle4"/>
    <dgm:cxn modelId="{66430A09-4E4B-184A-81C0-B8165A0C98A6}" type="presParOf" srcId="{6A3CA450-3CC2-8F4E-B795-741242CD1542}" destId="{680AAE4F-D872-B347-9903-FF192E7C7FCA}" srcOrd="2" destOrd="0" presId="urn:microsoft.com/office/officeart/2005/8/layout/cycle4"/>
    <dgm:cxn modelId="{C09BD180-2754-A343-83B7-9D81EBA3B834}" type="presParOf" srcId="{6A3CA450-3CC2-8F4E-B795-741242CD1542}" destId="{6F57ED35-A38E-0D40-81C1-F647DAA6BE55}"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271AE5-EB44-C44B-9130-12A3102D4405}">
      <dsp:nvSpPr>
        <dsp:cNvPr id="0" name=""/>
        <dsp:cNvSpPr/>
      </dsp:nvSpPr>
      <dsp:spPr>
        <a:xfrm>
          <a:off x="5917352" y="3317303"/>
          <a:ext cx="3247372" cy="1561084"/>
        </a:xfrm>
        <a:prstGeom prst="roundRect">
          <a:avLst>
            <a:gd name="adj" fmla="val 10000"/>
          </a:avLst>
        </a:prstGeom>
        <a:solidFill>
          <a:schemeClr val="lt1">
            <a:alpha val="90000"/>
            <a:hueOff val="0"/>
            <a:satOff val="0"/>
            <a:lumOff val="0"/>
            <a:alphaOff val="0"/>
          </a:schemeClr>
        </a:solidFill>
        <a:ln w="6350" cap="flat" cmpd="sng" algn="ctr">
          <a:no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dirty="0">
              <a:solidFill>
                <a:sysClr val="windowText" lastClr="000000"/>
              </a:solidFill>
            </a:rPr>
            <a:t>Members of the team</a:t>
          </a:r>
        </a:p>
        <a:p>
          <a:pPr marL="114300" lvl="1" indent="-114300" algn="l" defTabSz="622300">
            <a:lnSpc>
              <a:spcPct val="90000"/>
            </a:lnSpc>
            <a:spcBef>
              <a:spcPct val="0"/>
            </a:spcBef>
            <a:spcAft>
              <a:spcPct val="15000"/>
            </a:spcAft>
            <a:buChar char="•"/>
          </a:pPr>
          <a:r>
            <a:rPr lang="en-US" sz="1400" kern="1200" dirty="0">
              <a:solidFill>
                <a:sysClr val="windowText" lastClr="000000"/>
              </a:solidFill>
            </a:rPr>
            <a:t>Client &amp; Executive Sponsor</a:t>
          </a:r>
        </a:p>
        <a:p>
          <a:pPr marL="114300" lvl="1" indent="-114300" algn="l" defTabSz="622300">
            <a:lnSpc>
              <a:spcPct val="90000"/>
            </a:lnSpc>
            <a:spcBef>
              <a:spcPct val="0"/>
            </a:spcBef>
            <a:spcAft>
              <a:spcPct val="15000"/>
            </a:spcAft>
            <a:buChar char="•"/>
          </a:pPr>
          <a:r>
            <a:rPr lang="en-US" sz="1400" kern="1200" dirty="0">
              <a:solidFill>
                <a:sysClr val="windowText" lastClr="000000"/>
              </a:solidFill>
            </a:rPr>
            <a:t>End users of the solution</a:t>
          </a:r>
        </a:p>
      </dsp:txBody>
      <dsp:txXfrm>
        <a:off x="6925856" y="3741866"/>
        <a:ext cx="2204576" cy="1102229"/>
      </dsp:txXfrm>
    </dsp:sp>
    <dsp:sp modelId="{C770B1D1-B430-BF4E-9395-88A4326EF6E3}">
      <dsp:nvSpPr>
        <dsp:cNvPr id="0" name=""/>
        <dsp:cNvSpPr/>
      </dsp:nvSpPr>
      <dsp:spPr>
        <a:xfrm>
          <a:off x="2194770" y="3317303"/>
          <a:ext cx="2409923" cy="1561084"/>
        </a:xfrm>
        <a:prstGeom prst="roundRect">
          <a:avLst>
            <a:gd name="adj" fmla="val 10000"/>
          </a:avLst>
        </a:prstGeom>
        <a:solidFill>
          <a:schemeClr val="lt1">
            <a:alpha val="90000"/>
            <a:hueOff val="0"/>
            <a:satOff val="0"/>
            <a:lumOff val="0"/>
            <a:alphaOff val="0"/>
          </a:schemeClr>
        </a:solidFill>
        <a:ln w="6350" cap="flat" cmpd="sng" algn="ctr">
          <a:no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dirty="0">
              <a:solidFill>
                <a:sysClr val="windowText" lastClr="000000"/>
              </a:solidFill>
            </a:rPr>
            <a:t>Methodology</a:t>
          </a:r>
        </a:p>
        <a:p>
          <a:pPr marL="114300" lvl="1" indent="-114300" algn="l" defTabSz="622300">
            <a:lnSpc>
              <a:spcPct val="90000"/>
            </a:lnSpc>
            <a:spcBef>
              <a:spcPct val="0"/>
            </a:spcBef>
            <a:spcAft>
              <a:spcPct val="15000"/>
            </a:spcAft>
            <a:buChar char="•"/>
          </a:pPr>
          <a:r>
            <a:rPr lang="en-US" sz="1400" kern="1200" dirty="0">
              <a:solidFill>
                <a:sysClr val="windowText" lastClr="000000"/>
              </a:solidFill>
            </a:rPr>
            <a:t>Technology (sometimes)</a:t>
          </a:r>
        </a:p>
      </dsp:txBody>
      <dsp:txXfrm>
        <a:off x="2229062" y="3741866"/>
        <a:ext cx="1618362" cy="1102229"/>
      </dsp:txXfrm>
    </dsp:sp>
    <dsp:sp modelId="{51728D41-B581-FF4B-B239-74E4BDC83565}">
      <dsp:nvSpPr>
        <dsp:cNvPr id="0" name=""/>
        <dsp:cNvSpPr/>
      </dsp:nvSpPr>
      <dsp:spPr>
        <a:xfrm>
          <a:off x="5907785" y="33048"/>
          <a:ext cx="3657107" cy="1561084"/>
        </a:xfrm>
        <a:prstGeom prst="roundRect">
          <a:avLst>
            <a:gd name="adj" fmla="val 10000"/>
          </a:avLst>
        </a:prstGeom>
        <a:solidFill>
          <a:schemeClr val="lt1">
            <a:alpha val="90000"/>
            <a:hueOff val="0"/>
            <a:satOff val="0"/>
            <a:lumOff val="0"/>
            <a:alphaOff val="0"/>
          </a:schemeClr>
        </a:solidFill>
        <a:ln w="6350" cap="flat" cmpd="sng" algn="ctr">
          <a:no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dirty="0">
              <a:solidFill>
                <a:sysClr val="windowText" lastClr="000000"/>
              </a:solidFill>
            </a:rPr>
            <a:t>The value of the solution</a:t>
          </a:r>
        </a:p>
        <a:p>
          <a:pPr marL="114300" lvl="1" indent="-114300" algn="l" defTabSz="622300">
            <a:lnSpc>
              <a:spcPct val="90000"/>
            </a:lnSpc>
            <a:spcBef>
              <a:spcPct val="0"/>
            </a:spcBef>
            <a:spcAft>
              <a:spcPct val="15000"/>
            </a:spcAft>
            <a:buChar char="•"/>
          </a:pPr>
          <a:r>
            <a:rPr lang="en-US" sz="1400" kern="1200" dirty="0">
              <a:solidFill>
                <a:sysClr val="windowText" lastClr="000000"/>
              </a:solidFill>
            </a:rPr>
            <a:t>How the solution fits into the bigger picture</a:t>
          </a:r>
        </a:p>
        <a:p>
          <a:pPr marL="114300" lvl="1" indent="-114300" algn="l" defTabSz="622300">
            <a:lnSpc>
              <a:spcPct val="90000"/>
            </a:lnSpc>
            <a:spcBef>
              <a:spcPct val="0"/>
            </a:spcBef>
            <a:spcAft>
              <a:spcPct val="15000"/>
            </a:spcAft>
            <a:buChar char="•"/>
          </a:pPr>
          <a:r>
            <a:rPr lang="en-US" sz="1400" kern="1200" dirty="0">
              <a:solidFill>
                <a:sysClr val="windowText" lastClr="000000"/>
              </a:solidFill>
            </a:rPr>
            <a:t>The environment that we're working in: the company, industry, etc. </a:t>
          </a:r>
        </a:p>
      </dsp:txBody>
      <dsp:txXfrm>
        <a:off x="7039209" y="67340"/>
        <a:ext cx="2491391" cy="1102229"/>
      </dsp:txXfrm>
    </dsp:sp>
    <dsp:sp modelId="{A35992CA-99FC-2540-89CA-F8838AE8568D}">
      <dsp:nvSpPr>
        <dsp:cNvPr id="0" name=""/>
        <dsp:cNvSpPr/>
      </dsp:nvSpPr>
      <dsp:spPr>
        <a:xfrm>
          <a:off x="1066576" y="11021"/>
          <a:ext cx="4088796" cy="1561084"/>
        </a:xfrm>
        <a:prstGeom prst="roundRect">
          <a:avLst>
            <a:gd name="adj" fmla="val 10000"/>
          </a:avLst>
        </a:prstGeom>
        <a:solidFill>
          <a:schemeClr val="lt1">
            <a:alpha val="90000"/>
            <a:hueOff val="0"/>
            <a:satOff val="0"/>
            <a:lumOff val="0"/>
            <a:alphaOff val="0"/>
          </a:schemeClr>
        </a:solidFill>
        <a:ln w="6350" cap="flat" cmpd="sng" algn="ctr">
          <a:no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0" tIns="0" rIns="0" bIns="0" numCol="1" spcCol="1270" anchor="b" anchorCtr="0">
          <a:noAutofit/>
        </a:bodyPr>
        <a:lstStyle/>
        <a:p>
          <a:pPr marL="114300" lvl="1" indent="-114300" algn="l" defTabSz="622300">
            <a:lnSpc>
              <a:spcPct val="90000"/>
            </a:lnSpc>
            <a:spcBef>
              <a:spcPct val="0"/>
            </a:spcBef>
            <a:spcAft>
              <a:spcPct val="15000"/>
            </a:spcAft>
            <a:buChar char="•"/>
          </a:pPr>
          <a:r>
            <a:rPr lang="en-US" sz="1400" kern="1200" dirty="0">
              <a:solidFill>
                <a:sysClr val="windowText" lastClr="000000"/>
              </a:solidFill>
            </a:rPr>
            <a:t>Problem that we're trying to solve</a:t>
          </a:r>
        </a:p>
        <a:p>
          <a:pPr marL="114300" lvl="1" indent="-114300" algn="l" defTabSz="622300">
            <a:lnSpc>
              <a:spcPct val="90000"/>
            </a:lnSpc>
            <a:spcBef>
              <a:spcPct val="0"/>
            </a:spcBef>
            <a:spcAft>
              <a:spcPct val="15000"/>
            </a:spcAft>
            <a:buChar char="•"/>
          </a:pPr>
          <a:r>
            <a:rPr lang="en-US" sz="1400" kern="1200" dirty="0">
              <a:solidFill>
                <a:sysClr val="windowText" lastClr="000000"/>
              </a:solidFill>
            </a:rPr>
            <a:t>Components of the solution</a:t>
          </a:r>
        </a:p>
        <a:p>
          <a:pPr marL="114300" lvl="1" indent="-114300" algn="l" defTabSz="622300">
            <a:lnSpc>
              <a:spcPct val="90000"/>
            </a:lnSpc>
            <a:spcBef>
              <a:spcPct val="0"/>
            </a:spcBef>
            <a:spcAft>
              <a:spcPct val="15000"/>
            </a:spcAft>
            <a:buChar char="•"/>
          </a:pPr>
          <a:r>
            <a:rPr lang="en-US" sz="1400" kern="1200" dirty="0">
              <a:solidFill>
                <a:sysClr val="windowText" lastClr="000000"/>
              </a:solidFill>
            </a:rPr>
            <a:t>Interactions/Dependencies of those components</a:t>
          </a:r>
        </a:p>
        <a:p>
          <a:pPr marL="114300" lvl="1" indent="-114300" algn="l" defTabSz="622300">
            <a:lnSpc>
              <a:spcPct val="90000"/>
            </a:lnSpc>
            <a:spcBef>
              <a:spcPct val="0"/>
            </a:spcBef>
            <a:spcAft>
              <a:spcPct val="15000"/>
            </a:spcAft>
            <a:buChar char="•"/>
          </a:pPr>
          <a:r>
            <a:rPr lang="en-US" sz="1400" kern="1200" dirty="0">
              <a:solidFill>
                <a:sysClr val="windowText" lastClr="000000"/>
              </a:solidFill>
            </a:rPr>
            <a:t>Technology (sometimes)</a:t>
          </a:r>
        </a:p>
      </dsp:txBody>
      <dsp:txXfrm>
        <a:off x="1100868" y="45313"/>
        <a:ext cx="2793573" cy="1102229"/>
      </dsp:txXfrm>
    </dsp:sp>
    <dsp:sp modelId="{719ACAA0-B055-BD4E-92A8-D0460223992F}">
      <dsp:nvSpPr>
        <dsp:cNvPr id="0" name=""/>
        <dsp:cNvSpPr/>
      </dsp:nvSpPr>
      <dsp:spPr>
        <a:xfrm>
          <a:off x="3096674" y="278068"/>
          <a:ext cx="2112342" cy="2112342"/>
        </a:xfrm>
        <a:prstGeom prst="pieWedge">
          <a:avLst/>
        </a:prstGeom>
        <a:gradFill rotWithShape="0">
          <a:gsLst>
            <a:gs pos="0">
              <a:schemeClr val="accent3">
                <a:alpha val="90000"/>
                <a:hueOff val="0"/>
                <a:satOff val="0"/>
                <a:lumOff val="0"/>
                <a:alphaOff val="0"/>
                <a:satMod val="103000"/>
                <a:lumMod val="102000"/>
                <a:tint val="94000"/>
              </a:schemeClr>
            </a:gs>
            <a:gs pos="50000">
              <a:schemeClr val="accent3">
                <a:alpha val="90000"/>
                <a:hueOff val="0"/>
                <a:satOff val="0"/>
                <a:lumOff val="0"/>
                <a:alphaOff val="0"/>
                <a:satMod val="110000"/>
                <a:lumMod val="100000"/>
                <a:shade val="100000"/>
              </a:schemeClr>
            </a:gs>
            <a:gs pos="100000">
              <a:schemeClr val="accent3">
                <a:alpha val="9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8920" tIns="248920" rIns="248920" bIns="248920"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ysClr val="windowText" lastClr="000000"/>
              </a:solidFill>
            </a:rPr>
            <a:t>What</a:t>
          </a:r>
        </a:p>
      </dsp:txBody>
      <dsp:txXfrm>
        <a:off x="3715365" y="896759"/>
        <a:ext cx="1493651" cy="1493651"/>
      </dsp:txXfrm>
    </dsp:sp>
    <dsp:sp modelId="{80AC36B0-A92D-7D4D-B125-7298ECFD2BFF}">
      <dsp:nvSpPr>
        <dsp:cNvPr id="0" name=""/>
        <dsp:cNvSpPr/>
      </dsp:nvSpPr>
      <dsp:spPr>
        <a:xfrm rot="5400000">
          <a:off x="5306583" y="278068"/>
          <a:ext cx="2112342" cy="2112342"/>
        </a:xfrm>
        <a:prstGeom prst="pieWedge">
          <a:avLst/>
        </a:prstGeom>
        <a:gradFill rotWithShape="0">
          <a:gsLst>
            <a:gs pos="0">
              <a:schemeClr val="accent3">
                <a:alpha val="90000"/>
                <a:hueOff val="0"/>
                <a:satOff val="0"/>
                <a:lumOff val="0"/>
                <a:alphaOff val="-13333"/>
                <a:satMod val="103000"/>
                <a:lumMod val="102000"/>
                <a:tint val="94000"/>
              </a:schemeClr>
            </a:gs>
            <a:gs pos="50000">
              <a:schemeClr val="accent3">
                <a:alpha val="90000"/>
                <a:hueOff val="0"/>
                <a:satOff val="0"/>
                <a:lumOff val="0"/>
                <a:alphaOff val="-13333"/>
                <a:satMod val="110000"/>
                <a:lumMod val="100000"/>
                <a:shade val="100000"/>
              </a:schemeClr>
            </a:gs>
            <a:gs pos="100000">
              <a:schemeClr val="accent3">
                <a:alpha val="90000"/>
                <a:hueOff val="0"/>
                <a:satOff val="0"/>
                <a:lumOff val="0"/>
                <a:alphaOff val="-13333"/>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8920" tIns="248920" rIns="248920" bIns="248920"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ysClr val="windowText" lastClr="000000"/>
              </a:solidFill>
            </a:rPr>
            <a:t>Why</a:t>
          </a:r>
        </a:p>
      </dsp:txBody>
      <dsp:txXfrm rot="-5400000">
        <a:off x="5306583" y="896759"/>
        <a:ext cx="1493651" cy="1493651"/>
      </dsp:txXfrm>
    </dsp:sp>
    <dsp:sp modelId="{46078842-4C18-B948-8DCA-2FE01D940516}">
      <dsp:nvSpPr>
        <dsp:cNvPr id="0" name=""/>
        <dsp:cNvSpPr/>
      </dsp:nvSpPr>
      <dsp:spPr>
        <a:xfrm rot="10800000">
          <a:off x="5306583" y="2487977"/>
          <a:ext cx="2112342" cy="2112342"/>
        </a:xfrm>
        <a:prstGeom prst="pieWedge">
          <a:avLst/>
        </a:prstGeom>
        <a:gradFill rotWithShape="0">
          <a:gsLst>
            <a:gs pos="0">
              <a:schemeClr val="accent3">
                <a:alpha val="90000"/>
                <a:hueOff val="0"/>
                <a:satOff val="0"/>
                <a:lumOff val="0"/>
                <a:alphaOff val="-26667"/>
                <a:satMod val="103000"/>
                <a:lumMod val="102000"/>
                <a:tint val="94000"/>
              </a:schemeClr>
            </a:gs>
            <a:gs pos="50000">
              <a:schemeClr val="accent3">
                <a:alpha val="90000"/>
                <a:hueOff val="0"/>
                <a:satOff val="0"/>
                <a:lumOff val="0"/>
                <a:alphaOff val="-26667"/>
                <a:satMod val="110000"/>
                <a:lumMod val="100000"/>
                <a:shade val="100000"/>
              </a:schemeClr>
            </a:gs>
            <a:gs pos="100000">
              <a:schemeClr val="accent3">
                <a:alpha val="90000"/>
                <a:hueOff val="0"/>
                <a:satOff val="0"/>
                <a:lumOff val="0"/>
                <a:alphaOff val="-26667"/>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8920" tIns="248920" rIns="248920" bIns="248920"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ysClr val="windowText" lastClr="000000"/>
              </a:solidFill>
            </a:rPr>
            <a:t>Who</a:t>
          </a:r>
        </a:p>
      </dsp:txBody>
      <dsp:txXfrm rot="10800000">
        <a:off x="5306583" y="2487977"/>
        <a:ext cx="1493651" cy="1493651"/>
      </dsp:txXfrm>
    </dsp:sp>
    <dsp:sp modelId="{33DFBA6A-853C-DC41-8116-73A014771B9F}">
      <dsp:nvSpPr>
        <dsp:cNvPr id="0" name=""/>
        <dsp:cNvSpPr/>
      </dsp:nvSpPr>
      <dsp:spPr>
        <a:xfrm rot="16200000">
          <a:off x="3096674" y="2487977"/>
          <a:ext cx="2112342" cy="2112342"/>
        </a:xfrm>
        <a:prstGeom prst="pieWedge">
          <a:avLst/>
        </a:prstGeom>
        <a:gradFill rotWithShape="0">
          <a:gsLst>
            <a:gs pos="0">
              <a:schemeClr val="accent3">
                <a:alpha val="90000"/>
                <a:hueOff val="0"/>
                <a:satOff val="0"/>
                <a:lumOff val="0"/>
                <a:alphaOff val="-40000"/>
                <a:satMod val="103000"/>
                <a:lumMod val="102000"/>
                <a:tint val="94000"/>
              </a:schemeClr>
            </a:gs>
            <a:gs pos="50000">
              <a:schemeClr val="accent3">
                <a:alpha val="90000"/>
                <a:hueOff val="0"/>
                <a:satOff val="0"/>
                <a:lumOff val="0"/>
                <a:alphaOff val="-40000"/>
                <a:satMod val="110000"/>
                <a:lumMod val="100000"/>
                <a:shade val="100000"/>
              </a:schemeClr>
            </a:gs>
            <a:gs pos="100000">
              <a:schemeClr val="accent3">
                <a:alpha val="90000"/>
                <a:hueOff val="0"/>
                <a:satOff val="0"/>
                <a:lumOff val="0"/>
                <a:alphaOff val="-4000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8920" tIns="248920" rIns="248920" bIns="248920"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ysClr val="windowText" lastClr="000000"/>
              </a:solidFill>
            </a:rPr>
            <a:t>How</a:t>
          </a:r>
        </a:p>
      </dsp:txBody>
      <dsp:txXfrm rot="5400000">
        <a:off x="3715365" y="2487977"/>
        <a:ext cx="1493651" cy="1493651"/>
      </dsp:txXfrm>
    </dsp:sp>
    <dsp:sp modelId="{680AAE4F-D872-B347-9903-FF192E7C7FCA}">
      <dsp:nvSpPr>
        <dsp:cNvPr id="0" name=""/>
        <dsp:cNvSpPr/>
      </dsp:nvSpPr>
      <dsp:spPr>
        <a:xfrm>
          <a:off x="4893140" y="2000139"/>
          <a:ext cx="729319" cy="634190"/>
        </a:xfrm>
        <a:prstGeom prst="circularArrow">
          <a:avLst/>
        </a:prstGeom>
        <a:solidFill>
          <a:schemeClr val="accent3">
            <a:tint val="40000"/>
            <a:hueOff val="0"/>
            <a:satOff val="0"/>
            <a:lumOff val="0"/>
            <a:alphaOff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6F57ED35-A38E-0D40-81C1-F647DAA6BE55}">
      <dsp:nvSpPr>
        <dsp:cNvPr id="0" name=""/>
        <dsp:cNvSpPr/>
      </dsp:nvSpPr>
      <dsp:spPr>
        <a:xfrm rot="10800000">
          <a:off x="4893140" y="2244058"/>
          <a:ext cx="729319" cy="634190"/>
        </a:xfrm>
        <a:prstGeom prst="circularArrow">
          <a:avLst/>
        </a:prstGeom>
        <a:solidFill>
          <a:schemeClr val="accent3">
            <a:tint val="40000"/>
            <a:hueOff val="0"/>
            <a:satOff val="0"/>
            <a:lumOff val="0"/>
            <a:alphaOff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968791-C618-4B68-838F-78F8E74D2EEE}" type="datetimeFigureOut">
              <a:rPr lang="en-US" smtClean="0"/>
              <a:t>1/19/22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55021F-45F2-4F4E-B291-0743D8C84C7F}" type="slidenum">
              <a:rPr lang="en-US" smtClean="0"/>
              <a:t>‹#›</a:t>
            </a:fld>
            <a:endParaRPr lang="en-US"/>
          </a:p>
        </p:txBody>
      </p:sp>
    </p:spTree>
    <p:extLst>
      <p:ext uri="{BB962C8B-B14F-4D97-AF65-F5344CB8AC3E}">
        <p14:creationId xmlns:p14="http://schemas.microsoft.com/office/powerpoint/2010/main" val="184308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t>What – problem that we’re trying to solving</a:t>
            </a:r>
          </a:p>
          <a:p>
            <a:pPr algn="ctr"/>
            <a:r>
              <a:rPr lang="en-US" dirty="0"/>
              <a:t>Why – value that we’re adding</a:t>
            </a:r>
          </a:p>
          <a:p>
            <a:pPr algn="ctr"/>
            <a:r>
              <a:rPr lang="en-US" dirty="0"/>
              <a:t>Who – Members of the team/client/etc.</a:t>
            </a:r>
          </a:p>
          <a:p>
            <a:pPr algn="ctr"/>
            <a:r>
              <a:rPr lang="en-US" dirty="0"/>
              <a:t>How – Methodology</a:t>
            </a:r>
          </a:p>
          <a:p>
            <a:endParaRPr lang="en-US" dirty="0"/>
          </a:p>
        </p:txBody>
      </p:sp>
      <p:sp>
        <p:nvSpPr>
          <p:cNvPr id="4" name="Slide Number Placeholder 3"/>
          <p:cNvSpPr>
            <a:spLocks noGrp="1"/>
          </p:cNvSpPr>
          <p:nvPr>
            <p:ph type="sldNum" sz="quarter" idx="5"/>
          </p:nvPr>
        </p:nvSpPr>
        <p:spPr/>
        <p:txBody>
          <a:bodyPr/>
          <a:lstStyle/>
          <a:p>
            <a:fld id="{2655021F-45F2-4F4E-B291-0743D8C84C7F}" type="slidenum">
              <a:rPr lang="en-US" smtClean="0"/>
              <a:t>5</a:t>
            </a:fld>
            <a:endParaRPr lang="en-US"/>
          </a:p>
        </p:txBody>
      </p:sp>
    </p:spTree>
    <p:extLst>
      <p:ext uri="{BB962C8B-B14F-4D97-AF65-F5344CB8AC3E}">
        <p14:creationId xmlns:p14="http://schemas.microsoft.com/office/powerpoint/2010/main" val="1731692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t>What – problem that we’re trying to solving</a:t>
            </a:r>
          </a:p>
          <a:p>
            <a:pPr algn="ctr"/>
            <a:r>
              <a:rPr lang="en-US" dirty="0"/>
              <a:t>Why – value that we’re adding</a:t>
            </a:r>
          </a:p>
          <a:p>
            <a:pPr algn="ctr"/>
            <a:r>
              <a:rPr lang="en-US" dirty="0"/>
              <a:t>Who – Members of the team/client/etc.</a:t>
            </a:r>
          </a:p>
          <a:p>
            <a:pPr algn="ctr"/>
            <a:r>
              <a:rPr lang="en-US" dirty="0"/>
              <a:t>How – Methodology</a:t>
            </a:r>
          </a:p>
          <a:p>
            <a:endParaRPr lang="en-US" dirty="0"/>
          </a:p>
        </p:txBody>
      </p:sp>
      <p:sp>
        <p:nvSpPr>
          <p:cNvPr id="4" name="Slide Number Placeholder 3"/>
          <p:cNvSpPr>
            <a:spLocks noGrp="1"/>
          </p:cNvSpPr>
          <p:nvPr>
            <p:ph type="sldNum" sz="quarter" idx="5"/>
          </p:nvPr>
        </p:nvSpPr>
        <p:spPr/>
        <p:txBody>
          <a:bodyPr/>
          <a:lstStyle/>
          <a:p>
            <a:fld id="{2655021F-45F2-4F4E-B291-0743D8C84C7F}" type="slidenum">
              <a:rPr lang="en-US" smtClean="0"/>
              <a:t>6</a:t>
            </a:fld>
            <a:endParaRPr lang="en-US"/>
          </a:p>
        </p:txBody>
      </p:sp>
    </p:spTree>
    <p:extLst>
      <p:ext uri="{BB962C8B-B14F-4D97-AF65-F5344CB8AC3E}">
        <p14:creationId xmlns:p14="http://schemas.microsoft.com/office/powerpoint/2010/main" val="607166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55021F-45F2-4F4E-B291-0743D8C84C7F}" type="slidenum">
              <a:rPr lang="en-US" smtClean="0"/>
              <a:t>9</a:t>
            </a:fld>
            <a:endParaRPr lang="en-US"/>
          </a:p>
        </p:txBody>
      </p:sp>
    </p:spTree>
    <p:extLst>
      <p:ext uri="{BB962C8B-B14F-4D97-AF65-F5344CB8AC3E}">
        <p14:creationId xmlns:p14="http://schemas.microsoft.com/office/powerpoint/2010/main" val="2781712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you’ve ever tried walking with your eyes closed or if you’re walking and distracted looking at your phone, it’s easy to veer off course OR to have the course change </a:t>
            </a:r>
          </a:p>
          <a:p>
            <a:r>
              <a:rPr lang="en-US" dirty="0"/>
              <a:t>Walking example: </a:t>
            </a:r>
          </a:p>
          <a:p>
            <a:r>
              <a:rPr lang="en-US" dirty="0"/>
              <a:t>I need to walk from here to that point on the wall. </a:t>
            </a:r>
          </a:p>
          <a:p>
            <a:r>
              <a:rPr lang="en-US" dirty="0"/>
              <a:t>I will spend a while to measure the distance, measure my stride, estimate how long it will take me</a:t>
            </a:r>
          </a:p>
          <a:p>
            <a:r>
              <a:rPr lang="en-US" dirty="0"/>
              <a:t>Then, I will create my plan. I need to take 9 steps to get from here to there, and it will take me 30 seconds</a:t>
            </a:r>
          </a:p>
          <a:p>
            <a:r>
              <a:rPr lang="en-US" dirty="0"/>
              <a:t>I close my eyes and start to walk. </a:t>
            </a:r>
          </a:p>
          <a:p>
            <a:endParaRPr lang="en-US" dirty="0"/>
          </a:p>
        </p:txBody>
      </p:sp>
      <p:sp>
        <p:nvSpPr>
          <p:cNvPr id="4" name="Slide Number Placeholder 3"/>
          <p:cNvSpPr>
            <a:spLocks noGrp="1"/>
          </p:cNvSpPr>
          <p:nvPr>
            <p:ph type="sldNum" sz="quarter" idx="5"/>
          </p:nvPr>
        </p:nvSpPr>
        <p:spPr/>
        <p:txBody>
          <a:bodyPr/>
          <a:lstStyle/>
          <a:p>
            <a:fld id="{2655021F-45F2-4F4E-B291-0743D8C84C7F}" type="slidenum">
              <a:rPr lang="en-US" smtClean="0"/>
              <a:t>10</a:t>
            </a:fld>
            <a:endParaRPr lang="en-US"/>
          </a:p>
        </p:txBody>
      </p:sp>
    </p:spTree>
    <p:extLst>
      <p:ext uri="{BB962C8B-B14F-4D97-AF65-F5344CB8AC3E}">
        <p14:creationId xmlns:p14="http://schemas.microsoft.com/office/powerpoint/2010/main" val="120130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Agile is the response to that</a:t>
            </a:r>
          </a:p>
          <a:p>
            <a:r>
              <a:rPr lang="en-US" dirty="0"/>
              <a:t>Same problem to solve: From here to the wall </a:t>
            </a:r>
          </a:p>
          <a:p>
            <a:r>
              <a:rPr lang="en-US" dirty="0"/>
              <a:t>But much smaller chunks / fewer steps – repeated more frequently</a:t>
            </a:r>
          </a:p>
        </p:txBody>
      </p:sp>
      <p:sp>
        <p:nvSpPr>
          <p:cNvPr id="4" name="Slide Number Placeholder 3"/>
          <p:cNvSpPr>
            <a:spLocks noGrp="1"/>
          </p:cNvSpPr>
          <p:nvPr>
            <p:ph type="sldNum" sz="quarter" idx="5"/>
          </p:nvPr>
        </p:nvSpPr>
        <p:spPr/>
        <p:txBody>
          <a:bodyPr/>
          <a:lstStyle/>
          <a:p>
            <a:fld id="{2655021F-45F2-4F4E-B291-0743D8C84C7F}" type="slidenum">
              <a:rPr lang="en-US" smtClean="0"/>
              <a:t>11</a:t>
            </a:fld>
            <a:endParaRPr lang="en-US"/>
          </a:p>
        </p:txBody>
      </p:sp>
    </p:spTree>
    <p:extLst>
      <p:ext uri="{BB962C8B-B14F-4D97-AF65-F5344CB8AC3E}">
        <p14:creationId xmlns:p14="http://schemas.microsoft.com/office/powerpoint/2010/main" val="1631158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three steps; measure distance, measure stride, estimate length of time to get there – just 10 seconds</a:t>
            </a:r>
          </a:p>
          <a:p>
            <a:r>
              <a:rPr lang="en-US" dirty="0"/>
              <a:t>Take the three steps, then look up: how did the actuals compare to the estimates? Am I still on track? Verify with stakeholders: are we still aiming for the same place? </a:t>
            </a:r>
          </a:p>
        </p:txBody>
      </p:sp>
      <p:sp>
        <p:nvSpPr>
          <p:cNvPr id="4" name="Slide Number Placeholder 3"/>
          <p:cNvSpPr>
            <a:spLocks noGrp="1"/>
          </p:cNvSpPr>
          <p:nvPr>
            <p:ph type="sldNum" sz="quarter" idx="5"/>
          </p:nvPr>
        </p:nvSpPr>
        <p:spPr/>
        <p:txBody>
          <a:bodyPr/>
          <a:lstStyle/>
          <a:p>
            <a:fld id="{2655021F-45F2-4F4E-B291-0743D8C84C7F}" type="slidenum">
              <a:rPr lang="en-US" smtClean="0"/>
              <a:t>12</a:t>
            </a:fld>
            <a:endParaRPr lang="en-US"/>
          </a:p>
        </p:txBody>
      </p:sp>
    </p:spTree>
    <p:extLst>
      <p:ext uri="{BB962C8B-B14F-4D97-AF65-F5344CB8AC3E}">
        <p14:creationId xmlns:p14="http://schemas.microsoft.com/office/powerpoint/2010/main" val="4020253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Meet your exec, confirm your current understanding, get enough information to build out the deliverables for the plan stage</a:t>
            </a:r>
          </a:p>
          <a:p>
            <a:endParaRPr lang="en-US" dirty="0"/>
          </a:p>
        </p:txBody>
      </p:sp>
      <p:sp>
        <p:nvSpPr>
          <p:cNvPr id="4" name="Slide Number Placeholder 3"/>
          <p:cNvSpPr>
            <a:spLocks noGrp="1"/>
          </p:cNvSpPr>
          <p:nvPr>
            <p:ph type="sldNum" sz="quarter" idx="5"/>
          </p:nvPr>
        </p:nvSpPr>
        <p:spPr/>
        <p:txBody>
          <a:bodyPr/>
          <a:lstStyle/>
          <a:p>
            <a:fld id="{2655021F-45F2-4F4E-B291-0743D8C84C7F}" type="slidenum">
              <a:rPr lang="en-US" smtClean="0"/>
              <a:t>16</a:t>
            </a:fld>
            <a:endParaRPr lang="en-US"/>
          </a:p>
        </p:txBody>
      </p:sp>
    </p:spTree>
    <p:extLst>
      <p:ext uri="{BB962C8B-B14F-4D97-AF65-F5344CB8AC3E}">
        <p14:creationId xmlns:p14="http://schemas.microsoft.com/office/powerpoint/2010/main" val="2818671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55021F-45F2-4F4E-B291-0743D8C84C7F}" type="slidenum">
              <a:rPr lang="en-US" smtClean="0"/>
              <a:t>26</a:t>
            </a:fld>
            <a:endParaRPr lang="en-US"/>
          </a:p>
        </p:txBody>
      </p:sp>
    </p:spTree>
    <p:extLst>
      <p:ext uri="{BB962C8B-B14F-4D97-AF65-F5344CB8AC3E}">
        <p14:creationId xmlns:p14="http://schemas.microsoft.com/office/powerpoint/2010/main" val="17526308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userDrawn="1"/>
        </p:nvGrpSpPr>
        <p:grpSpPr>
          <a:xfrm>
            <a:off x="0" y="0"/>
            <a:ext cx="12192000" cy="6691929"/>
            <a:chOff x="0" y="0"/>
            <a:chExt cx="12192000" cy="6691929"/>
          </a:xfrm>
        </p:grpSpPr>
        <p:sp>
          <p:nvSpPr>
            <p:cNvPr id="7" name="Rectangle 6"/>
            <p:cNvSpPr/>
            <p:nvPr userDrawn="1"/>
          </p:nvSpPr>
          <p:spPr>
            <a:xfrm>
              <a:off x="0" y="0"/>
              <a:ext cx="12192000" cy="479409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71288" y="4361291"/>
              <a:ext cx="849424" cy="849424"/>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5186" y="5454650"/>
              <a:ext cx="6241629" cy="1237279"/>
            </a:xfrm>
            <a:prstGeom prst="rect">
              <a:avLst/>
            </a:prstGeom>
          </p:spPr>
        </p:pic>
      </p:grpSp>
      <p:sp>
        <p:nvSpPr>
          <p:cNvPr id="2" name="Title 1"/>
          <p:cNvSpPr>
            <a:spLocks noGrp="1"/>
          </p:cNvSpPr>
          <p:nvPr>
            <p:ph type="ctrTitle" hasCustomPrompt="1"/>
          </p:nvPr>
        </p:nvSpPr>
        <p:spPr>
          <a:xfrm>
            <a:off x="1524000" y="1122363"/>
            <a:ext cx="9144000" cy="2306637"/>
          </a:xfrm>
        </p:spPr>
        <p:txBody>
          <a:bodyPr anchor="ctr"/>
          <a:lstStyle>
            <a:lvl1pPr algn="ctr">
              <a:defRPr sz="6000"/>
            </a:lvl1pPr>
          </a:lstStyle>
          <a:p>
            <a:r>
              <a:rPr lang="en-US" dirty="0"/>
              <a:t>Presentation Title</a:t>
            </a:r>
          </a:p>
        </p:txBody>
      </p:sp>
      <p:sp>
        <p:nvSpPr>
          <p:cNvPr id="3" name="Subtitle 2"/>
          <p:cNvSpPr>
            <a:spLocks noGrp="1"/>
          </p:cNvSpPr>
          <p:nvPr>
            <p:ph type="subTitle" idx="1"/>
          </p:nvPr>
        </p:nvSpPr>
        <p:spPr>
          <a:xfrm>
            <a:off x="1533833" y="2993000"/>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84693088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ONL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Use This Slide for Text</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      </a:t>
            </a:r>
            <a:fld id="{7D26CA5C-3480-764A-BA0E-09EB070985D9}" type="datetimeFigureOut">
              <a:rPr lang="en-US" smtClean="0"/>
              <a:t>1/19/22</a:t>
            </a:fld>
            <a:endParaRPr lang="en-US" dirty="0"/>
          </a:p>
        </p:txBody>
      </p:sp>
      <p:sp>
        <p:nvSpPr>
          <p:cNvPr id="6" name="Slide Number Placeholder 5"/>
          <p:cNvSpPr>
            <a:spLocks noGrp="1"/>
          </p:cNvSpPr>
          <p:nvPr>
            <p:ph type="sldNum" sz="quarter" idx="12"/>
          </p:nvPr>
        </p:nvSpPr>
        <p:spPr/>
        <p:txBody>
          <a:bodyPr/>
          <a:lstStyle/>
          <a:p>
            <a:fld id="{623C9B37-4DCD-A749-BC4A-BD74B376638A}" type="slidenum">
              <a:rPr lang="en-US" smtClean="0"/>
              <a:t>‹#›</a:t>
            </a:fld>
            <a:endParaRPr lang="en-US"/>
          </a:p>
        </p:txBody>
      </p:sp>
    </p:spTree>
    <p:extLst>
      <p:ext uri="{BB962C8B-B14F-4D97-AF65-F5344CB8AC3E}">
        <p14:creationId xmlns:p14="http://schemas.microsoft.com/office/powerpoint/2010/main" val="1957747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TEXT/GRAPHIC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Use This Slide for Two-Column Text/Graphic</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dirty="0"/>
              <a:t>      </a:t>
            </a:r>
            <a:fld id="{7D26CA5C-3480-764A-BA0E-09EB070985D9}" type="datetimeFigureOut">
              <a:rPr lang="en-US" smtClean="0"/>
              <a:t>1/19/22</a:t>
            </a:fld>
            <a:endParaRPr lang="en-US" dirty="0"/>
          </a:p>
        </p:txBody>
      </p:sp>
      <p:sp>
        <p:nvSpPr>
          <p:cNvPr id="7" name="Slide Number Placeholder 6"/>
          <p:cNvSpPr>
            <a:spLocks noGrp="1"/>
          </p:cNvSpPr>
          <p:nvPr>
            <p:ph type="sldNum" sz="quarter" idx="12"/>
          </p:nvPr>
        </p:nvSpPr>
        <p:spPr/>
        <p:txBody>
          <a:bodyPr/>
          <a:lstStyle/>
          <a:p>
            <a:fld id="{623C9B37-4DCD-A749-BC4A-BD74B376638A}" type="slidenum">
              <a:rPr lang="en-US" smtClean="0"/>
              <a:t>‹#›</a:t>
            </a:fld>
            <a:endParaRPr lang="en-US"/>
          </a:p>
        </p:txBody>
      </p:sp>
    </p:spTree>
    <p:extLst>
      <p:ext uri="{BB962C8B-B14F-4D97-AF65-F5344CB8AC3E}">
        <p14:creationId xmlns:p14="http://schemas.microsoft.com/office/powerpoint/2010/main" val="719885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EW SECTION SLIDE">
    <p:spTree>
      <p:nvGrpSpPr>
        <p:cNvPr id="1" name=""/>
        <p:cNvGrpSpPr/>
        <p:nvPr/>
      </p:nvGrpSpPr>
      <p:grpSpPr>
        <a:xfrm>
          <a:off x="0" y="0"/>
          <a:ext cx="0" cy="0"/>
          <a:chOff x="0" y="0"/>
          <a:chExt cx="0" cy="0"/>
        </a:xfrm>
      </p:grpSpPr>
      <p:sp>
        <p:nvSpPr>
          <p:cNvPr id="7" name="Rectangle 6"/>
          <p:cNvSpPr/>
          <p:nvPr userDrawn="1"/>
        </p:nvSpPr>
        <p:spPr>
          <a:xfrm>
            <a:off x="0" y="0"/>
            <a:ext cx="12192000" cy="479409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71288" y="4361291"/>
            <a:ext cx="849424" cy="849424"/>
          </a:xfrm>
          <a:prstGeom prst="rect">
            <a:avLst/>
          </a:prstGeom>
        </p:spPr>
      </p:pic>
      <p:sp>
        <p:nvSpPr>
          <p:cNvPr id="2" name="Title 1"/>
          <p:cNvSpPr>
            <a:spLocks noGrp="1"/>
          </p:cNvSpPr>
          <p:nvPr userDrawn="1">
            <p:ph type="ctrTitle" hasCustomPrompt="1"/>
          </p:nvPr>
        </p:nvSpPr>
        <p:spPr>
          <a:xfrm>
            <a:off x="1524000" y="1122363"/>
            <a:ext cx="9144000" cy="2306637"/>
          </a:xfrm>
        </p:spPr>
        <p:txBody>
          <a:bodyPr anchor="ctr"/>
          <a:lstStyle>
            <a:lvl1pPr algn="ctr">
              <a:defRPr sz="6000"/>
            </a:lvl1pPr>
          </a:lstStyle>
          <a:p>
            <a:r>
              <a:rPr lang="en-US" dirty="0"/>
              <a:t>Use This Slide for </a:t>
            </a:r>
            <a:br>
              <a:rPr lang="en-US" dirty="0"/>
            </a:br>
            <a:r>
              <a:rPr lang="en-US" dirty="0"/>
              <a:t>New Section </a:t>
            </a:r>
          </a:p>
        </p:txBody>
      </p:sp>
      <p:sp>
        <p:nvSpPr>
          <p:cNvPr id="11" name="Date Placeholder 6"/>
          <p:cNvSpPr>
            <a:spLocks noGrp="1"/>
          </p:cNvSpPr>
          <p:nvPr>
            <p:ph type="dt" sz="half" idx="10"/>
          </p:nvPr>
        </p:nvSpPr>
        <p:spPr>
          <a:xfrm>
            <a:off x="838200" y="6356350"/>
            <a:ext cx="2743200" cy="365125"/>
          </a:xfrm>
        </p:spPr>
        <p:txBody>
          <a:bodyPr/>
          <a:lstStyle/>
          <a:p>
            <a:r>
              <a:rPr lang="en-US" dirty="0"/>
              <a:t>      </a:t>
            </a:r>
            <a:fld id="{7D26CA5C-3480-764A-BA0E-09EB070985D9}" type="datetimeFigureOut">
              <a:rPr lang="en-US" smtClean="0"/>
              <a:t>1/19/22</a:t>
            </a:fld>
            <a:endParaRPr lang="en-US" dirty="0"/>
          </a:p>
        </p:txBody>
      </p:sp>
      <p:sp>
        <p:nvSpPr>
          <p:cNvPr id="12" name="Slide Number Placeholder 8"/>
          <p:cNvSpPr>
            <a:spLocks noGrp="1"/>
          </p:cNvSpPr>
          <p:nvPr>
            <p:ph type="sldNum" sz="quarter" idx="12"/>
          </p:nvPr>
        </p:nvSpPr>
        <p:spPr>
          <a:xfrm>
            <a:off x="8610600" y="6356350"/>
            <a:ext cx="2743200" cy="365125"/>
          </a:xfrm>
        </p:spPr>
        <p:txBody>
          <a:bodyPr/>
          <a:lstStyle/>
          <a:p>
            <a:fld id="{623C9B37-4DCD-A749-BC4A-BD74B376638A}" type="slidenum">
              <a:rPr lang="en-US" smtClean="0"/>
              <a:t>‹#›</a:t>
            </a:fld>
            <a:endParaRPr lang="en-US"/>
          </a:p>
        </p:txBody>
      </p:sp>
    </p:spTree>
    <p:extLst>
      <p:ext uri="{BB962C8B-B14F-4D97-AF65-F5344CB8AC3E}">
        <p14:creationId xmlns:p14="http://schemas.microsoft.com/office/powerpoint/2010/main" val="20079057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GRAPHIC ONL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Use This Slide for Graphic Only</a:t>
            </a:r>
          </a:p>
        </p:txBody>
      </p:sp>
      <p:sp>
        <p:nvSpPr>
          <p:cNvPr id="3" name="Date Placeholder 2"/>
          <p:cNvSpPr>
            <a:spLocks noGrp="1"/>
          </p:cNvSpPr>
          <p:nvPr>
            <p:ph type="dt" sz="half" idx="10"/>
          </p:nvPr>
        </p:nvSpPr>
        <p:spPr/>
        <p:txBody>
          <a:bodyPr/>
          <a:lstStyle/>
          <a:p>
            <a:r>
              <a:rPr lang="en-US" dirty="0"/>
              <a:t>      </a:t>
            </a:r>
            <a:fld id="{7D26CA5C-3480-764A-BA0E-09EB070985D9}" type="datetimeFigureOut">
              <a:rPr lang="en-US" smtClean="0"/>
              <a:t>1/19/22</a:t>
            </a:fld>
            <a:endParaRPr lang="en-US" dirty="0"/>
          </a:p>
        </p:txBody>
      </p:sp>
      <p:sp>
        <p:nvSpPr>
          <p:cNvPr id="5" name="Slide Number Placeholder 4"/>
          <p:cNvSpPr>
            <a:spLocks noGrp="1"/>
          </p:cNvSpPr>
          <p:nvPr>
            <p:ph type="sldNum" sz="quarter" idx="12"/>
          </p:nvPr>
        </p:nvSpPr>
        <p:spPr/>
        <p:txBody>
          <a:bodyPr/>
          <a:lstStyle/>
          <a:p>
            <a:fld id="{623C9B37-4DCD-A749-BC4A-BD74B376638A}" type="slidenum">
              <a:rPr lang="en-US" smtClean="0"/>
              <a:t>‹#›</a:t>
            </a:fld>
            <a:endParaRPr lang="en-US"/>
          </a:p>
        </p:txBody>
      </p:sp>
    </p:spTree>
    <p:extLst>
      <p:ext uri="{BB962C8B-B14F-4D97-AF65-F5344CB8AC3E}">
        <p14:creationId xmlns:p14="http://schemas.microsoft.com/office/powerpoint/2010/main" val="596516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END OF PRESENTA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4080472"/>
          </a:xfrm>
        </p:spPr>
        <p:txBody>
          <a:bodyPr anchor="ctr"/>
          <a:lstStyle>
            <a:lvl1pPr algn="ctr">
              <a:defRPr baseline="0">
                <a:solidFill>
                  <a:schemeClr val="tx1"/>
                </a:solidFill>
              </a:defRPr>
            </a:lvl1pPr>
          </a:lstStyle>
          <a:p>
            <a:r>
              <a:rPr lang="en-US" dirty="0"/>
              <a:t>Use This for Last Slide Only</a:t>
            </a:r>
            <a:br>
              <a:rPr lang="en-US" dirty="0"/>
            </a:br>
            <a:br>
              <a:rPr lang="en-US" dirty="0"/>
            </a:br>
            <a:r>
              <a:rPr lang="en-US" dirty="0"/>
              <a:t>*Make sure to edit contact info in </a:t>
            </a:r>
            <a:br>
              <a:rPr lang="en-US" dirty="0"/>
            </a:br>
            <a:r>
              <a:rPr lang="en-US" dirty="0"/>
              <a:t>lower right-hand corner</a:t>
            </a:r>
          </a:p>
        </p:txBody>
      </p:sp>
      <p:sp>
        <p:nvSpPr>
          <p:cNvPr id="5" name="Rectangle 4"/>
          <p:cNvSpPr/>
          <p:nvPr userDrawn="1"/>
        </p:nvSpPr>
        <p:spPr>
          <a:xfrm>
            <a:off x="0" y="4840448"/>
            <a:ext cx="12192000" cy="2017552"/>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4650" y="5094937"/>
            <a:ext cx="3190797" cy="1508574"/>
          </a:xfrm>
          <a:prstGeom prst="rect">
            <a:avLst/>
          </a:prstGeom>
        </p:spPr>
      </p:pic>
      <p:sp>
        <p:nvSpPr>
          <p:cNvPr id="7" name="TextBox 6"/>
          <p:cNvSpPr txBox="1"/>
          <p:nvPr userDrawn="1"/>
        </p:nvSpPr>
        <p:spPr>
          <a:xfrm>
            <a:off x="7405942" y="5156727"/>
            <a:ext cx="4623871" cy="1384995"/>
          </a:xfrm>
          <a:prstGeom prst="rect">
            <a:avLst/>
          </a:prstGeom>
          <a:noFill/>
        </p:spPr>
        <p:txBody>
          <a:bodyPr wrap="square" rtlCol="0">
            <a:spAutoFit/>
          </a:bodyPr>
          <a:lstStyle/>
          <a:p>
            <a:pPr algn="r"/>
            <a:r>
              <a:rPr lang="en-US" sz="1200" b="1" dirty="0">
                <a:solidFill>
                  <a:schemeClr val="bg1"/>
                </a:solidFill>
              </a:rPr>
              <a:t>Information Systems,</a:t>
            </a:r>
            <a:r>
              <a:rPr lang="en-US" sz="1200" b="1" baseline="0" dirty="0">
                <a:solidFill>
                  <a:schemeClr val="bg1"/>
                </a:solidFill>
              </a:rPr>
              <a:t> Statistics, and Management Science</a:t>
            </a:r>
          </a:p>
          <a:p>
            <a:pPr algn="r"/>
            <a:r>
              <a:rPr lang="en-US" sz="1200" b="1" baseline="0" dirty="0">
                <a:solidFill>
                  <a:schemeClr val="bg1"/>
                </a:solidFill>
              </a:rPr>
              <a:t>Culverhouse College of Business</a:t>
            </a:r>
            <a:endParaRPr lang="en-US" sz="1200" b="1" dirty="0">
              <a:solidFill>
                <a:schemeClr val="bg1"/>
              </a:solidFill>
            </a:endParaRPr>
          </a:p>
          <a:p>
            <a:pPr algn="r"/>
            <a:r>
              <a:rPr lang="en-US" sz="1200" baseline="0" dirty="0">
                <a:solidFill>
                  <a:schemeClr val="bg1"/>
                </a:solidFill>
              </a:rPr>
              <a:t>The University of Alabama</a:t>
            </a:r>
          </a:p>
          <a:p>
            <a:pPr algn="r"/>
            <a:r>
              <a:rPr lang="en-US" sz="1200" baseline="0" dirty="0">
                <a:solidFill>
                  <a:schemeClr val="bg1"/>
                </a:solidFill>
              </a:rPr>
              <a:t>300 Alston Hall</a:t>
            </a:r>
          </a:p>
          <a:p>
            <a:pPr algn="r"/>
            <a:r>
              <a:rPr lang="en-US" sz="1200" baseline="0" dirty="0">
                <a:solidFill>
                  <a:schemeClr val="bg1"/>
                </a:solidFill>
              </a:rPr>
              <a:t>Box 870226</a:t>
            </a:r>
          </a:p>
          <a:p>
            <a:pPr algn="r"/>
            <a:r>
              <a:rPr lang="en-US" sz="1200" baseline="0" dirty="0">
                <a:solidFill>
                  <a:schemeClr val="bg1"/>
                </a:solidFill>
              </a:rPr>
              <a:t>205-348-8904</a:t>
            </a:r>
          </a:p>
          <a:p>
            <a:pPr algn="r"/>
            <a:r>
              <a:rPr lang="en-US" sz="1200" baseline="0" dirty="0" err="1">
                <a:solidFill>
                  <a:schemeClr val="bg1"/>
                </a:solidFill>
              </a:rPr>
              <a:t>www.culverhouse.ua.edu</a:t>
            </a:r>
            <a:endParaRPr lang="en-US" sz="1200" dirty="0">
              <a:solidFill>
                <a:schemeClr val="bg1"/>
              </a:solidFill>
            </a:endParaRPr>
          </a:p>
        </p:txBody>
      </p:sp>
    </p:spTree>
    <p:extLst>
      <p:ext uri="{BB962C8B-B14F-4D97-AF65-F5344CB8AC3E}">
        <p14:creationId xmlns:p14="http://schemas.microsoft.com/office/powerpoint/2010/main" val="894429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12192000" cy="1193606"/>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chemeClr val="bg1"/>
              </a:solidFill>
            </a:endParaRPr>
          </a:p>
        </p:txBody>
      </p:sp>
      <p:sp>
        <p:nvSpPr>
          <p:cNvPr id="2" name="Title Placeholder 1"/>
          <p:cNvSpPr>
            <a:spLocks noGrp="1"/>
          </p:cNvSpPr>
          <p:nvPr>
            <p:ph type="title"/>
          </p:nvPr>
        </p:nvSpPr>
        <p:spPr>
          <a:xfrm>
            <a:off x="838200" y="365125"/>
            <a:ext cx="10515600" cy="828481"/>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838200" y="1298308"/>
            <a:ext cx="10515600" cy="4878655"/>
          </a:xfrm>
          <a:prstGeom prst="rect">
            <a:avLst/>
          </a:prstGeom>
        </p:spPr>
        <p:txBody>
          <a:bodyPr vert="horz" lIns="91440" tIns="45720" rIns="91440" bIns="45720" rtlCol="0">
            <a:normAutofit/>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solidFill>
              </a:defRPr>
            </a:lvl1pPr>
          </a:lstStyle>
          <a:p>
            <a:r>
              <a:rPr lang="en-US"/>
              <a:t>      </a:t>
            </a:r>
            <a:fld id="{7D26CA5C-3480-764A-BA0E-09EB070985D9}" type="datetimeFigureOut">
              <a:rPr lang="en-US" smtClean="0"/>
              <a:pPr/>
              <a:t>1/19/22</a:t>
            </a:fld>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solidFill>
              </a:defRPr>
            </a:lvl1pPr>
          </a:lstStyle>
          <a:p>
            <a:fld id="{623C9B37-4DCD-A749-BC4A-BD74B376638A}" type="slidenum">
              <a:rPr lang="en-US" smtClean="0"/>
              <a:pPr/>
              <a:t>‹#›</a:t>
            </a:fld>
            <a:endParaRPr lang="en-US"/>
          </a:p>
        </p:txBody>
      </p:sp>
      <p:pic>
        <p:nvPicPr>
          <p:cNvPr id="9" name="Picture 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38200" y="6430817"/>
            <a:ext cx="216190" cy="216190"/>
          </a:xfrm>
          <a:prstGeom prst="rect">
            <a:avLst/>
          </a:prstGeom>
        </p:spPr>
      </p:pic>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4" r:id="rId5"/>
    <p:sldLayoutId id="2147483655" r:id="rId6"/>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MIS321</a:t>
            </a:r>
          </a:p>
        </p:txBody>
      </p:sp>
      <p:sp>
        <p:nvSpPr>
          <p:cNvPr id="3" name="Subtitle 2"/>
          <p:cNvSpPr>
            <a:spLocks noGrp="1"/>
          </p:cNvSpPr>
          <p:nvPr>
            <p:ph type="subTitle" idx="1"/>
          </p:nvPr>
        </p:nvSpPr>
        <p:spPr/>
        <p:txBody>
          <a:bodyPr/>
          <a:lstStyle/>
          <a:p>
            <a:r>
              <a:rPr lang="en-US" dirty="0"/>
              <a:t>Methodologies ‘n’ Stuff</a:t>
            </a:r>
          </a:p>
          <a:p>
            <a:endParaRPr lang="en-US" dirty="0"/>
          </a:p>
        </p:txBody>
      </p:sp>
    </p:spTree>
    <p:extLst>
      <p:ext uri="{BB962C8B-B14F-4D97-AF65-F5344CB8AC3E}">
        <p14:creationId xmlns:p14="http://schemas.microsoft.com/office/powerpoint/2010/main" val="1681692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a:t>Plan Driven Methodologies</a:t>
            </a:r>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0174" y="1616764"/>
            <a:ext cx="4849768" cy="492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4" cstate="print"/>
          <a:stretch>
            <a:fillRect/>
          </a:stretch>
        </p:blipFill>
        <p:spPr>
          <a:xfrm>
            <a:off x="4511456" y="1613451"/>
            <a:ext cx="6842344" cy="2756452"/>
          </a:xfrm>
          <a:prstGeom prst="rect">
            <a:avLst/>
          </a:prstGeom>
        </p:spPr>
      </p:pic>
    </p:spTree>
    <p:extLst>
      <p:ext uri="{BB962C8B-B14F-4D97-AF65-F5344CB8AC3E}">
        <p14:creationId xmlns:p14="http://schemas.microsoft.com/office/powerpoint/2010/main" val="128020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a:t>Agile Methodologies</a:t>
            </a:r>
          </a:p>
        </p:txBody>
      </p:sp>
      <p:sp>
        <p:nvSpPr>
          <p:cNvPr id="2" name="Content Placeholder 1"/>
          <p:cNvSpPr>
            <a:spLocks noGrp="1"/>
          </p:cNvSpPr>
          <p:nvPr>
            <p:ph idx="1"/>
          </p:nvPr>
        </p:nvSpPr>
        <p:spPr/>
        <p:txBody>
          <a:bodyPr/>
          <a:lstStyle/>
          <a:p>
            <a:r>
              <a:rPr lang="en-US" dirty="0"/>
              <a:t>Structured but informal process</a:t>
            </a:r>
          </a:p>
          <a:p>
            <a:r>
              <a:rPr lang="en-US" dirty="0"/>
              <a:t>Process repeated frequently</a:t>
            </a:r>
          </a:p>
          <a:p>
            <a:r>
              <a:rPr lang="en-US" dirty="0"/>
              <a:t>Generate stories, code, test, repeat</a:t>
            </a:r>
          </a:p>
          <a:p>
            <a:r>
              <a:rPr lang="en-US" dirty="0"/>
              <a:t>Implement </a:t>
            </a:r>
            <a:r>
              <a:rPr lang="en-US" b="1" dirty="0"/>
              <a:t>THEN</a:t>
            </a:r>
            <a:r>
              <a:rPr lang="en-US" dirty="0"/>
              <a:t> Document</a:t>
            </a:r>
          </a:p>
          <a:p>
            <a:r>
              <a:rPr lang="en-US" dirty="0"/>
              <a:t>Examples include Scrum, XP, Crystal, FDD</a:t>
            </a:r>
          </a:p>
        </p:txBody>
      </p:sp>
    </p:spTree>
    <p:extLst>
      <p:ext uri="{BB962C8B-B14F-4D97-AF65-F5344CB8AC3E}">
        <p14:creationId xmlns:p14="http://schemas.microsoft.com/office/powerpoint/2010/main" val="2254402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a:t>Agile Methodologies</a:t>
            </a:r>
          </a:p>
        </p:txBody>
      </p:sp>
      <p:pic>
        <p:nvPicPr>
          <p:cNvPr id="5" name="Picture 4"/>
          <p:cNvPicPr>
            <a:picLocks noChangeAspect="1"/>
          </p:cNvPicPr>
          <p:nvPr/>
        </p:nvPicPr>
        <p:blipFill>
          <a:blip r:embed="rId3" cstate="print"/>
          <a:stretch>
            <a:fillRect/>
          </a:stretch>
        </p:blipFill>
        <p:spPr>
          <a:xfrm>
            <a:off x="2188265" y="1273118"/>
            <a:ext cx="7815470" cy="5210313"/>
          </a:xfrm>
          <a:prstGeom prst="rect">
            <a:avLst/>
          </a:prstGeom>
        </p:spPr>
      </p:pic>
    </p:spTree>
    <p:extLst>
      <p:ext uri="{BB962C8B-B14F-4D97-AF65-F5344CB8AC3E}">
        <p14:creationId xmlns:p14="http://schemas.microsoft.com/office/powerpoint/2010/main" val="4268882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a:lstStyle/>
          <a:p>
            <a:r>
              <a:rPr lang="en-US" dirty="0"/>
              <a:t>Plan Driven Vs Agile</a:t>
            </a:r>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2629301288"/>
              </p:ext>
            </p:extLst>
          </p:nvPr>
        </p:nvGraphicFramePr>
        <p:xfrm>
          <a:off x="1537251" y="1335156"/>
          <a:ext cx="9972262" cy="5228457"/>
        </p:xfrm>
        <a:graphic>
          <a:graphicData uri="http://schemas.openxmlformats.org/drawingml/2006/table">
            <a:tbl>
              <a:tblPr firstRow="1" firstCol="1" bandRow="1">
                <a:tableStyleId>{073A0DAA-6AF3-43AB-8588-CEC1D06C72B9}</a:tableStyleId>
              </a:tblPr>
              <a:tblGrid>
                <a:gridCol w="1906769">
                  <a:extLst>
                    <a:ext uri="{9D8B030D-6E8A-4147-A177-3AD203B41FA5}">
                      <a16:colId xmlns:a16="http://schemas.microsoft.com/office/drawing/2014/main" val="20000"/>
                    </a:ext>
                  </a:extLst>
                </a:gridCol>
                <a:gridCol w="3979114">
                  <a:extLst>
                    <a:ext uri="{9D8B030D-6E8A-4147-A177-3AD203B41FA5}">
                      <a16:colId xmlns:a16="http://schemas.microsoft.com/office/drawing/2014/main" val="20001"/>
                    </a:ext>
                  </a:extLst>
                </a:gridCol>
                <a:gridCol w="4086379">
                  <a:extLst>
                    <a:ext uri="{9D8B030D-6E8A-4147-A177-3AD203B41FA5}">
                      <a16:colId xmlns:a16="http://schemas.microsoft.com/office/drawing/2014/main" val="20002"/>
                    </a:ext>
                  </a:extLst>
                </a:gridCol>
              </a:tblGrid>
              <a:tr h="216038">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53831" marR="53831" marT="0" marB="0"/>
                </a:tc>
                <a:tc>
                  <a:txBody>
                    <a:bodyPr/>
                    <a:lstStyle/>
                    <a:p>
                      <a:pPr marL="0" marR="0" algn="ctr">
                        <a:lnSpc>
                          <a:spcPct val="115000"/>
                        </a:lnSpc>
                        <a:spcBef>
                          <a:spcPts val="0"/>
                        </a:spcBef>
                        <a:spcAft>
                          <a:spcPts val="0"/>
                        </a:spcAft>
                      </a:pPr>
                      <a:r>
                        <a:rPr lang="en-US" sz="1400" dirty="0">
                          <a:effectLst/>
                        </a:rPr>
                        <a:t>Plan-Driven</a:t>
                      </a:r>
                      <a:endParaRPr lang="en-US" sz="1400" dirty="0">
                        <a:effectLst/>
                        <a:latin typeface="Calibri"/>
                        <a:ea typeface="Calibri"/>
                        <a:cs typeface="Times New Roman"/>
                      </a:endParaRPr>
                    </a:p>
                  </a:txBody>
                  <a:tcPr marL="53831" marR="53831" marT="0" marB="0" anchor="b"/>
                </a:tc>
                <a:tc>
                  <a:txBody>
                    <a:bodyPr/>
                    <a:lstStyle/>
                    <a:p>
                      <a:pPr marL="0" marR="0" algn="ctr">
                        <a:lnSpc>
                          <a:spcPct val="115000"/>
                        </a:lnSpc>
                        <a:spcBef>
                          <a:spcPts val="0"/>
                        </a:spcBef>
                        <a:spcAft>
                          <a:spcPts val="0"/>
                        </a:spcAft>
                      </a:pPr>
                      <a:r>
                        <a:rPr lang="en-US" sz="1400">
                          <a:effectLst/>
                        </a:rPr>
                        <a:t>Agile</a:t>
                      </a:r>
                      <a:endParaRPr lang="en-US" sz="1400">
                        <a:effectLst/>
                        <a:latin typeface="Calibri"/>
                        <a:ea typeface="Calibri"/>
                        <a:cs typeface="Times New Roman"/>
                      </a:endParaRPr>
                    </a:p>
                  </a:txBody>
                  <a:tcPr marL="53831" marR="53831" marT="0" marB="0" anchor="b"/>
                </a:tc>
                <a:extLst>
                  <a:ext uri="{0D108BD9-81ED-4DB2-BD59-A6C34878D82A}">
                    <a16:rowId xmlns:a16="http://schemas.microsoft.com/office/drawing/2014/main" val="10000"/>
                  </a:ext>
                </a:extLst>
              </a:tr>
              <a:tr h="344457">
                <a:tc>
                  <a:txBody>
                    <a:bodyPr/>
                    <a:lstStyle/>
                    <a:p>
                      <a:pPr marL="0" marR="0" algn="l">
                        <a:lnSpc>
                          <a:spcPct val="115000"/>
                        </a:lnSpc>
                        <a:spcBef>
                          <a:spcPts val="0"/>
                        </a:spcBef>
                        <a:spcAft>
                          <a:spcPts val="0"/>
                        </a:spcAft>
                      </a:pPr>
                      <a:r>
                        <a:rPr lang="en-US" sz="1400" dirty="0">
                          <a:effectLst/>
                        </a:rPr>
                        <a:t>Development Model</a:t>
                      </a:r>
                      <a:endParaRPr lang="en-US" sz="1400" dirty="0">
                        <a:effectLst/>
                        <a:latin typeface="Calibri"/>
                        <a:ea typeface="Calibri"/>
                        <a:cs typeface="Times New Roman"/>
                      </a:endParaRPr>
                    </a:p>
                  </a:txBody>
                  <a:tcPr marL="53831" marR="53831" marT="0" marB="0"/>
                </a:tc>
                <a:tc>
                  <a:txBody>
                    <a:bodyPr/>
                    <a:lstStyle/>
                    <a:p>
                      <a:pPr marL="0" marR="0" algn="l">
                        <a:lnSpc>
                          <a:spcPct val="115000"/>
                        </a:lnSpc>
                        <a:spcBef>
                          <a:spcPts val="0"/>
                        </a:spcBef>
                        <a:spcAft>
                          <a:spcPts val="0"/>
                        </a:spcAft>
                      </a:pPr>
                      <a:r>
                        <a:rPr lang="en-US" sz="1400" dirty="0">
                          <a:effectLst/>
                        </a:rPr>
                        <a:t>Formal, traditional 6-7 stage life cycle</a:t>
                      </a:r>
                      <a:endParaRPr lang="en-US" sz="1400" dirty="0">
                        <a:effectLst/>
                        <a:latin typeface="Calibri"/>
                        <a:ea typeface="Calibri"/>
                        <a:cs typeface="Times New Roman"/>
                      </a:endParaRPr>
                    </a:p>
                  </a:txBody>
                  <a:tcPr marL="53831" marR="53831" marT="0" marB="0"/>
                </a:tc>
                <a:tc>
                  <a:txBody>
                    <a:bodyPr/>
                    <a:lstStyle/>
                    <a:p>
                      <a:pPr marL="0" marR="0" algn="l">
                        <a:lnSpc>
                          <a:spcPct val="115000"/>
                        </a:lnSpc>
                        <a:spcBef>
                          <a:spcPts val="0"/>
                        </a:spcBef>
                        <a:spcAft>
                          <a:spcPts val="0"/>
                        </a:spcAft>
                      </a:pPr>
                      <a:r>
                        <a:rPr lang="en-US" sz="1400" dirty="0">
                          <a:effectLst/>
                        </a:rPr>
                        <a:t>Based on a repeated series of short iterations</a:t>
                      </a:r>
                      <a:endParaRPr lang="en-US" sz="1400" dirty="0">
                        <a:effectLst/>
                        <a:latin typeface="Calibri"/>
                        <a:ea typeface="Calibri"/>
                        <a:cs typeface="Times New Roman"/>
                      </a:endParaRPr>
                    </a:p>
                  </a:txBody>
                  <a:tcPr marL="53831" marR="53831" marT="0" marB="0"/>
                </a:tc>
                <a:extLst>
                  <a:ext uri="{0D108BD9-81ED-4DB2-BD59-A6C34878D82A}">
                    <a16:rowId xmlns:a16="http://schemas.microsoft.com/office/drawing/2014/main" val="10001"/>
                  </a:ext>
                </a:extLst>
              </a:tr>
              <a:tr h="516686">
                <a:tc>
                  <a:txBody>
                    <a:bodyPr/>
                    <a:lstStyle/>
                    <a:p>
                      <a:pPr marL="0" marR="0" algn="l">
                        <a:lnSpc>
                          <a:spcPct val="115000"/>
                        </a:lnSpc>
                        <a:spcBef>
                          <a:spcPts val="0"/>
                        </a:spcBef>
                        <a:spcAft>
                          <a:spcPts val="0"/>
                        </a:spcAft>
                      </a:pPr>
                      <a:r>
                        <a:rPr lang="en-US" sz="1400" dirty="0">
                          <a:effectLst/>
                        </a:rPr>
                        <a:t>Early Project Risk</a:t>
                      </a:r>
                      <a:endParaRPr lang="en-US" sz="1400" dirty="0">
                        <a:effectLst/>
                        <a:latin typeface="Calibri"/>
                        <a:ea typeface="Calibri"/>
                        <a:cs typeface="Times New Roman"/>
                      </a:endParaRPr>
                    </a:p>
                  </a:txBody>
                  <a:tcPr marL="53831" marR="53831" marT="0" marB="0"/>
                </a:tc>
                <a:tc>
                  <a:txBody>
                    <a:bodyPr/>
                    <a:lstStyle/>
                    <a:p>
                      <a:pPr marL="0" marR="0" algn="l">
                        <a:lnSpc>
                          <a:spcPct val="115000"/>
                        </a:lnSpc>
                        <a:spcBef>
                          <a:spcPts val="0"/>
                        </a:spcBef>
                        <a:spcAft>
                          <a:spcPts val="0"/>
                        </a:spcAft>
                      </a:pPr>
                      <a:r>
                        <a:rPr lang="en-US" sz="1400" dirty="0">
                          <a:effectLst/>
                        </a:rPr>
                        <a:t>All project uncertainty can be managed before design &amp; development begins.</a:t>
                      </a:r>
                      <a:endParaRPr lang="en-US" sz="1400" dirty="0">
                        <a:effectLst/>
                        <a:latin typeface="Calibri"/>
                        <a:ea typeface="Calibri"/>
                        <a:cs typeface="Times New Roman"/>
                      </a:endParaRPr>
                    </a:p>
                  </a:txBody>
                  <a:tcPr marL="53831" marR="53831" marT="0" marB="0"/>
                </a:tc>
                <a:tc>
                  <a:txBody>
                    <a:bodyPr/>
                    <a:lstStyle/>
                    <a:p>
                      <a:pPr marL="0" marR="0" algn="l">
                        <a:lnSpc>
                          <a:spcPct val="115000"/>
                        </a:lnSpc>
                        <a:spcBef>
                          <a:spcPts val="0"/>
                        </a:spcBef>
                        <a:spcAft>
                          <a:spcPts val="0"/>
                        </a:spcAft>
                      </a:pPr>
                      <a:r>
                        <a:rPr lang="en-US" sz="1400">
                          <a:effectLst/>
                        </a:rPr>
                        <a:t>All project uncertainty cannot be managed upfront. Only the uncertainty in the first iteration is managed.</a:t>
                      </a:r>
                      <a:endParaRPr lang="en-US" sz="1400">
                        <a:effectLst/>
                        <a:latin typeface="Calibri"/>
                        <a:ea typeface="Calibri"/>
                        <a:cs typeface="Times New Roman"/>
                      </a:endParaRPr>
                    </a:p>
                  </a:txBody>
                  <a:tcPr marL="53831" marR="53831" marT="0" marB="0"/>
                </a:tc>
                <a:extLst>
                  <a:ext uri="{0D108BD9-81ED-4DB2-BD59-A6C34878D82A}">
                    <a16:rowId xmlns:a16="http://schemas.microsoft.com/office/drawing/2014/main" val="10002"/>
                  </a:ext>
                </a:extLst>
              </a:tr>
              <a:tr h="516686">
                <a:tc>
                  <a:txBody>
                    <a:bodyPr/>
                    <a:lstStyle/>
                    <a:p>
                      <a:pPr marL="0" marR="0" algn="l">
                        <a:lnSpc>
                          <a:spcPct val="115000"/>
                        </a:lnSpc>
                        <a:spcBef>
                          <a:spcPts val="0"/>
                        </a:spcBef>
                        <a:spcAft>
                          <a:spcPts val="0"/>
                        </a:spcAft>
                      </a:pPr>
                      <a:r>
                        <a:rPr lang="en-US" sz="1400" dirty="0">
                          <a:effectLst/>
                        </a:rPr>
                        <a:t>Late Project Risk</a:t>
                      </a:r>
                      <a:endParaRPr lang="en-US" sz="1400" dirty="0">
                        <a:effectLst/>
                        <a:latin typeface="Calibri"/>
                        <a:ea typeface="Calibri"/>
                        <a:cs typeface="Times New Roman"/>
                      </a:endParaRPr>
                    </a:p>
                  </a:txBody>
                  <a:tcPr marL="53831" marR="53831" marT="0" marB="0"/>
                </a:tc>
                <a:tc>
                  <a:txBody>
                    <a:bodyPr/>
                    <a:lstStyle/>
                    <a:p>
                      <a:pPr marL="0" marR="0" algn="l">
                        <a:lnSpc>
                          <a:spcPct val="115000"/>
                        </a:lnSpc>
                        <a:spcBef>
                          <a:spcPts val="0"/>
                        </a:spcBef>
                        <a:spcAft>
                          <a:spcPts val="0"/>
                        </a:spcAft>
                      </a:pPr>
                      <a:r>
                        <a:rPr lang="en-US" sz="1400" dirty="0">
                          <a:effectLst/>
                        </a:rPr>
                        <a:t>Not expected. If scope changes happen, the new uncertainty is managed in its entirety all at once.</a:t>
                      </a:r>
                      <a:endParaRPr lang="en-US" sz="1400" dirty="0">
                        <a:effectLst/>
                        <a:latin typeface="Calibri"/>
                        <a:ea typeface="Calibri"/>
                        <a:cs typeface="Times New Roman"/>
                      </a:endParaRPr>
                    </a:p>
                  </a:txBody>
                  <a:tcPr marL="53831" marR="53831" marT="0" marB="0"/>
                </a:tc>
                <a:tc>
                  <a:txBody>
                    <a:bodyPr/>
                    <a:lstStyle/>
                    <a:p>
                      <a:pPr marL="0" marR="0" algn="l">
                        <a:lnSpc>
                          <a:spcPct val="115000"/>
                        </a:lnSpc>
                        <a:spcBef>
                          <a:spcPts val="0"/>
                        </a:spcBef>
                        <a:spcAft>
                          <a:spcPts val="0"/>
                        </a:spcAft>
                      </a:pPr>
                      <a:r>
                        <a:rPr lang="en-US" sz="1400">
                          <a:effectLst/>
                        </a:rPr>
                        <a:t>Expected. Uncertainty is managed as it arises.</a:t>
                      </a:r>
                      <a:endParaRPr lang="en-US" sz="1400">
                        <a:effectLst/>
                        <a:latin typeface="Calibri"/>
                        <a:ea typeface="Calibri"/>
                        <a:cs typeface="Times New Roman"/>
                      </a:endParaRPr>
                    </a:p>
                  </a:txBody>
                  <a:tcPr marL="53831" marR="53831" marT="0" marB="0"/>
                </a:tc>
                <a:extLst>
                  <a:ext uri="{0D108BD9-81ED-4DB2-BD59-A6C34878D82A}">
                    <a16:rowId xmlns:a16="http://schemas.microsoft.com/office/drawing/2014/main" val="10003"/>
                  </a:ext>
                </a:extLst>
              </a:tr>
              <a:tr h="180008">
                <a:tc gridSpan="3">
                  <a:txBody>
                    <a:bodyPr/>
                    <a:lstStyle/>
                    <a:p>
                      <a:pPr marL="0" marR="0" algn="ctr">
                        <a:lnSpc>
                          <a:spcPct val="115000"/>
                        </a:lnSpc>
                        <a:spcBef>
                          <a:spcPts val="0"/>
                        </a:spcBef>
                        <a:spcAft>
                          <a:spcPts val="0"/>
                        </a:spcAft>
                      </a:pPr>
                      <a:r>
                        <a:rPr lang="en-US" sz="1400" dirty="0">
                          <a:effectLst/>
                        </a:rPr>
                        <a:t>Formal Coordination Mechanisms</a:t>
                      </a:r>
                      <a:endParaRPr lang="en-US" sz="1400" dirty="0">
                        <a:effectLst/>
                        <a:latin typeface="Calibri"/>
                        <a:ea typeface="Calibri"/>
                        <a:cs typeface="Times New Roman"/>
                      </a:endParaRPr>
                    </a:p>
                  </a:txBody>
                  <a:tcPr marL="53831" marR="5383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688913">
                <a:tc>
                  <a:txBody>
                    <a:bodyPr/>
                    <a:lstStyle/>
                    <a:p>
                      <a:pPr marL="0" marR="0" algn="l">
                        <a:lnSpc>
                          <a:spcPct val="115000"/>
                        </a:lnSpc>
                        <a:spcBef>
                          <a:spcPts val="0"/>
                        </a:spcBef>
                        <a:spcAft>
                          <a:spcPts val="0"/>
                        </a:spcAft>
                      </a:pPr>
                      <a:r>
                        <a:rPr lang="en-US" sz="1400">
                          <a:effectLst/>
                        </a:rPr>
                        <a:t>Planning</a:t>
                      </a:r>
                      <a:endParaRPr lang="en-US" sz="1400">
                        <a:effectLst/>
                        <a:latin typeface="Calibri"/>
                        <a:ea typeface="Calibri"/>
                        <a:cs typeface="Times New Roman"/>
                      </a:endParaRPr>
                    </a:p>
                  </a:txBody>
                  <a:tcPr marL="53831" marR="53831" marT="0" marB="0"/>
                </a:tc>
                <a:tc>
                  <a:txBody>
                    <a:bodyPr/>
                    <a:lstStyle/>
                    <a:p>
                      <a:pPr marL="0" marR="0" algn="l">
                        <a:lnSpc>
                          <a:spcPct val="115000"/>
                        </a:lnSpc>
                        <a:spcBef>
                          <a:spcPts val="0"/>
                        </a:spcBef>
                        <a:spcAft>
                          <a:spcPts val="0"/>
                        </a:spcAft>
                      </a:pPr>
                      <a:r>
                        <a:rPr lang="en-US" sz="1400" dirty="0">
                          <a:effectLst/>
                        </a:rPr>
                        <a:t>All planning can be complete at once during the early stages of the project. If scope changes arise, a new complete set of plans is developed.</a:t>
                      </a:r>
                      <a:endParaRPr lang="en-US" sz="1400" dirty="0">
                        <a:effectLst/>
                        <a:latin typeface="Calibri"/>
                        <a:ea typeface="Calibri"/>
                        <a:cs typeface="Times New Roman"/>
                      </a:endParaRPr>
                    </a:p>
                  </a:txBody>
                  <a:tcPr marL="53831" marR="53831" marT="0" marB="0"/>
                </a:tc>
                <a:tc>
                  <a:txBody>
                    <a:bodyPr/>
                    <a:lstStyle/>
                    <a:p>
                      <a:pPr marL="0" marR="0" algn="l">
                        <a:lnSpc>
                          <a:spcPct val="115000"/>
                        </a:lnSpc>
                        <a:spcBef>
                          <a:spcPts val="0"/>
                        </a:spcBef>
                        <a:spcAft>
                          <a:spcPts val="0"/>
                        </a:spcAft>
                      </a:pPr>
                      <a:r>
                        <a:rPr lang="en-US" sz="1400">
                          <a:effectLst/>
                        </a:rPr>
                        <a:t>Because systems emerge, planning can only take place via short-term iterations.</a:t>
                      </a:r>
                      <a:endParaRPr lang="en-US" sz="1400">
                        <a:effectLst/>
                        <a:latin typeface="Calibri"/>
                        <a:ea typeface="Calibri"/>
                        <a:cs typeface="Times New Roman"/>
                      </a:endParaRPr>
                    </a:p>
                  </a:txBody>
                  <a:tcPr marL="53831" marR="53831" marT="0" marB="0"/>
                </a:tc>
                <a:extLst>
                  <a:ext uri="{0D108BD9-81ED-4DB2-BD59-A6C34878D82A}">
                    <a16:rowId xmlns:a16="http://schemas.microsoft.com/office/drawing/2014/main" val="10005"/>
                  </a:ext>
                </a:extLst>
              </a:tr>
              <a:tr h="688913">
                <a:tc>
                  <a:txBody>
                    <a:bodyPr/>
                    <a:lstStyle/>
                    <a:p>
                      <a:pPr marL="0" marR="0" algn="l">
                        <a:lnSpc>
                          <a:spcPct val="115000"/>
                        </a:lnSpc>
                        <a:spcBef>
                          <a:spcPts val="0"/>
                        </a:spcBef>
                        <a:spcAft>
                          <a:spcPts val="0"/>
                        </a:spcAft>
                      </a:pPr>
                      <a:r>
                        <a:rPr lang="en-US" sz="1400">
                          <a:effectLst/>
                        </a:rPr>
                        <a:t>Project Team Structure</a:t>
                      </a:r>
                      <a:endParaRPr lang="en-US" sz="1400">
                        <a:effectLst/>
                        <a:latin typeface="Calibri"/>
                        <a:ea typeface="Calibri"/>
                        <a:cs typeface="Times New Roman"/>
                      </a:endParaRPr>
                    </a:p>
                  </a:txBody>
                  <a:tcPr marL="53831" marR="53831" marT="0" marB="0"/>
                </a:tc>
                <a:tc>
                  <a:txBody>
                    <a:bodyPr/>
                    <a:lstStyle/>
                    <a:p>
                      <a:pPr marL="0" marR="0" algn="l">
                        <a:lnSpc>
                          <a:spcPct val="115000"/>
                        </a:lnSpc>
                        <a:spcBef>
                          <a:spcPts val="0"/>
                        </a:spcBef>
                        <a:spcAft>
                          <a:spcPts val="0"/>
                        </a:spcAft>
                      </a:pPr>
                      <a:r>
                        <a:rPr lang="en-US" sz="1400" dirty="0">
                          <a:effectLst/>
                        </a:rPr>
                        <a:t>Mechanistic (formal and unchanging). Divisional (each team member performs separate and independent roles).</a:t>
                      </a:r>
                      <a:endParaRPr lang="en-US" sz="1400" dirty="0">
                        <a:effectLst/>
                        <a:latin typeface="Calibri"/>
                        <a:ea typeface="Calibri"/>
                        <a:cs typeface="Times New Roman"/>
                      </a:endParaRPr>
                    </a:p>
                  </a:txBody>
                  <a:tcPr marL="53831" marR="53831" marT="0" marB="0"/>
                </a:tc>
                <a:tc>
                  <a:txBody>
                    <a:bodyPr/>
                    <a:lstStyle/>
                    <a:p>
                      <a:pPr marL="0" marR="0" algn="l">
                        <a:lnSpc>
                          <a:spcPct val="115000"/>
                        </a:lnSpc>
                        <a:spcBef>
                          <a:spcPts val="0"/>
                        </a:spcBef>
                        <a:spcAft>
                          <a:spcPts val="0"/>
                        </a:spcAft>
                      </a:pPr>
                      <a:r>
                        <a:rPr lang="en-US" sz="1400">
                          <a:effectLst/>
                        </a:rPr>
                        <a:t>Organic (flexible and cooperative). Cross-functional (team members belong to functional groups as well with occasional switching between groups)</a:t>
                      </a:r>
                      <a:endParaRPr lang="en-US" sz="1400">
                        <a:effectLst/>
                        <a:latin typeface="Calibri"/>
                        <a:ea typeface="Calibri"/>
                        <a:cs typeface="Times New Roman"/>
                      </a:endParaRPr>
                    </a:p>
                  </a:txBody>
                  <a:tcPr marL="53831" marR="53831" marT="0" marB="0"/>
                </a:tc>
                <a:extLst>
                  <a:ext uri="{0D108BD9-81ED-4DB2-BD59-A6C34878D82A}">
                    <a16:rowId xmlns:a16="http://schemas.microsoft.com/office/drawing/2014/main" val="10006"/>
                  </a:ext>
                </a:extLst>
              </a:tr>
              <a:tr h="371241">
                <a:tc>
                  <a:txBody>
                    <a:bodyPr/>
                    <a:lstStyle/>
                    <a:p>
                      <a:pPr marL="0" marR="0" algn="l">
                        <a:lnSpc>
                          <a:spcPct val="115000"/>
                        </a:lnSpc>
                        <a:spcBef>
                          <a:spcPts val="0"/>
                        </a:spcBef>
                        <a:spcAft>
                          <a:spcPts val="0"/>
                        </a:spcAft>
                      </a:pPr>
                      <a:r>
                        <a:rPr lang="en-US" sz="1400">
                          <a:effectLst/>
                        </a:rPr>
                        <a:t>Project Team Roles</a:t>
                      </a:r>
                      <a:endParaRPr lang="en-US" sz="1400">
                        <a:effectLst/>
                        <a:latin typeface="Calibri"/>
                        <a:ea typeface="Calibri"/>
                        <a:cs typeface="Times New Roman"/>
                      </a:endParaRPr>
                    </a:p>
                  </a:txBody>
                  <a:tcPr marL="53831" marR="53831" marT="0" marB="0"/>
                </a:tc>
                <a:tc>
                  <a:txBody>
                    <a:bodyPr/>
                    <a:lstStyle/>
                    <a:p>
                      <a:pPr marL="0" marR="0" algn="l">
                        <a:lnSpc>
                          <a:spcPct val="115000"/>
                        </a:lnSpc>
                        <a:spcBef>
                          <a:spcPts val="0"/>
                        </a:spcBef>
                        <a:spcAft>
                          <a:spcPts val="0"/>
                        </a:spcAft>
                      </a:pPr>
                      <a:r>
                        <a:rPr lang="en-US" sz="1400" dirty="0">
                          <a:effectLst/>
                        </a:rPr>
                        <a:t>Formal and unchanging.</a:t>
                      </a:r>
                      <a:endParaRPr lang="en-US" sz="1400" dirty="0">
                        <a:effectLst/>
                        <a:latin typeface="Calibri"/>
                        <a:ea typeface="Calibri"/>
                        <a:cs typeface="Times New Roman"/>
                      </a:endParaRPr>
                    </a:p>
                  </a:txBody>
                  <a:tcPr marL="53831" marR="53831" marT="0" marB="0"/>
                </a:tc>
                <a:tc>
                  <a:txBody>
                    <a:bodyPr/>
                    <a:lstStyle/>
                    <a:p>
                      <a:pPr marL="0" marR="0" algn="l">
                        <a:lnSpc>
                          <a:spcPct val="115000"/>
                        </a:lnSpc>
                        <a:spcBef>
                          <a:spcPts val="0"/>
                        </a:spcBef>
                        <a:spcAft>
                          <a:spcPts val="0"/>
                        </a:spcAft>
                      </a:pPr>
                      <a:r>
                        <a:rPr lang="en-US" sz="1400" dirty="0">
                          <a:effectLst/>
                        </a:rPr>
                        <a:t>Informal. Roles will often change as the requirements change.</a:t>
                      </a:r>
                      <a:endParaRPr lang="en-US" sz="1400" dirty="0">
                        <a:effectLst/>
                        <a:latin typeface="Calibri"/>
                        <a:ea typeface="Calibri"/>
                        <a:cs typeface="Times New Roman"/>
                      </a:endParaRPr>
                    </a:p>
                  </a:txBody>
                  <a:tcPr marL="53831" marR="53831" marT="0" marB="0"/>
                </a:tc>
                <a:extLst>
                  <a:ext uri="{0D108BD9-81ED-4DB2-BD59-A6C34878D82A}">
                    <a16:rowId xmlns:a16="http://schemas.microsoft.com/office/drawing/2014/main" val="10007"/>
                  </a:ext>
                </a:extLst>
              </a:tr>
              <a:tr h="180008">
                <a:tc gridSpan="3">
                  <a:txBody>
                    <a:bodyPr/>
                    <a:lstStyle/>
                    <a:p>
                      <a:pPr marL="0" marR="0" algn="ctr">
                        <a:lnSpc>
                          <a:spcPct val="115000"/>
                        </a:lnSpc>
                        <a:spcBef>
                          <a:spcPts val="0"/>
                        </a:spcBef>
                        <a:spcAft>
                          <a:spcPts val="0"/>
                        </a:spcAft>
                      </a:pPr>
                      <a:r>
                        <a:rPr lang="en-US" sz="1400" dirty="0">
                          <a:effectLst/>
                        </a:rPr>
                        <a:t>Informal Coordination Mechanisms</a:t>
                      </a:r>
                      <a:endParaRPr lang="en-US" sz="1400" dirty="0">
                        <a:effectLst/>
                        <a:latin typeface="Calibri"/>
                        <a:ea typeface="Calibri"/>
                        <a:cs typeface="Times New Roman"/>
                      </a:endParaRPr>
                    </a:p>
                  </a:txBody>
                  <a:tcPr marL="53831" marR="5383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688913">
                <a:tc>
                  <a:txBody>
                    <a:bodyPr/>
                    <a:lstStyle/>
                    <a:p>
                      <a:pPr marL="0" marR="0" algn="l">
                        <a:lnSpc>
                          <a:spcPct val="115000"/>
                        </a:lnSpc>
                        <a:spcBef>
                          <a:spcPts val="0"/>
                        </a:spcBef>
                        <a:spcAft>
                          <a:spcPts val="0"/>
                        </a:spcAft>
                      </a:pPr>
                      <a:r>
                        <a:rPr lang="en-US" sz="1400">
                          <a:effectLst/>
                        </a:rPr>
                        <a:t>Project Team Advice Network</a:t>
                      </a:r>
                      <a:endParaRPr lang="en-US" sz="1400">
                        <a:effectLst/>
                        <a:latin typeface="Calibri"/>
                        <a:ea typeface="Calibri"/>
                        <a:cs typeface="Times New Roman"/>
                      </a:endParaRPr>
                    </a:p>
                  </a:txBody>
                  <a:tcPr marL="53831" marR="53831" marT="0" marB="0"/>
                </a:tc>
                <a:tc>
                  <a:txBody>
                    <a:bodyPr/>
                    <a:lstStyle/>
                    <a:p>
                      <a:pPr marL="0" marR="0" algn="l">
                        <a:lnSpc>
                          <a:spcPct val="115000"/>
                        </a:lnSpc>
                        <a:spcBef>
                          <a:spcPts val="0"/>
                        </a:spcBef>
                        <a:spcAft>
                          <a:spcPts val="0"/>
                        </a:spcAft>
                      </a:pPr>
                      <a:r>
                        <a:rPr lang="en-US" sz="1400" dirty="0">
                          <a:effectLst/>
                        </a:rPr>
                        <a:t>Advice-sharing relationships develop vertically (between supervisors and supervisees). There is no need to seek advice horizontally.</a:t>
                      </a:r>
                      <a:endParaRPr lang="en-US" sz="1400" dirty="0">
                        <a:effectLst/>
                        <a:latin typeface="Calibri"/>
                        <a:ea typeface="Calibri"/>
                        <a:cs typeface="Times New Roman"/>
                      </a:endParaRPr>
                    </a:p>
                  </a:txBody>
                  <a:tcPr marL="53831" marR="53831" marT="0" marB="0"/>
                </a:tc>
                <a:tc>
                  <a:txBody>
                    <a:bodyPr/>
                    <a:lstStyle/>
                    <a:p>
                      <a:pPr marL="0" marR="0" algn="l">
                        <a:lnSpc>
                          <a:spcPct val="115000"/>
                        </a:lnSpc>
                        <a:spcBef>
                          <a:spcPts val="0"/>
                        </a:spcBef>
                        <a:spcAft>
                          <a:spcPts val="0"/>
                        </a:spcAft>
                      </a:pPr>
                      <a:r>
                        <a:rPr lang="en-US" sz="1400" dirty="0">
                          <a:effectLst/>
                        </a:rPr>
                        <a:t>Advice-sharing relationships develop both vertically and horizontally. </a:t>
                      </a:r>
                      <a:endParaRPr lang="en-US" sz="1400" dirty="0">
                        <a:effectLst/>
                        <a:latin typeface="Calibri"/>
                        <a:ea typeface="Calibri"/>
                        <a:cs typeface="Times New Roman"/>
                      </a:endParaRPr>
                    </a:p>
                  </a:txBody>
                  <a:tcPr marL="53831" marR="53831" marT="0" marB="0"/>
                </a:tc>
                <a:extLst>
                  <a:ext uri="{0D108BD9-81ED-4DB2-BD59-A6C34878D82A}">
                    <a16:rowId xmlns:a16="http://schemas.microsoft.com/office/drawing/2014/main" val="10009"/>
                  </a:ext>
                </a:extLst>
              </a:tr>
              <a:tr h="516686">
                <a:tc>
                  <a:txBody>
                    <a:bodyPr/>
                    <a:lstStyle/>
                    <a:p>
                      <a:pPr marL="0" marR="0" algn="l">
                        <a:lnSpc>
                          <a:spcPct val="115000"/>
                        </a:lnSpc>
                        <a:spcBef>
                          <a:spcPts val="0"/>
                        </a:spcBef>
                        <a:spcAft>
                          <a:spcPts val="0"/>
                        </a:spcAft>
                      </a:pPr>
                      <a:r>
                        <a:rPr lang="en-US" sz="1400">
                          <a:effectLst/>
                        </a:rPr>
                        <a:t>Use of Knowledge</a:t>
                      </a:r>
                      <a:endParaRPr lang="en-US" sz="1400">
                        <a:effectLst/>
                        <a:latin typeface="Calibri"/>
                        <a:ea typeface="Calibri"/>
                        <a:cs typeface="Times New Roman"/>
                      </a:endParaRPr>
                    </a:p>
                  </a:txBody>
                  <a:tcPr marL="53831" marR="53831" marT="0" marB="0"/>
                </a:tc>
                <a:tc>
                  <a:txBody>
                    <a:bodyPr/>
                    <a:lstStyle/>
                    <a:p>
                      <a:pPr marL="0" marR="0" algn="l">
                        <a:lnSpc>
                          <a:spcPct val="115000"/>
                        </a:lnSpc>
                        <a:spcBef>
                          <a:spcPts val="0"/>
                        </a:spcBef>
                        <a:spcAft>
                          <a:spcPts val="0"/>
                        </a:spcAft>
                      </a:pPr>
                      <a:r>
                        <a:rPr lang="en-US" sz="1400" dirty="0">
                          <a:effectLst/>
                        </a:rPr>
                        <a:t>Codified and explicit. It’s discovered via training, manuals, and expert systems. </a:t>
                      </a:r>
                      <a:endParaRPr lang="en-US" sz="1400" dirty="0">
                        <a:effectLst/>
                        <a:latin typeface="Calibri"/>
                        <a:ea typeface="Calibri"/>
                        <a:cs typeface="Times New Roman"/>
                      </a:endParaRPr>
                    </a:p>
                  </a:txBody>
                  <a:tcPr marL="53831" marR="53831" marT="0" marB="0"/>
                </a:tc>
                <a:tc>
                  <a:txBody>
                    <a:bodyPr/>
                    <a:lstStyle/>
                    <a:p>
                      <a:pPr marL="0" marR="0" algn="l">
                        <a:lnSpc>
                          <a:spcPct val="115000"/>
                        </a:lnSpc>
                        <a:spcBef>
                          <a:spcPts val="0"/>
                        </a:spcBef>
                        <a:spcAft>
                          <a:spcPts val="0"/>
                        </a:spcAft>
                      </a:pPr>
                      <a:r>
                        <a:rPr lang="en-US" sz="1400" dirty="0">
                          <a:effectLst/>
                        </a:rPr>
                        <a:t>Tacit. Relies on having knowledge experts who are willing and able to share their knowledge </a:t>
                      </a:r>
                      <a:endParaRPr lang="en-US" sz="1400" dirty="0">
                        <a:effectLst/>
                        <a:latin typeface="Calibri"/>
                        <a:ea typeface="Calibri"/>
                        <a:cs typeface="Times New Roman"/>
                      </a:endParaRPr>
                    </a:p>
                  </a:txBody>
                  <a:tcPr marL="53831" marR="53831" marT="0" marB="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021975292"/>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barn(outHorizontal)">
                                      <p:cBhvr>
                                        <p:cTn id="7"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a:lstStyle/>
          <a:p>
            <a:r>
              <a:rPr lang="en-US" dirty="0"/>
              <a:t>Which Should I Use</a:t>
            </a:r>
          </a:p>
        </p:txBody>
      </p:sp>
      <p:graphicFrame>
        <p:nvGraphicFramePr>
          <p:cNvPr id="6" name="Table 5"/>
          <p:cNvGraphicFramePr>
            <a:graphicFrameLocks noGrp="1"/>
          </p:cNvGraphicFramePr>
          <p:nvPr>
            <p:extLst>
              <p:ext uri="{D42A27DB-BD31-4B8C-83A1-F6EECF244321}">
                <p14:modId xmlns:p14="http://schemas.microsoft.com/office/powerpoint/2010/main" val="3553140083"/>
              </p:ext>
            </p:extLst>
          </p:nvPr>
        </p:nvGraphicFramePr>
        <p:xfrm>
          <a:off x="2289313" y="1295303"/>
          <a:ext cx="7613374" cy="4959350"/>
        </p:xfrm>
        <a:graphic>
          <a:graphicData uri="http://schemas.openxmlformats.org/drawingml/2006/table">
            <a:tbl>
              <a:tblPr firstRow="1" bandRow="1">
                <a:tableStyleId>{073A0DAA-6AF3-43AB-8588-CEC1D06C72B9}</a:tableStyleId>
              </a:tblPr>
              <a:tblGrid>
                <a:gridCol w="4282523">
                  <a:extLst>
                    <a:ext uri="{9D8B030D-6E8A-4147-A177-3AD203B41FA5}">
                      <a16:colId xmlns:a16="http://schemas.microsoft.com/office/drawing/2014/main" val="20000"/>
                    </a:ext>
                  </a:extLst>
                </a:gridCol>
                <a:gridCol w="1903343">
                  <a:extLst>
                    <a:ext uri="{9D8B030D-6E8A-4147-A177-3AD203B41FA5}">
                      <a16:colId xmlns:a16="http://schemas.microsoft.com/office/drawing/2014/main" val="20001"/>
                    </a:ext>
                  </a:extLst>
                </a:gridCol>
                <a:gridCol w="1427508">
                  <a:extLst>
                    <a:ext uri="{9D8B030D-6E8A-4147-A177-3AD203B41FA5}">
                      <a16:colId xmlns:a16="http://schemas.microsoft.com/office/drawing/2014/main" val="20002"/>
                    </a:ext>
                  </a:extLst>
                </a:gridCol>
              </a:tblGrid>
              <a:tr h="462366">
                <a:tc>
                  <a:txBody>
                    <a:bodyPr/>
                    <a:lstStyle/>
                    <a:p>
                      <a:r>
                        <a:rPr lang="en-US" dirty="0"/>
                        <a:t>Consideration</a:t>
                      </a:r>
                    </a:p>
                  </a:txBody>
                  <a:tcPr/>
                </a:tc>
                <a:tc>
                  <a:txBody>
                    <a:bodyPr/>
                    <a:lstStyle/>
                    <a:p>
                      <a:r>
                        <a:rPr lang="en-US" dirty="0"/>
                        <a:t>Plan</a:t>
                      </a:r>
                      <a:r>
                        <a:rPr lang="en-US" baseline="0" dirty="0"/>
                        <a:t> Driven</a:t>
                      </a:r>
                      <a:endParaRPr lang="en-US" dirty="0"/>
                    </a:p>
                  </a:txBody>
                  <a:tcPr/>
                </a:tc>
                <a:tc>
                  <a:txBody>
                    <a:bodyPr/>
                    <a:lstStyle/>
                    <a:p>
                      <a:r>
                        <a:rPr lang="en-US" dirty="0"/>
                        <a:t>Agile</a:t>
                      </a:r>
                    </a:p>
                  </a:txBody>
                  <a:tcPr/>
                </a:tc>
                <a:extLst>
                  <a:ext uri="{0D108BD9-81ED-4DB2-BD59-A6C34878D82A}">
                    <a16:rowId xmlns:a16="http://schemas.microsoft.com/office/drawing/2014/main" val="10000"/>
                  </a:ext>
                </a:extLst>
              </a:tr>
              <a:tr h="462366">
                <a:tc>
                  <a:txBody>
                    <a:bodyPr/>
                    <a:lstStyle/>
                    <a:p>
                      <a:r>
                        <a:rPr lang="en-US" dirty="0"/>
                        <a:t>Well defined</a:t>
                      </a:r>
                      <a:r>
                        <a:rPr lang="en-US" baseline="0" dirty="0"/>
                        <a:t> requirements</a:t>
                      </a:r>
                      <a:endParaRPr lang="en-US" dirty="0"/>
                    </a:p>
                  </a:txBody>
                  <a:tcPr/>
                </a:tc>
                <a:tc>
                  <a:txBody>
                    <a:bodyPr/>
                    <a:lstStyle/>
                    <a:p>
                      <a:pPr algn="ctr"/>
                      <a:r>
                        <a:rPr lang="en-US" dirty="0"/>
                        <a:t>X</a:t>
                      </a:r>
                    </a:p>
                  </a:txBody>
                  <a:tcPr/>
                </a:tc>
                <a:tc>
                  <a:txBody>
                    <a:bodyPr/>
                    <a:lstStyle/>
                    <a:p>
                      <a:pPr algn="ctr"/>
                      <a:endParaRPr lang="en-US" dirty="0"/>
                    </a:p>
                  </a:txBody>
                  <a:tcPr/>
                </a:tc>
                <a:extLst>
                  <a:ext uri="{0D108BD9-81ED-4DB2-BD59-A6C34878D82A}">
                    <a16:rowId xmlns:a16="http://schemas.microsoft.com/office/drawing/2014/main" val="10001"/>
                  </a:ext>
                </a:extLst>
              </a:tr>
              <a:tr h="462366">
                <a:tc>
                  <a:txBody>
                    <a:bodyPr/>
                    <a:lstStyle/>
                    <a:p>
                      <a:r>
                        <a:rPr lang="en-US" dirty="0"/>
                        <a:t>Unlimited customer access</a:t>
                      </a:r>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10002"/>
                  </a:ext>
                </a:extLst>
              </a:tr>
              <a:tr h="462366">
                <a:tc>
                  <a:txBody>
                    <a:bodyPr/>
                    <a:lstStyle/>
                    <a:p>
                      <a:r>
                        <a:rPr lang="en-US" dirty="0"/>
                        <a:t>High project team turnover</a:t>
                      </a:r>
                    </a:p>
                  </a:txBody>
                  <a:tcPr/>
                </a:tc>
                <a:tc>
                  <a:txBody>
                    <a:bodyPr/>
                    <a:lstStyle/>
                    <a:p>
                      <a:pPr algn="ctr"/>
                      <a:r>
                        <a:rPr lang="en-US" dirty="0"/>
                        <a:t>X</a:t>
                      </a:r>
                    </a:p>
                  </a:txBody>
                  <a:tcPr/>
                </a:tc>
                <a:tc>
                  <a:txBody>
                    <a:bodyPr/>
                    <a:lstStyle/>
                    <a:p>
                      <a:pPr algn="ctr"/>
                      <a:endParaRPr lang="en-US" dirty="0"/>
                    </a:p>
                  </a:txBody>
                  <a:tcPr/>
                </a:tc>
                <a:extLst>
                  <a:ext uri="{0D108BD9-81ED-4DB2-BD59-A6C34878D82A}">
                    <a16:rowId xmlns:a16="http://schemas.microsoft.com/office/drawing/2014/main" val="10003"/>
                  </a:ext>
                </a:extLst>
              </a:tr>
              <a:tr h="798056">
                <a:tc>
                  <a:txBody>
                    <a:bodyPr/>
                    <a:lstStyle/>
                    <a:p>
                      <a:r>
                        <a:rPr lang="en-US" dirty="0"/>
                        <a:t>High potential for scope creep / evolving</a:t>
                      </a:r>
                      <a:r>
                        <a:rPr lang="en-US" baseline="0" dirty="0"/>
                        <a:t> requirements</a:t>
                      </a:r>
                      <a:endParaRPr lang="en-US" dirty="0"/>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10004"/>
                  </a:ext>
                </a:extLst>
              </a:tr>
              <a:tr h="462366">
                <a:tc>
                  <a:txBody>
                    <a:bodyPr/>
                    <a:lstStyle/>
                    <a:p>
                      <a:r>
                        <a:rPr lang="en-US" dirty="0"/>
                        <a:t>Many experts</a:t>
                      </a:r>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10005"/>
                  </a:ext>
                </a:extLst>
              </a:tr>
              <a:tr h="462366">
                <a:tc>
                  <a:txBody>
                    <a:bodyPr/>
                    <a:lstStyle/>
                    <a:p>
                      <a:r>
                        <a:rPr lang="en-US" dirty="0"/>
                        <a:t>Large team</a:t>
                      </a:r>
                    </a:p>
                  </a:txBody>
                  <a:tcPr/>
                </a:tc>
                <a:tc>
                  <a:txBody>
                    <a:bodyPr/>
                    <a:lstStyle/>
                    <a:p>
                      <a:pPr algn="ctr"/>
                      <a:r>
                        <a:rPr lang="en-US" dirty="0"/>
                        <a:t>X</a:t>
                      </a:r>
                    </a:p>
                  </a:txBody>
                  <a:tcPr/>
                </a:tc>
                <a:tc>
                  <a:txBody>
                    <a:bodyPr/>
                    <a:lstStyle/>
                    <a:p>
                      <a:pPr algn="ctr"/>
                      <a:endParaRPr lang="en-US" dirty="0"/>
                    </a:p>
                  </a:txBody>
                  <a:tcPr/>
                </a:tc>
                <a:extLst>
                  <a:ext uri="{0D108BD9-81ED-4DB2-BD59-A6C34878D82A}">
                    <a16:rowId xmlns:a16="http://schemas.microsoft.com/office/drawing/2014/main" val="10006"/>
                  </a:ext>
                </a:extLst>
              </a:tr>
              <a:tr h="462366">
                <a:tc>
                  <a:txBody>
                    <a:bodyPr/>
                    <a:lstStyle/>
                    <a:p>
                      <a:r>
                        <a:rPr lang="en-US" dirty="0"/>
                        <a:t>High project complexity</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10007"/>
                  </a:ext>
                </a:extLst>
              </a:tr>
              <a:tr h="462366">
                <a:tc>
                  <a:txBody>
                    <a:bodyPr/>
                    <a:lstStyle/>
                    <a:p>
                      <a:r>
                        <a:rPr lang="en-US" dirty="0"/>
                        <a:t>Culture</a:t>
                      </a:r>
                      <a:r>
                        <a:rPr lang="en-US" baseline="0" dirty="0"/>
                        <a:t> of empowerment</a:t>
                      </a:r>
                      <a:endParaRPr lang="en-US" dirty="0"/>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10008"/>
                  </a:ext>
                </a:extLst>
              </a:tr>
              <a:tr h="462366">
                <a:tc>
                  <a:txBody>
                    <a:bodyPr/>
                    <a:lstStyle/>
                    <a:p>
                      <a:r>
                        <a:rPr lang="en-US" dirty="0"/>
                        <a:t>Virtual teams</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666082824"/>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barn(outHorizontal)">
                                      <p:cBhvr>
                                        <p:cTn id="7"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165A-7529-A746-83A7-135DF29A5FD2}"/>
              </a:ext>
            </a:extLst>
          </p:cNvPr>
          <p:cNvSpPr>
            <a:spLocks noGrp="1"/>
          </p:cNvSpPr>
          <p:nvPr>
            <p:ph type="ctrTitle"/>
          </p:nvPr>
        </p:nvSpPr>
        <p:spPr/>
        <p:txBody>
          <a:bodyPr/>
          <a:lstStyle/>
          <a:p>
            <a:r>
              <a:rPr lang="en-US" dirty="0"/>
              <a:t>Kickoff Meeting</a:t>
            </a:r>
          </a:p>
        </p:txBody>
      </p:sp>
    </p:spTree>
    <p:extLst>
      <p:ext uri="{BB962C8B-B14F-4D97-AF65-F5344CB8AC3E}">
        <p14:creationId xmlns:p14="http://schemas.microsoft.com/office/powerpoint/2010/main" val="1447510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64579" y="127322"/>
            <a:ext cx="10515600" cy="828481"/>
          </a:xfrm>
        </p:spPr>
        <p:txBody>
          <a:bodyPr>
            <a:normAutofit fontScale="90000"/>
          </a:bodyPr>
          <a:lstStyle/>
          <a:p>
            <a:r>
              <a:rPr lang="en-US" sz="3100" dirty="0"/>
              <a:t>Let’s get started on your waterfall-</a:t>
            </a:r>
            <a:r>
              <a:rPr lang="en-US" sz="3100" dirty="0" err="1"/>
              <a:t>ish</a:t>
            </a:r>
            <a:r>
              <a:rPr lang="en-US" sz="3100" dirty="0"/>
              <a:t> project </a:t>
            </a:r>
            <a:br>
              <a:rPr lang="en-US" sz="3100" dirty="0"/>
            </a:br>
            <a:r>
              <a:rPr lang="en-US" dirty="0"/>
              <a:t>Kickoff Meeting</a:t>
            </a:r>
          </a:p>
        </p:txBody>
      </p:sp>
      <p:sp>
        <p:nvSpPr>
          <p:cNvPr id="2" name="Content Placeholder 1"/>
          <p:cNvSpPr>
            <a:spLocks noGrp="1"/>
          </p:cNvSpPr>
          <p:nvPr>
            <p:ph idx="1"/>
          </p:nvPr>
        </p:nvSpPr>
        <p:spPr/>
        <p:txBody>
          <a:bodyPr>
            <a:normAutofit/>
          </a:bodyPr>
          <a:lstStyle/>
          <a:p>
            <a:r>
              <a:rPr lang="en-US" dirty="0"/>
              <a:t>What’s a kickoff meeting? </a:t>
            </a:r>
          </a:p>
          <a:p>
            <a:r>
              <a:rPr lang="en-US" dirty="0"/>
              <a:t>What are the objectives?</a:t>
            </a:r>
          </a:p>
        </p:txBody>
      </p:sp>
    </p:spTree>
    <p:extLst>
      <p:ext uri="{BB962C8B-B14F-4D97-AF65-F5344CB8AC3E}">
        <p14:creationId xmlns:p14="http://schemas.microsoft.com/office/powerpoint/2010/main" val="551680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64579" y="127322"/>
            <a:ext cx="10515600" cy="828481"/>
          </a:xfrm>
        </p:spPr>
        <p:txBody>
          <a:bodyPr>
            <a:normAutofit fontScale="90000"/>
          </a:bodyPr>
          <a:lstStyle/>
          <a:p>
            <a:r>
              <a:rPr lang="en-US" sz="3100" dirty="0"/>
              <a:t>Let’s get started on your waterfall-</a:t>
            </a:r>
            <a:r>
              <a:rPr lang="en-US" sz="3100" dirty="0" err="1"/>
              <a:t>ish</a:t>
            </a:r>
            <a:r>
              <a:rPr lang="en-US" sz="3100" dirty="0"/>
              <a:t> project </a:t>
            </a:r>
            <a:br>
              <a:rPr lang="en-US" sz="3100" dirty="0"/>
            </a:br>
            <a:r>
              <a:rPr lang="en-US" dirty="0"/>
              <a:t>Kickoff Meeting</a:t>
            </a:r>
          </a:p>
        </p:txBody>
      </p:sp>
      <p:sp>
        <p:nvSpPr>
          <p:cNvPr id="2" name="Content Placeholder 1"/>
          <p:cNvSpPr>
            <a:spLocks noGrp="1"/>
          </p:cNvSpPr>
          <p:nvPr>
            <p:ph idx="1"/>
          </p:nvPr>
        </p:nvSpPr>
        <p:spPr/>
        <p:txBody>
          <a:bodyPr>
            <a:normAutofit/>
          </a:bodyPr>
          <a:lstStyle/>
          <a:p>
            <a:r>
              <a:rPr lang="en-US" dirty="0"/>
              <a:t>A recommended structure/agenda: </a:t>
            </a:r>
          </a:p>
          <a:p>
            <a:pPr lvl="1"/>
            <a:r>
              <a:rPr lang="en-US" dirty="0"/>
              <a:t>Intros</a:t>
            </a:r>
          </a:p>
          <a:p>
            <a:pPr lvl="1" fontAlgn="ctr"/>
            <a:r>
              <a:rPr lang="en-US" dirty="0"/>
              <a:t>Executive summary: Problem to solve, value of the solution</a:t>
            </a:r>
          </a:p>
          <a:p>
            <a:pPr lvl="1" fontAlgn="ctr"/>
            <a:r>
              <a:rPr lang="en-US" dirty="0"/>
              <a:t>Basic understanding of the solution</a:t>
            </a:r>
          </a:p>
          <a:p>
            <a:pPr lvl="1" fontAlgn="ctr"/>
            <a:r>
              <a:rPr lang="en-US" dirty="0"/>
              <a:t>Prompt the Executive for their priorities/desires/high level requirements</a:t>
            </a:r>
          </a:p>
          <a:p>
            <a:pPr lvl="2" fontAlgn="ctr"/>
            <a:r>
              <a:rPr lang="en-US" dirty="0"/>
              <a:t>Ask clarifying questions</a:t>
            </a:r>
          </a:p>
          <a:p>
            <a:pPr lvl="1" fontAlgn="ctr"/>
            <a:r>
              <a:rPr lang="en-US" dirty="0"/>
              <a:t>High level timeline</a:t>
            </a:r>
          </a:p>
          <a:p>
            <a:pPr lvl="1"/>
            <a:r>
              <a:rPr lang="en-US" dirty="0"/>
              <a:t>Next steps</a:t>
            </a:r>
          </a:p>
          <a:p>
            <a:pPr marL="0" indent="0">
              <a:buNone/>
            </a:pPr>
            <a:endParaRPr lang="en-US" dirty="0"/>
          </a:p>
        </p:txBody>
      </p:sp>
    </p:spTree>
    <p:extLst>
      <p:ext uri="{BB962C8B-B14F-4D97-AF65-F5344CB8AC3E}">
        <p14:creationId xmlns:p14="http://schemas.microsoft.com/office/powerpoint/2010/main" val="3037820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165A-7529-A746-83A7-135DF29A5FD2}"/>
              </a:ext>
            </a:extLst>
          </p:cNvPr>
          <p:cNvSpPr>
            <a:spLocks noGrp="1"/>
          </p:cNvSpPr>
          <p:nvPr>
            <p:ph type="ctrTitle"/>
          </p:nvPr>
        </p:nvSpPr>
        <p:spPr/>
        <p:txBody>
          <a:bodyPr/>
          <a:lstStyle/>
          <a:p>
            <a:r>
              <a:rPr lang="en-US" dirty="0"/>
              <a:t>Plan Stage Deliverables</a:t>
            </a:r>
          </a:p>
        </p:txBody>
      </p:sp>
    </p:spTree>
    <p:extLst>
      <p:ext uri="{BB962C8B-B14F-4D97-AF65-F5344CB8AC3E}">
        <p14:creationId xmlns:p14="http://schemas.microsoft.com/office/powerpoint/2010/main" val="113188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64579" y="266796"/>
            <a:ext cx="10515600" cy="828481"/>
          </a:xfrm>
        </p:spPr>
        <p:txBody>
          <a:bodyPr>
            <a:normAutofit/>
          </a:bodyPr>
          <a:lstStyle/>
          <a:p>
            <a:r>
              <a:rPr lang="en-US" sz="4000" dirty="0"/>
              <a:t>Plan Stage: Key Deliverables</a:t>
            </a:r>
            <a:endParaRPr lang="en-US" sz="6000" dirty="0"/>
          </a:p>
        </p:txBody>
      </p:sp>
      <p:sp>
        <p:nvSpPr>
          <p:cNvPr id="2" name="Content Placeholder 1"/>
          <p:cNvSpPr>
            <a:spLocks noGrp="1"/>
          </p:cNvSpPr>
          <p:nvPr>
            <p:ph idx="1"/>
          </p:nvPr>
        </p:nvSpPr>
        <p:spPr/>
        <p:txBody>
          <a:bodyPr>
            <a:normAutofit/>
          </a:bodyPr>
          <a:lstStyle/>
          <a:p>
            <a:r>
              <a:rPr lang="en-US" dirty="0"/>
              <a:t>Statement of Work and/or Project Charter</a:t>
            </a:r>
          </a:p>
          <a:p>
            <a:pPr lvl="1"/>
            <a:r>
              <a:rPr lang="en-US" dirty="0"/>
              <a:t>High-level requirements</a:t>
            </a:r>
          </a:p>
          <a:p>
            <a:pPr lvl="1"/>
            <a:r>
              <a:rPr lang="en-US" dirty="0"/>
              <a:t>Basic timeline </a:t>
            </a:r>
          </a:p>
          <a:p>
            <a:pPr lvl="1"/>
            <a:r>
              <a:rPr lang="en-US" dirty="0"/>
              <a:t>Risks &amp; Issues</a:t>
            </a:r>
          </a:p>
          <a:p>
            <a:r>
              <a:rPr lang="en-US" dirty="0"/>
              <a:t>Communication Plan</a:t>
            </a:r>
          </a:p>
          <a:p>
            <a:r>
              <a:rPr lang="en-US" dirty="0"/>
              <a:t>Plus… any others that your Executive asks for!</a:t>
            </a:r>
          </a:p>
          <a:p>
            <a:r>
              <a:rPr lang="en-US" dirty="0"/>
              <a:t>We’ll post examples </a:t>
            </a:r>
            <a:r>
              <a:rPr lang="en-US" dirty="0">
                <a:sym typeface="Wingdings" pitchFamily="2" charset="2"/>
              </a:rPr>
              <a:t></a:t>
            </a:r>
            <a:endParaRPr lang="en-US" dirty="0"/>
          </a:p>
        </p:txBody>
      </p:sp>
    </p:spTree>
    <p:extLst>
      <p:ext uri="{BB962C8B-B14F-4D97-AF65-F5344CB8AC3E}">
        <p14:creationId xmlns:p14="http://schemas.microsoft.com/office/powerpoint/2010/main" val="3789474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a:t>Overview</a:t>
            </a:r>
          </a:p>
        </p:txBody>
      </p:sp>
      <p:sp>
        <p:nvSpPr>
          <p:cNvPr id="2" name="Content Placeholder 1"/>
          <p:cNvSpPr>
            <a:spLocks noGrp="1"/>
          </p:cNvSpPr>
          <p:nvPr>
            <p:ph idx="1"/>
          </p:nvPr>
        </p:nvSpPr>
        <p:spPr/>
        <p:txBody>
          <a:bodyPr>
            <a:normAutofit/>
          </a:bodyPr>
          <a:lstStyle/>
          <a:p>
            <a:r>
              <a:rPr lang="en-US" dirty="0"/>
              <a:t>Methodologies</a:t>
            </a:r>
          </a:p>
          <a:p>
            <a:r>
              <a:rPr lang="en-US" dirty="0"/>
              <a:t>Let’s get started on your waterfall-</a:t>
            </a:r>
            <a:r>
              <a:rPr lang="en-US" dirty="0" err="1"/>
              <a:t>ish</a:t>
            </a:r>
            <a:r>
              <a:rPr lang="en-US" dirty="0"/>
              <a:t> project: Kickoff</a:t>
            </a:r>
          </a:p>
          <a:p>
            <a:r>
              <a:rPr lang="en-US" dirty="0"/>
              <a:t>Plan Stage: Key Deliverables</a:t>
            </a:r>
          </a:p>
          <a:p>
            <a:r>
              <a:rPr lang="en-US" dirty="0"/>
              <a:t>Teaming Topics: Check-in</a:t>
            </a:r>
          </a:p>
        </p:txBody>
      </p:sp>
    </p:spTree>
    <p:extLst>
      <p:ext uri="{BB962C8B-B14F-4D97-AF65-F5344CB8AC3E}">
        <p14:creationId xmlns:p14="http://schemas.microsoft.com/office/powerpoint/2010/main" val="1507394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165A-7529-A746-83A7-135DF29A5FD2}"/>
              </a:ext>
            </a:extLst>
          </p:cNvPr>
          <p:cNvSpPr>
            <a:spLocks noGrp="1"/>
          </p:cNvSpPr>
          <p:nvPr>
            <p:ph type="ctrTitle"/>
          </p:nvPr>
        </p:nvSpPr>
        <p:spPr/>
        <p:txBody>
          <a:bodyPr/>
          <a:lstStyle/>
          <a:p>
            <a:r>
              <a:rPr lang="en-US" dirty="0"/>
              <a:t>Teaming Topics</a:t>
            </a:r>
          </a:p>
        </p:txBody>
      </p:sp>
    </p:spTree>
    <p:extLst>
      <p:ext uri="{BB962C8B-B14F-4D97-AF65-F5344CB8AC3E}">
        <p14:creationId xmlns:p14="http://schemas.microsoft.com/office/powerpoint/2010/main" val="3657232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53005" y="266796"/>
            <a:ext cx="10515600" cy="828481"/>
          </a:xfrm>
        </p:spPr>
        <p:txBody>
          <a:bodyPr>
            <a:normAutofit/>
          </a:bodyPr>
          <a:lstStyle/>
          <a:p>
            <a:r>
              <a:rPr lang="en-US" sz="4000" dirty="0"/>
              <a:t>Team Check-in</a:t>
            </a:r>
            <a:endParaRPr lang="en-US" sz="6000" dirty="0"/>
          </a:p>
        </p:txBody>
      </p:sp>
      <p:sp>
        <p:nvSpPr>
          <p:cNvPr id="2" name="Content Placeholder 1"/>
          <p:cNvSpPr>
            <a:spLocks noGrp="1"/>
          </p:cNvSpPr>
          <p:nvPr>
            <p:ph idx="1"/>
          </p:nvPr>
        </p:nvSpPr>
        <p:spPr/>
        <p:txBody>
          <a:bodyPr>
            <a:normAutofit/>
          </a:bodyPr>
          <a:lstStyle/>
          <a:p>
            <a:pPr fontAlgn="ctr"/>
            <a:r>
              <a:rPr lang="en-US" dirty="0"/>
              <a:t>Have you found times to meet on a regular basis? </a:t>
            </a:r>
          </a:p>
          <a:p>
            <a:pPr fontAlgn="ctr"/>
            <a:r>
              <a:rPr lang="en-US" dirty="0"/>
              <a:t>How are you assigning tasks and tracking progress? i.e. Trello </a:t>
            </a:r>
          </a:p>
          <a:p>
            <a:pPr fontAlgn="ctr"/>
            <a:r>
              <a:rPr lang="en-US" dirty="0"/>
              <a:t>Have you set up your first meeting with your client? Executive?</a:t>
            </a:r>
          </a:p>
          <a:p>
            <a:pPr fontAlgn="ctr"/>
            <a:r>
              <a:rPr lang="en-US" dirty="0"/>
              <a:t>Do you have a draft timeline of the semester that includes when you will hold your client &amp; Stage Gate meetings? (i.e. Project plan) </a:t>
            </a:r>
          </a:p>
          <a:p>
            <a:pPr marL="0" indent="0">
              <a:buNone/>
            </a:pPr>
            <a:endParaRPr lang="en-US" dirty="0"/>
          </a:p>
        </p:txBody>
      </p:sp>
    </p:spTree>
    <p:extLst>
      <p:ext uri="{BB962C8B-B14F-4D97-AF65-F5344CB8AC3E}">
        <p14:creationId xmlns:p14="http://schemas.microsoft.com/office/powerpoint/2010/main" val="1558431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a:t>Project Plan</a:t>
            </a:r>
          </a:p>
        </p:txBody>
      </p:sp>
      <p:graphicFrame>
        <p:nvGraphicFramePr>
          <p:cNvPr id="5" name="Table 4">
            <a:extLst>
              <a:ext uri="{FF2B5EF4-FFF2-40B4-BE49-F238E27FC236}">
                <a16:creationId xmlns:a16="http://schemas.microsoft.com/office/drawing/2014/main" id="{2B08BB78-2FC4-9349-87A4-45A77C859A2C}"/>
              </a:ext>
            </a:extLst>
          </p:cNvPr>
          <p:cNvGraphicFramePr>
            <a:graphicFrameLocks noGrp="1"/>
          </p:cNvGraphicFramePr>
          <p:nvPr>
            <p:extLst>
              <p:ext uri="{D42A27DB-BD31-4B8C-83A1-F6EECF244321}">
                <p14:modId xmlns:p14="http://schemas.microsoft.com/office/powerpoint/2010/main" val="2687047134"/>
              </p:ext>
            </p:extLst>
          </p:nvPr>
        </p:nvGraphicFramePr>
        <p:xfrm>
          <a:off x="1076445" y="1689904"/>
          <a:ext cx="10335840" cy="4323221"/>
        </p:xfrm>
        <a:graphic>
          <a:graphicData uri="http://schemas.openxmlformats.org/drawingml/2006/table">
            <a:tbl>
              <a:tblPr firstRow="1" bandRow="1">
                <a:tableStyleId>{1FECB4D8-DB02-4DC6-A0A2-4F2EBAE1DC90}</a:tableStyleId>
              </a:tblPr>
              <a:tblGrid>
                <a:gridCol w="873738">
                  <a:extLst>
                    <a:ext uri="{9D8B030D-6E8A-4147-A177-3AD203B41FA5}">
                      <a16:colId xmlns:a16="http://schemas.microsoft.com/office/drawing/2014/main" val="1572167206"/>
                    </a:ext>
                  </a:extLst>
                </a:gridCol>
                <a:gridCol w="2198341">
                  <a:extLst>
                    <a:ext uri="{9D8B030D-6E8A-4147-A177-3AD203B41FA5}">
                      <a16:colId xmlns:a16="http://schemas.microsoft.com/office/drawing/2014/main" val="3651545010"/>
                    </a:ext>
                  </a:extLst>
                </a:gridCol>
                <a:gridCol w="877574">
                  <a:extLst>
                    <a:ext uri="{9D8B030D-6E8A-4147-A177-3AD203B41FA5}">
                      <a16:colId xmlns:a16="http://schemas.microsoft.com/office/drawing/2014/main" val="3891113467"/>
                    </a:ext>
                  </a:extLst>
                </a:gridCol>
                <a:gridCol w="1872413">
                  <a:extLst>
                    <a:ext uri="{9D8B030D-6E8A-4147-A177-3AD203B41FA5}">
                      <a16:colId xmlns:a16="http://schemas.microsoft.com/office/drawing/2014/main" val="1260204192"/>
                    </a:ext>
                  </a:extLst>
                </a:gridCol>
                <a:gridCol w="3781413">
                  <a:extLst>
                    <a:ext uri="{9D8B030D-6E8A-4147-A177-3AD203B41FA5}">
                      <a16:colId xmlns:a16="http://schemas.microsoft.com/office/drawing/2014/main" val="2240047019"/>
                    </a:ext>
                  </a:extLst>
                </a:gridCol>
                <a:gridCol w="732361">
                  <a:extLst>
                    <a:ext uri="{9D8B030D-6E8A-4147-A177-3AD203B41FA5}">
                      <a16:colId xmlns:a16="http://schemas.microsoft.com/office/drawing/2014/main" val="3612393860"/>
                    </a:ext>
                  </a:extLst>
                </a:gridCol>
              </a:tblGrid>
              <a:tr h="220264">
                <a:tc>
                  <a:txBody>
                    <a:bodyPr/>
                    <a:lstStyle/>
                    <a:p>
                      <a:pPr marL="0" marR="0" fontAlgn="t">
                        <a:spcBef>
                          <a:spcPts val="0"/>
                        </a:spcBef>
                        <a:spcAft>
                          <a:spcPts val="0"/>
                        </a:spcAft>
                      </a:pPr>
                      <a:r>
                        <a:rPr lang="en-US" sz="1100">
                          <a:effectLst/>
                        </a:rPr>
                        <a:t>Stage</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dirty="0">
                          <a:effectLst/>
                        </a:rPr>
                        <a:t>Activity</a:t>
                      </a:r>
                      <a:endParaRPr lang="en-US" sz="1100" dirty="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Type</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dirty="0">
                          <a:effectLst/>
                        </a:rPr>
                        <a:t>Timing/Date</a:t>
                      </a:r>
                      <a:endParaRPr lang="en-US" sz="1100" dirty="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Objective</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Owner</a:t>
                      </a:r>
                      <a:endParaRPr lang="en-US" sz="1100">
                        <a:effectLst/>
                        <a:latin typeface="Calibri" panose="020F0502020204030204" pitchFamily="34" charset="0"/>
                      </a:endParaRPr>
                    </a:p>
                  </a:txBody>
                  <a:tcPr marL="38100" marR="38100" marT="25400" marB="25400"/>
                </a:tc>
                <a:extLst>
                  <a:ext uri="{0D108BD9-81ED-4DB2-BD59-A6C34878D82A}">
                    <a16:rowId xmlns:a16="http://schemas.microsoft.com/office/drawing/2014/main" val="419792855"/>
                  </a:ext>
                </a:extLst>
              </a:tr>
              <a:tr h="389304">
                <a:tc>
                  <a:txBody>
                    <a:bodyPr/>
                    <a:lstStyle/>
                    <a:p>
                      <a:pPr marL="0" marR="0" fontAlgn="t">
                        <a:spcBef>
                          <a:spcPts val="0"/>
                        </a:spcBef>
                        <a:spcAft>
                          <a:spcPts val="0"/>
                        </a:spcAft>
                      </a:pPr>
                      <a:r>
                        <a:rPr lang="en-US" sz="1100">
                          <a:effectLst/>
                        </a:rPr>
                        <a:t>Kickoff</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Kickoff Meeting</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Meeting</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Week of 1/24</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Present current information, get additional information from the exec &amp; client</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All</a:t>
                      </a:r>
                      <a:endParaRPr lang="en-US" sz="1100">
                        <a:effectLst/>
                        <a:latin typeface="Calibri" panose="020F0502020204030204" pitchFamily="34" charset="0"/>
                      </a:endParaRPr>
                    </a:p>
                  </a:txBody>
                  <a:tcPr marL="38100" marR="38100" marT="25400" marB="25400"/>
                </a:tc>
                <a:extLst>
                  <a:ext uri="{0D108BD9-81ED-4DB2-BD59-A6C34878D82A}">
                    <a16:rowId xmlns:a16="http://schemas.microsoft.com/office/drawing/2014/main" val="2315618583"/>
                  </a:ext>
                </a:extLst>
              </a:tr>
              <a:tr h="432153">
                <a:tc>
                  <a:txBody>
                    <a:bodyPr/>
                    <a:lstStyle/>
                    <a:p>
                      <a:pPr marL="0" marR="0" fontAlgn="t">
                        <a:spcBef>
                          <a:spcPts val="0"/>
                        </a:spcBef>
                        <a:spcAft>
                          <a:spcPts val="0"/>
                        </a:spcAft>
                      </a:pPr>
                      <a:r>
                        <a:rPr lang="en-US" sz="1100">
                          <a:effectLst/>
                        </a:rPr>
                        <a:t>Plan</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Plan Stage begins</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Milestone</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Immediately following Kickoff Meeting (1/xx)</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Develop key deliverables with information from kickoff: SOW, Project Charter, Communication Plan, Risks &amp; Issues, etc.</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All</a:t>
                      </a:r>
                      <a:endParaRPr lang="en-US" sz="1100">
                        <a:effectLst/>
                        <a:latin typeface="Calibri" panose="020F0502020204030204" pitchFamily="34" charset="0"/>
                      </a:endParaRPr>
                    </a:p>
                  </a:txBody>
                  <a:tcPr marL="38100" marR="38100" marT="25400" marB="25400"/>
                </a:tc>
                <a:extLst>
                  <a:ext uri="{0D108BD9-81ED-4DB2-BD59-A6C34878D82A}">
                    <a16:rowId xmlns:a16="http://schemas.microsoft.com/office/drawing/2014/main" val="3930637016"/>
                  </a:ext>
                </a:extLst>
              </a:tr>
              <a:tr h="389304">
                <a:tc>
                  <a:txBody>
                    <a:bodyPr/>
                    <a:lstStyle/>
                    <a:p>
                      <a:pPr marL="0" marR="0" fontAlgn="t">
                        <a:spcBef>
                          <a:spcPts val="0"/>
                        </a:spcBef>
                        <a:spcAft>
                          <a:spcPts val="0"/>
                        </a:spcAft>
                      </a:pPr>
                      <a:r>
                        <a:rPr lang="en-US" sz="1100">
                          <a:effectLst/>
                        </a:rPr>
                        <a:t>Plan</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dirty="0">
                          <a:effectLst/>
                        </a:rPr>
                        <a:t>Schedule Plan Stage Meeting</a:t>
                      </a:r>
                      <a:endParaRPr lang="en-US" sz="1100" dirty="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Schedule</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 </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 </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 </a:t>
                      </a:r>
                      <a:endParaRPr lang="en-US" sz="1100">
                        <a:effectLst/>
                        <a:latin typeface="Calibri" panose="020F0502020204030204" pitchFamily="34" charset="0"/>
                      </a:endParaRPr>
                    </a:p>
                  </a:txBody>
                  <a:tcPr marL="38100" marR="38100" marT="25400" marB="25400"/>
                </a:tc>
                <a:extLst>
                  <a:ext uri="{0D108BD9-81ED-4DB2-BD59-A6C34878D82A}">
                    <a16:rowId xmlns:a16="http://schemas.microsoft.com/office/drawing/2014/main" val="221092493"/>
                  </a:ext>
                </a:extLst>
              </a:tr>
              <a:tr h="387330">
                <a:tc>
                  <a:txBody>
                    <a:bodyPr/>
                    <a:lstStyle/>
                    <a:p>
                      <a:pPr marL="0" marR="0" fontAlgn="t">
                        <a:spcBef>
                          <a:spcPts val="0"/>
                        </a:spcBef>
                        <a:spcAft>
                          <a:spcPts val="0"/>
                        </a:spcAft>
                      </a:pPr>
                      <a:r>
                        <a:rPr lang="en-US" sz="1100" dirty="0">
                          <a:effectLst/>
                          <a:latin typeface="Calibri" panose="020F0502020204030204" pitchFamily="34" charset="0"/>
                        </a:rPr>
                        <a:t>Plan</a:t>
                      </a:r>
                    </a:p>
                  </a:txBody>
                  <a:tcPr marL="38100" marR="38100" marT="25400" marB="25400"/>
                </a:tc>
                <a:tc>
                  <a:txBody>
                    <a:bodyPr/>
                    <a:lstStyle/>
                    <a:p>
                      <a:pPr marL="0" marR="0" fontAlgn="t">
                        <a:spcBef>
                          <a:spcPts val="0"/>
                        </a:spcBef>
                        <a:spcAft>
                          <a:spcPts val="0"/>
                        </a:spcAft>
                      </a:pPr>
                      <a:r>
                        <a:rPr lang="en-US" sz="1100" dirty="0">
                          <a:effectLst/>
                          <a:latin typeface="Calibri" panose="020F0502020204030204" pitchFamily="34" charset="0"/>
                        </a:rPr>
                        <a:t>Client meeting</a:t>
                      </a:r>
                    </a:p>
                  </a:txBody>
                  <a:tcPr marL="38100" marR="38100" marT="25400" marB="25400"/>
                </a:tc>
                <a:tc>
                  <a:txBody>
                    <a:bodyPr/>
                    <a:lstStyle/>
                    <a:p>
                      <a:pPr marL="0" marR="0" fontAlgn="t">
                        <a:spcBef>
                          <a:spcPts val="0"/>
                        </a:spcBef>
                        <a:spcAft>
                          <a:spcPts val="0"/>
                        </a:spcAft>
                      </a:pPr>
                      <a:r>
                        <a:rPr lang="en-US" sz="1100" dirty="0">
                          <a:effectLst/>
                          <a:latin typeface="Calibri" panose="020F0502020204030204" pitchFamily="34" charset="0"/>
                        </a:rPr>
                        <a:t>Schedule + Meeting</a:t>
                      </a:r>
                    </a:p>
                  </a:txBody>
                  <a:tcPr marL="38100" marR="38100" marT="25400" marB="25400"/>
                </a:tc>
                <a:tc>
                  <a:txBody>
                    <a:bodyPr/>
                    <a:lstStyle/>
                    <a:p>
                      <a:pPr marL="0" marR="0" fontAlgn="t">
                        <a:spcBef>
                          <a:spcPts val="0"/>
                        </a:spcBef>
                        <a:spcAft>
                          <a:spcPts val="0"/>
                        </a:spcAft>
                      </a:pPr>
                      <a:endParaRPr lang="en-US" sz="1100" dirty="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dirty="0">
                          <a:effectLst/>
                          <a:latin typeface="Calibri" panose="020F0502020204030204" pitchFamily="34" charset="0"/>
                        </a:rPr>
                        <a:t>Review key deliverables so far &amp; determine readiness for executive Stage Gate meeting</a:t>
                      </a:r>
                    </a:p>
                  </a:txBody>
                  <a:tcPr marL="38100" marR="38100" marT="25400" marB="25400"/>
                </a:tc>
                <a:tc>
                  <a:txBody>
                    <a:bodyPr/>
                    <a:lstStyle/>
                    <a:p>
                      <a:pPr marL="0" marR="0" fontAlgn="t">
                        <a:spcBef>
                          <a:spcPts val="0"/>
                        </a:spcBef>
                        <a:spcAft>
                          <a:spcPts val="0"/>
                        </a:spcAft>
                      </a:pPr>
                      <a:endParaRPr lang="en-US" sz="1100" dirty="0">
                        <a:effectLst/>
                        <a:latin typeface="Calibri" panose="020F0502020204030204" pitchFamily="34" charset="0"/>
                      </a:endParaRPr>
                    </a:p>
                  </a:txBody>
                  <a:tcPr marL="38100" marR="38100" marT="25400" marB="25400"/>
                </a:tc>
                <a:extLst>
                  <a:ext uri="{0D108BD9-81ED-4DB2-BD59-A6C34878D82A}">
                    <a16:rowId xmlns:a16="http://schemas.microsoft.com/office/drawing/2014/main" val="253446732"/>
                  </a:ext>
                </a:extLst>
              </a:tr>
              <a:tr h="558345">
                <a:tc>
                  <a:txBody>
                    <a:bodyPr/>
                    <a:lstStyle/>
                    <a:p>
                      <a:pPr marL="0" marR="0" fontAlgn="t">
                        <a:spcBef>
                          <a:spcPts val="0"/>
                        </a:spcBef>
                        <a:spcAft>
                          <a:spcPts val="0"/>
                        </a:spcAft>
                      </a:pPr>
                      <a:r>
                        <a:rPr lang="en-US" sz="1100">
                          <a:effectLst/>
                        </a:rPr>
                        <a:t>Plan</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dirty="0">
                          <a:effectLst/>
                        </a:rPr>
                        <a:t>Send pre-reads + agenda for Stage Gate meeting</a:t>
                      </a:r>
                      <a:endParaRPr lang="en-US" sz="1100" dirty="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Send email</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 </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 </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 </a:t>
                      </a:r>
                      <a:endParaRPr lang="en-US" sz="1100">
                        <a:effectLst/>
                        <a:latin typeface="Calibri" panose="020F0502020204030204" pitchFamily="34" charset="0"/>
                      </a:endParaRPr>
                    </a:p>
                  </a:txBody>
                  <a:tcPr marL="38100" marR="38100" marT="25400" marB="25400"/>
                </a:tc>
                <a:extLst>
                  <a:ext uri="{0D108BD9-81ED-4DB2-BD59-A6C34878D82A}">
                    <a16:rowId xmlns:a16="http://schemas.microsoft.com/office/drawing/2014/main" val="1854311799"/>
                  </a:ext>
                </a:extLst>
              </a:tr>
              <a:tr h="389304">
                <a:tc>
                  <a:txBody>
                    <a:bodyPr/>
                    <a:lstStyle/>
                    <a:p>
                      <a:pPr marL="0" marR="0" fontAlgn="t">
                        <a:spcBef>
                          <a:spcPts val="0"/>
                        </a:spcBef>
                        <a:spcAft>
                          <a:spcPts val="0"/>
                        </a:spcAft>
                      </a:pPr>
                      <a:r>
                        <a:rPr lang="en-US" sz="1100">
                          <a:effectLst/>
                        </a:rPr>
                        <a:t>Plan</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Plan Stage Gate meeting</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Meeting</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Week of 2/7 </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Meeting with Exec with discuss Plan Stage documents</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 </a:t>
                      </a:r>
                      <a:endParaRPr lang="en-US" sz="1100">
                        <a:effectLst/>
                        <a:latin typeface="Calibri" panose="020F0502020204030204" pitchFamily="34" charset="0"/>
                      </a:endParaRPr>
                    </a:p>
                  </a:txBody>
                  <a:tcPr marL="38100" marR="38100" marT="25400" marB="25400"/>
                </a:tc>
                <a:extLst>
                  <a:ext uri="{0D108BD9-81ED-4DB2-BD59-A6C34878D82A}">
                    <a16:rowId xmlns:a16="http://schemas.microsoft.com/office/drawing/2014/main" val="1057150429"/>
                  </a:ext>
                </a:extLst>
              </a:tr>
              <a:tr h="389304">
                <a:tc>
                  <a:txBody>
                    <a:bodyPr/>
                    <a:lstStyle/>
                    <a:p>
                      <a:pPr marL="0" marR="0" fontAlgn="t">
                        <a:spcBef>
                          <a:spcPts val="0"/>
                        </a:spcBef>
                        <a:spcAft>
                          <a:spcPts val="0"/>
                        </a:spcAft>
                      </a:pPr>
                      <a:r>
                        <a:rPr lang="en-US" sz="1100">
                          <a:effectLst/>
                        </a:rPr>
                        <a:t>Plan</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Revise Documents as needed</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Team work</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 </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 </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 </a:t>
                      </a:r>
                      <a:endParaRPr lang="en-US" sz="1100">
                        <a:effectLst/>
                        <a:latin typeface="Calibri" panose="020F0502020204030204" pitchFamily="34" charset="0"/>
                      </a:endParaRPr>
                    </a:p>
                  </a:txBody>
                  <a:tcPr marL="38100" marR="38100" marT="25400" marB="25400"/>
                </a:tc>
                <a:extLst>
                  <a:ext uri="{0D108BD9-81ED-4DB2-BD59-A6C34878D82A}">
                    <a16:rowId xmlns:a16="http://schemas.microsoft.com/office/drawing/2014/main" val="3387299010"/>
                  </a:ext>
                </a:extLst>
              </a:tr>
              <a:tr h="558345">
                <a:tc>
                  <a:txBody>
                    <a:bodyPr/>
                    <a:lstStyle/>
                    <a:p>
                      <a:pPr marL="0" marR="0" fontAlgn="t">
                        <a:spcBef>
                          <a:spcPts val="0"/>
                        </a:spcBef>
                        <a:spcAft>
                          <a:spcPts val="0"/>
                        </a:spcAft>
                      </a:pPr>
                      <a:r>
                        <a:rPr lang="en-US" sz="1100">
                          <a:effectLst/>
                        </a:rPr>
                        <a:t>Plan</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Send follow-up from Stage Gate</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Send email</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 </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Send materials from meeting along with updated documents per discussion &amp; ask for final approvals</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 </a:t>
                      </a:r>
                      <a:endParaRPr lang="en-US" sz="1100">
                        <a:effectLst/>
                        <a:latin typeface="Calibri" panose="020F0502020204030204" pitchFamily="34" charset="0"/>
                      </a:endParaRPr>
                    </a:p>
                  </a:txBody>
                  <a:tcPr marL="38100" marR="38100" marT="25400" marB="25400"/>
                </a:tc>
                <a:extLst>
                  <a:ext uri="{0D108BD9-81ED-4DB2-BD59-A6C34878D82A}">
                    <a16:rowId xmlns:a16="http://schemas.microsoft.com/office/drawing/2014/main" val="1736470536"/>
                  </a:ext>
                </a:extLst>
              </a:tr>
              <a:tr h="389304">
                <a:tc>
                  <a:txBody>
                    <a:bodyPr/>
                    <a:lstStyle/>
                    <a:p>
                      <a:pPr marL="0" marR="0" fontAlgn="t">
                        <a:spcBef>
                          <a:spcPts val="0"/>
                        </a:spcBef>
                        <a:spcAft>
                          <a:spcPts val="0"/>
                        </a:spcAft>
                      </a:pPr>
                      <a:r>
                        <a:rPr lang="en-US" sz="1100">
                          <a:effectLst/>
                        </a:rPr>
                        <a:t>Plan</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Plan Stage Ends </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Milestone</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 </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Upon approval of Plan Stage documents from Client &amp; Executive, Plan Stage ends</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 </a:t>
                      </a:r>
                      <a:endParaRPr lang="en-US" sz="1100">
                        <a:effectLst/>
                        <a:latin typeface="Calibri" panose="020F0502020204030204" pitchFamily="34" charset="0"/>
                      </a:endParaRPr>
                    </a:p>
                  </a:txBody>
                  <a:tcPr marL="38100" marR="38100" marT="25400" marB="25400"/>
                </a:tc>
                <a:extLst>
                  <a:ext uri="{0D108BD9-81ED-4DB2-BD59-A6C34878D82A}">
                    <a16:rowId xmlns:a16="http://schemas.microsoft.com/office/drawing/2014/main" val="4228804289"/>
                  </a:ext>
                </a:extLst>
              </a:tr>
              <a:tr h="220264">
                <a:tc>
                  <a:txBody>
                    <a:bodyPr/>
                    <a:lstStyle/>
                    <a:p>
                      <a:pPr marL="0" marR="0" fontAlgn="t">
                        <a:spcBef>
                          <a:spcPts val="0"/>
                        </a:spcBef>
                        <a:spcAft>
                          <a:spcPts val="0"/>
                        </a:spcAft>
                      </a:pPr>
                      <a:r>
                        <a:rPr lang="en-US" sz="1100">
                          <a:effectLst/>
                        </a:rPr>
                        <a:t>Analyze</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Analyze Stage Beings</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Milestone</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 </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a:effectLst/>
                        </a:rPr>
                        <a:t>Develop key deliverables</a:t>
                      </a:r>
                      <a:endParaRPr lang="en-US" sz="1100">
                        <a:effectLst/>
                        <a:latin typeface="Calibri" panose="020F0502020204030204" pitchFamily="34" charset="0"/>
                      </a:endParaRPr>
                    </a:p>
                  </a:txBody>
                  <a:tcPr marL="38100" marR="38100" marT="25400" marB="25400"/>
                </a:tc>
                <a:tc>
                  <a:txBody>
                    <a:bodyPr/>
                    <a:lstStyle/>
                    <a:p>
                      <a:pPr marL="0" marR="0" fontAlgn="t">
                        <a:spcBef>
                          <a:spcPts val="0"/>
                        </a:spcBef>
                        <a:spcAft>
                          <a:spcPts val="0"/>
                        </a:spcAft>
                      </a:pPr>
                      <a:r>
                        <a:rPr lang="en-US" sz="1100" dirty="0">
                          <a:effectLst/>
                        </a:rPr>
                        <a:t> </a:t>
                      </a:r>
                      <a:endParaRPr lang="en-US" sz="1100" dirty="0">
                        <a:effectLst/>
                        <a:latin typeface="Calibri" panose="020F0502020204030204" pitchFamily="34" charset="0"/>
                      </a:endParaRPr>
                    </a:p>
                  </a:txBody>
                  <a:tcPr marL="38100" marR="38100" marT="25400" marB="25400"/>
                </a:tc>
                <a:extLst>
                  <a:ext uri="{0D108BD9-81ED-4DB2-BD59-A6C34878D82A}">
                    <a16:rowId xmlns:a16="http://schemas.microsoft.com/office/drawing/2014/main" val="2080259741"/>
                  </a:ext>
                </a:extLst>
              </a:tr>
            </a:tbl>
          </a:graphicData>
        </a:graphic>
      </p:graphicFrame>
      <p:sp>
        <p:nvSpPr>
          <p:cNvPr id="6" name="TextBox 5">
            <a:extLst>
              <a:ext uri="{FF2B5EF4-FFF2-40B4-BE49-F238E27FC236}">
                <a16:creationId xmlns:a16="http://schemas.microsoft.com/office/drawing/2014/main" id="{BA9477CC-9A1B-B746-A855-E02EDC2E6C4F}"/>
              </a:ext>
            </a:extLst>
          </p:cNvPr>
          <p:cNvSpPr txBox="1"/>
          <p:nvPr/>
        </p:nvSpPr>
        <p:spPr>
          <a:xfrm>
            <a:off x="3544183" y="6123543"/>
            <a:ext cx="4669676" cy="369332"/>
          </a:xfrm>
          <a:prstGeom prst="rect">
            <a:avLst/>
          </a:prstGeom>
          <a:noFill/>
        </p:spPr>
        <p:txBody>
          <a:bodyPr wrap="none" rtlCol="0">
            <a:spAutoFit/>
          </a:bodyPr>
          <a:lstStyle/>
          <a:p>
            <a:r>
              <a:rPr lang="en-US" i="1" dirty="0"/>
              <a:t>*Illustrative: Some spots intentionally left blank.</a:t>
            </a:r>
          </a:p>
        </p:txBody>
      </p:sp>
      <p:sp>
        <p:nvSpPr>
          <p:cNvPr id="7" name="TextBox 6">
            <a:extLst>
              <a:ext uri="{FF2B5EF4-FFF2-40B4-BE49-F238E27FC236}">
                <a16:creationId xmlns:a16="http://schemas.microsoft.com/office/drawing/2014/main" id="{24194E57-29D3-844D-8585-02F7558E3F59}"/>
              </a:ext>
            </a:extLst>
          </p:cNvPr>
          <p:cNvSpPr txBox="1"/>
          <p:nvPr/>
        </p:nvSpPr>
        <p:spPr>
          <a:xfrm>
            <a:off x="779715" y="1320572"/>
            <a:ext cx="7115089" cy="369332"/>
          </a:xfrm>
          <a:prstGeom prst="rect">
            <a:avLst/>
          </a:prstGeom>
          <a:noFill/>
        </p:spPr>
        <p:txBody>
          <a:bodyPr wrap="none" rtlCol="0">
            <a:spAutoFit/>
          </a:bodyPr>
          <a:lstStyle/>
          <a:p>
            <a:r>
              <a:rPr lang="en-US" dirty="0"/>
              <a:t>Somewhere between Milestones and your task manager is a Project Plan. </a:t>
            </a:r>
          </a:p>
        </p:txBody>
      </p:sp>
    </p:spTree>
    <p:extLst>
      <p:ext uri="{BB962C8B-B14F-4D97-AF65-F5344CB8AC3E}">
        <p14:creationId xmlns:p14="http://schemas.microsoft.com/office/powerpoint/2010/main" val="2306507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165A-7529-A746-83A7-135DF29A5FD2}"/>
              </a:ext>
            </a:extLst>
          </p:cNvPr>
          <p:cNvSpPr>
            <a:spLocks noGrp="1"/>
          </p:cNvSpPr>
          <p:nvPr>
            <p:ph type="ctrTitle"/>
          </p:nvPr>
        </p:nvSpPr>
        <p:spPr/>
        <p:txBody>
          <a:bodyPr/>
          <a:lstStyle/>
          <a:p>
            <a:r>
              <a:rPr lang="en-US" dirty="0"/>
              <a:t>Bonus! </a:t>
            </a:r>
            <a:br>
              <a:rPr lang="en-US" dirty="0"/>
            </a:br>
            <a:r>
              <a:rPr lang="en-US" dirty="0"/>
              <a:t>Meetings: Best Practices</a:t>
            </a:r>
          </a:p>
        </p:txBody>
      </p:sp>
    </p:spTree>
    <p:extLst>
      <p:ext uri="{BB962C8B-B14F-4D97-AF65-F5344CB8AC3E}">
        <p14:creationId xmlns:p14="http://schemas.microsoft.com/office/powerpoint/2010/main" val="4213095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a:t>Best Practices</a:t>
            </a:r>
          </a:p>
        </p:txBody>
      </p:sp>
      <p:sp>
        <p:nvSpPr>
          <p:cNvPr id="2" name="Content Placeholder 1"/>
          <p:cNvSpPr>
            <a:spLocks noGrp="1"/>
          </p:cNvSpPr>
          <p:nvPr>
            <p:ph idx="1"/>
          </p:nvPr>
        </p:nvSpPr>
        <p:spPr/>
        <p:txBody>
          <a:bodyPr>
            <a:normAutofit fontScale="92500"/>
          </a:bodyPr>
          <a:lstStyle/>
          <a:p>
            <a:pPr fontAlgn="ctr"/>
            <a:r>
              <a:rPr lang="en-US" dirty="0"/>
              <a:t>When scheduling, provide several time options to speed up the schedule process (i.e. Tues 1-3pm, Wed 10am-12pm) &amp; schedule 1 week in advance</a:t>
            </a:r>
          </a:p>
          <a:p>
            <a:pPr fontAlgn="ctr"/>
            <a:r>
              <a:rPr lang="en-US" dirty="0"/>
              <a:t>Send an agenda and any major documents that must be approved ahead of time, ideally &gt;1 business day (i.e. Statement of Work, etc.)</a:t>
            </a:r>
          </a:p>
          <a:p>
            <a:pPr fontAlgn="ctr"/>
            <a:r>
              <a:rPr lang="en-US" dirty="0"/>
              <a:t>Identify Roles: </a:t>
            </a:r>
          </a:p>
          <a:p>
            <a:pPr lvl="1" fontAlgn="ctr"/>
            <a:r>
              <a:rPr lang="en-US" dirty="0"/>
              <a:t>Facilitator: gets the meeting started, establishes the “we’re meeting today to accomplish…”</a:t>
            </a:r>
          </a:p>
          <a:p>
            <a:pPr lvl="1" fontAlgn="ctr"/>
            <a:r>
              <a:rPr lang="en-US" dirty="0"/>
              <a:t>Scribe: dedicated person to take notes (but…)</a:t>
            </a:r>
          </a:p>
          <a:p>
            <a:pPr lvl="1" fontAlgn="ctr"/>
            <a:r>
              <a:rPr lang="en-US" dirty="0"/>
              <a:t>Slide-by-slide presenters</a:t>
            </a:r>
          </a:p>
          <a:p>
            <a:pPr fontAlgn="ctr"/>
            <a:r>
              <a:rPr lang="en-US" dirty="0"/>
              <a:t>Send a follow up recap email with decisions made, action items, key notes, and any reviewed materials (deck, documents, etc.) within 1 business day</a:t>
            </a:r>
          </a:p>
          <a:p>
            <a:pPr lvl="1" fontAlgn="ctr"/>
            <a:r>
              <a:rPr lang="en-US" dirty="0"/>
              <a:t>This will be prepped by your team, sent by the client</a:t>
            </a:r>
          </a:p>
        </p:txBody>
      </p:sp>
    </p:spTree>
    <p:extLst>
      <p:ext uri="{BB962C8B-B14F-4D97-AF65-F5344CB8AC3E}">
        <p14:creationId xmlns:p14="http://schemas.microsoft.com/office/powerpoint/2010/main" val="2529503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a:t>Recap Email Example</a:t>
            </a:r>
          </a:p>
        </p:txBody>
      </p:sp>
      <p:sp>
        <p:nvSpPr>
          <p:cNvPr id="2" name="Content Placeholder 1"/>
          <p:cNvSpPr>
            <a:spLocks noGrp="1"/>
          </p:cNvSpPr>
          <p:nvPr>
            <p:ph idx="1"/>
          </p:nvPr>
        </p:nvSpPr>
        <p:spPr/>
        <p:txBody>
          <a:bodyPr>
            <a:normAutofit fontScale="47500" lnSpcReduction="20000"/>
          </a:bodyPr>
          <a:lstStyle/>
          <a:p>
            <a:pPr marL="0" indent="0" fontAlgn="ctr">
              <a:buNone/>
            </a:pPr>
            <a:r>
              <a:rPr lang="en-US" dirty="0"/>
              <a:t>Hi [Executive Name],</a:t>
            </a:r>
          </a:p>
          <a:p>
            <a:pPr marL="0" indent="0" fontAlgn="ctr">
              <a:buNone/>
            </a:pPr>
            <a:endParaRPr lang="en-US" dirty="0"/>
          </a:p>
          <a:p>
            <a:pPr marL="0" indent="0" fontAlgn="ctr">
              <a:buNone/>
            </a:pPr>
            <a:r>
              <a:rPr lang="en-US" dirty="0"/>
              <a:t>Thanks for meeting with us today. Below are some notes from the meeting. Let us know if there’s anything to add or edit. Once we get final document approvals from you, we will move onto the [Insert Name] Stage Gate. The documents are attached, along with the deck that we reviewed today.</a:t>
            </a:r>
          </a:p>
          <a:p>
            <a:pPr marL="0" indent="0" fontAlgn="ctr">
              <a:buNone/>
            </a:pPr>
            <a:endParaRPr lang="en-US" dirty="0"/>
          </a:p>
          <a:p>
            <a:pPr marL="0" indent="0" fontAlgn="ctr">
              <a:buNone/>
            </a:pPr>
            <a:r>
              <a:rPr lang="en-US" b="1" dirty="0"/>
              <a:t>Decisions Made: </a:t>
            </a:r>
          </a:p>
          <a:p>
            <a:pPr fontAlgn="ctr">
              <a:buFont typeface="Arial" panose="020B0604020202020204" pitchFamily="34" charset="0"/>
              <a:buChar char="•"/>
            </a:pPr>
            <a:r>
              <a:rPr lang="en-US" dirty="0"/>
              <a:t>We will prioritize the admin portal functionality over the customer-facing UI</a:t>
            </a:r>
          </a:p>
          <a:p>
            <a:pPr fontAlgn="ctr">
              <a:buFont typeface="Arial" panose="020B0604020202020204" pitchFamily="34" charset="0"/>
              <a:buChar char="•"/>
            </a:pPr>
            <a:r>
              <a:rPr lang="en-US" dirty="0"/>
              <a:t>We need to include a competitive analysis as part of our Plan Stage deliverables</a:t>
            </a:r>
          </a:p>
          <a:p>
            <a:pPr fontAlgn="ctr">
              <a:buFont typeface="Arial" panose="020B0604020202020204" pitchFamily="34" charset="0"/>
              <a:buChar char="•"/>
            </a:pPr>
            <a:endParaRPr lang="en-US" dirty="0"/>
          </a:p>
          <a:p>
            <a:pPr marL="0" indent="0" fontAlgn="ctr">
              <a:buNone/>
            </a:pPr>
            <a:r>
              <a:rPr lang="en-US" b="1" dirty="0"/>
              <a:t>Action Items: </a:t>
            </a:r>
          </a:p>
          <a:p>
            <a:pPr fontAlgn="ctr"/>
            <a:r>
              <a:rPr lang="en-US" dirty="0"/>
              <a:t>[Executive name]: approve attached documents by EOD 1/31</a:t>
            </a:r>
          </a:p>
          <a:p>
            <a:pPr fontAlgn="ctr"/>
            <a:r>
              <a:rPr lang="en-US" dirty="0"/>
              <a:t>Team: add competitive analysis document to scope</a:t>
            </a:r>
          </a:p>
          <a:p>
            <a:pPr fontAlgn="ctr"/>
            <a:endParaRPr lang="en-US" dirty="0"/>
          </a:p>
          <a:p>
            <a:pPr marL="0" indent="0" fontAlgn="ctr">
              <a:buNone/>
            </a:pPr>
            <a:r>
              <a:rPr lang="en-US" b="1" dirty="0"/>
              <a:t>Notes: </a:t>
            </a:r>
          </a:p>
          <a:p>
            <a:pPr fontAlgn="ctr"/>
            <a:r>
              <a:rPr lang="en-US" dirty="0"/>
              <a:t>Executive would like the primary color of the site to be blue</a:t>
            </a:r>
          </a:p>
          <a:p>
            <a:pPr marL="0" indent="0" fontAlgn="ctr">
              <a:buNone/>
            </a:pPr>
            <a:endParaRPr lang="en-US" dirty="0"/>
          </a:p>
          <a:p>
            <a:pPr marL="0" indent="0" fontAlgn="ctr">
              <a:buNone/>
            </a:pPr>
            <a:r>
              <a:rPr lang="en-US" dirty="0"/>
              <a:t>Thanks!</a:t>
            </a:r>
          </a:p>
          <a:p>
            <a:pPr marL="0" indent="0" fontAlgn="ctr">
              <a:buNone/>
            </a:pPr>
            <a:r>
              <a:rPr lang="en-US" dirty="0"/>
              <a:t>[Team name] </a:t>
            </a:r>
          </a:p>
          <a:p>
            <a:pPr marL="0" indent="0" fontAlgn="ctr">
              <a:buNone/>
            </a:pPr>
            <a:endParaRPr lang="en-US" dirty="0"/>
          </a:p>
        </p:txBody>
      </p:sp>
    </p:spTree>
    <p:extLst>
      <p:ext uri="{BB962C8B-B14F-4D97-AF65-F5344CB8AC3E}">
        <p14:creationId xmlns:p14="http://schemas.microsoft.com/office/powerpoint/2010/main" val="1213740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165A-7529-A746-83A7-135DF29A5FD2}"/>
              </a:ext>
            </a:extLst>
          </p:cNvPr>
          <p:cNvSpPr>
            <a:spLocks noGrp="1"/>
          </p:cNvSpPr>
          <p:nvPr>
            <p:ph type="ctrTitle"/>
          </p:nvPr>
        </p:nvSpPr>
        <p:spPr/>
        <p:txBody>
          <a:bodyPr/>
          <a:lstStyle/>
          <a:p>
            <a:r>
              <a:rPr lang="en-US" dirty="0"/>
              <a:t>Methodologies </a:t>
            </a:r>
            <a:br>
              <a:rPr lang="en-US" dirty="0"/>
            </a:br>
            <a:r>
              <a:rPr lang="en-US" dirty="0"/>
              <a:t>(continued)</a:t>
            </a:r>
          </a:p>
        </p:txBody>
      </p:sp>
    </p:spTree>
    <p:extLst>
      <p:ext uri="{BB962C8B-B14F-4D97-AF65-F5344CB8AC3E}">
        <p14:creationId xmlns:p14="http://schemas.microsoft.com/office/powerpoint/2010/main" val="2854604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History of Waterfall Methodologies</a:t>
            </a:r>
          </a:p>
        </p:txBody>
      </p:sp>
      <p:sp>
        <p:nvSpPr>
          <p:cNvPr id="3" name="Content Placeholder 2"/>
          <p:cNvSpPr>
            <a:spLocks noGrp="1"/>
          </p:cNvSpPr>
          <p:nvPr>
            <p:ph idx="1"/>
          </p:nvPr>
        </p:nvSpPr>
        <p:spPr/>
        <p:txBody>
          <a:bodyPr/>
          <a:lstStyle/>
          <a:p>
            <a:r>
              <a:rPr lang="en-US" dirty="0"/>
              <a:t>Emerged in the 50’s</a:t>
            </a:r>
          </a:p>
          <a:p>
            <a:r>
              <a:rPr lang="en-US" dirty="0"/>
              <a:t>Advocates sequential phases of development</a:t>
            </a:r>
          </a:p>
          <a:p>
            <a:r>
              <a:rPr lang="en-US" dirty="0"/>
              <a:t>First and most popular model</a:t>
            </a:r>
          </a:p>
          <a:p>
            <a:pPr lvl="1"/>
            <a:r>
              <a:rPr lang="en-US" dirty="0"/>
              <a:t>Fits with organizational hierarchy</a:t>
            </a:r>
          </a:p>
          <a:p>
            <a:pPr lvl="1"/>
            <a:r>
              <a:rPr lang="en-US" dirty="0"/>
              <a:t>Taken from other fields (construction, manufacturing)</a:t>
            </a:r>
          </a:p>
          <a:p>
            <a:pPr lvl="1"/>
            <a:r>
              <a:rPr lang="en-US" dirty="0"/>
              <a:t>Fits well with outsourcing model</a:t>
            </a:r>
          </a:p>
        </p:txBody>
      </p:sp>
    </p:spTree>
    <p:extLst>
      <p:ext uri="{BB962C8B-B14F-4D97-AF65-F5344CB8AC3E}">
        <p14:creationId xmlns:p14="http://schemas.microsoft.com/office/powerpoint/2010/main" val="2771606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Waterfall Criticisms</a:t>
            </a:r>
          </a:p>
        </p:txBody>
      </p:sp>
      <p:sp>
        <p:nvSpPr>
          <p:cNvPr id="3" name="Content Placeholder 2"/>
          <p:cNvSpPr>
            <a:spLocks noGrp="1"/>
          </p:cNvSpPr>
          <p:nvPr>
            <p:ph idx="1"/>
          </p:nvPr>
        </p:nvSpPr>
        <p:spPr/>
        <p:txBody>
          <a:bodyPr/>
          <a:lstStyle/>
          <a:p>
            <a:r>
              <a:rPr lang="en-US" dirty="0"/>
              <a:t>Process heavy</a:t>
            </a:r>
          </a:p>
          <a:p>
            <a:r>
              <a:rPr lang="en-US" dirty="0"/>
              <a:t>Unresponsive to change</a:t>
            </a:r>
          </a:p>
          <a:p>
            <a:r>
              <a:rPr lang="en-US" dirty="0"/>
              <a:t>Little room for user feedback</a:t>
            </a:r>
          </a:p>
          <a:p>
            <a:r>
              <a:rPr lang="en-US" dirty="0"/>
              <a:t>Long development cycles</a:t>
            </a:r>
          </a:p>
        </p:txBody>
      </p:sp>
    </p:spTree>
    <p:extLst>
      <p:ext uri="{BB962C8B-B14F-4D97-AF65-F5344CB8AC3E}">
        <p14:creationId xmlns:p14="http://schemas.microsoft.com/office/powerpoint/2010/main" val="3639798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History of Agile Development</a:t>
            </a:r>
          </a:p>
        </p:txBody>
      </p:sp>
      <p:sp>
        <p:nvSpPr>
          <p:cNvPr id="3" name="Content Placeholder 2"/>
          <p:cNvSpPr>
            <a:spLocks noGrp="1"/>
          </p:cNvSpPr>
          <p:nvPr>
            <p:ph idx="1"/>
          </p:nvPr>
        </p:nvSpPr>
        <p:spPr/>
        <p:txBody>
          <a:bodyPr>
            <a:normAutofit/>
          </a:bodyPr>
          <a:lstStyle/>
          <a:p>
            <a:r>
              <a:rPr lang="en-US" dirty="0"/>
              <a:t>Agile is an overarching term that includes iterative approaches to software development that embrace the values of the Manifesto for Agile Software Development.</a:t>
            </a:r>
          </a:p>
          <a:p>
            <a:r>
              <a:rPr lang="en-US" dirty="0"/>
              <a:t>Not new</a:t>
            </a:r>
          </a:p>
          <a:p>
            <a:pPr lvl="1"/>
            <a:r>
              <a:rPr lang="en-US" dirty="0"/>
              <a:t>IBM was using iterative approaches as early as 1957</a:t>
            </a:r>
          </a:p>
          <a:p>
            <a:pPr lvl="1"/>
            <a:r>
              <a:rPr lang="en-US" dirty="0"/>
              <a:t>Today includes methodologies such as XP, Scrum and Kanban </a:t>
            </a:r>
          </a:p>
        </p:txBody>
      </p:sp>
    </p:spTree>
    <p:extLst>
      <p:ext uri="{BB962C8B-B14F-4D97-AF65-F5344CB8AC3E}">
        <p14:creationId xmlns:p14="http://schemas.microsoft.com/office/powerpoint/2010/main" val="263373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165A-7529-A746-83A7-135DF29A5FD2}"/>
              </a:ext>
            </a:extLst>
          </p:cNvPr>
          <p:cNvSpPr>
            <a:spLocks noGrp="1"/>
          </p:cNvSpPr>
          <p:nvPr>
            <p:ph type="ctrTitle"/>
          </p:nvPr>
        </p:nvSpPr>
        <p:spPr/>
        <p:txBody>
          <a:bodyPr/>
          <a:lstStyle/>
          <a:p>
            <a:r>
              <a:rPr lang="en-US" dirty="0"/>
              <a:t>Methodologies</a:t>
            </a:r>
          </a:p>
        </p:txBody>
      </p:sp>
    </p:spTree>
    <p:extLst>
      <p:ext uri="{BB962C8B-B14F-4D97-AF65-F5344CB8AC3E}">
        <p14:creationId xmlns:p14="http://schemas.microsoft.com/office/powerpoint/2010/main" val="8947517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Comparing Agile Methodologies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20029600"/>
              </p:ext>
            </p:extLst>
          </p:nvPr>
        </p:nvGraphicFramePr>
        <p:xfrm>
          <a:off x="1351722" y="1411356"/>
          <a:ext cx="9488556" cy="4939745"/>
        </p:xfrm>
        <a:graphic>
          <a:graphicData uri="http://schemas.openxmlformats.org/drawingml/2006/table">
            <a:tbl>
              <a:tblPr firstRow="1" bandRow="1">
                <a:tableStyleId>{073A0DAA-6AF3-43AB-8588-CEC1D06C72B9}</a:tableStyleId>
              </a:tblPr>
              <a:tblGrid>
                <a:gridCol w="2811424">
                  <a:extLst>
                    <a:ext uri="{9D8B030D-6E8A-4147-A177-3AD203B41FA5}">
                      <a16:colId xmlns:a16="http://schemas.microsoft.com/office/drawing/2014/main" val="20000"/>
                    </a:ext>
                  </a:extLst>
                </a:gridCol>
                <a:gridCol w="4304993">
                  <a:extLst>
                    <a:ext uri="{9D8B030D-6E8A-4147-A177-3AD203B41FA5}">
                      <a16:colId xmlns:a16="http://schemas.microsoft.com/office/drawing/2014/main" val="20001"/>
                    </a:ext>
                  </a:extLst>
                </a:gridCol>
                <a:gridCol w="2372139">
                  <a:extLst>
                    <a:ext uri="{9D8B030D-6E8A-4147-A177-3AD203B41FA5}">
                      <a16:colId xmlns:a16="http://schemas.microsoft.com/office/drawing/2014/main" val="20002"/>
                    </a:ext>
                  </a:extLst>
                </a:gridCol>
              </a:tblGrid>
              <a:tr h="458198">
                <a:tc>
                  <a:txBody>
                    <a:bodyPr/>
                    <a:lstStyle/>
                    <a:p>
                      <a:r>
                        <a:rPr lang="en-US" dirty="0"/>
                        <a:t>Agile Methodology</a:t>
                      </a:r>
                    </a:p>
                  </a:txBody>
                  <a:tcPr/>
                </a:tc>
                <a:tc>
                  <a:txBody>
                    <a:bodyPr/>
                    <a:lstStyle/>
                    <a:p>
                      <a:r>
                        <a:rPr lang="en-US" dirty="0"/>
                        <a:t>Emphasis</a:t>
                      </a:r>
                    </a:p>
                  </a:txBody>
                  <a:tcPr/>
                </a:tc>
                <a:tc>
                  <a:txBody>
                    <a:bodyPr/>
                    <a:lstStyle/>
                    <a:p>
                      <a:r>
                        <a:rPr lang="en-US" dirty="0"/>
                        <a:t>Founder(s)</a:t>
                      </a:r>
                    </a:p>
                  </a:txBody>
                  <a:tcPr/>
                </a:tc>
                <a:extLst>
                  <a:ext uri="{0D108BD9-81ED-4DB2-BD59-A6C34878D82A}">
                    <a16:rowId xmlns:a16="http://schemas.microsoft.com/office/drawing/2014/main" val="10000"/>
                  </a:ext>
                </a:extLst>
              </a:tr>
              <a:tr h="640221">
                <a:tc>
                  <a:txBody>
                    <a:bodyPr/>
                    <a:lstStyle/>
                    <a:p>
                      <a:r>
                        <a:rPr lang="en-US" sz="1400" dirty="0"/>
                        <a:t>Extreme Programming</a:t>
                      </a:r>
                    </a:p>
                  </a:txBody>
                  <a:tcPr/>
                </a:tc>
                <a:tc>
                  <a:txBody>
                    <a:bodyPr/>
                    <a:lstStyle/>
                    <a:p>
                      <a:r>
                        <a:rPr lang="en-US" sz="1400" dirty="0"/>
                        <a:t>Efficiency, customer focus and feedback, and quality</a:t>
                      </a:r>
                    </a:p>
                  </a:txBody>
                  <a:tcPr/>
                </a:tc>
                <a:tc>
                  <a:txBody>
                    <a:bodyPr/>
                    <a:lstStyle/>
                    <a:p>
                      <a:r>
                        <a:rPr lang="en-US" sz="1400" dirty="0"/>
                        <a:t>Kent Beck</a:t>
                      </a:r>
                    </a:p>
                  </a:txBody>
                  <a:tcPr/>
                </a:tc>
                <a:extLst>
                  <a:ext uri="{0D108BD9-81ED-4DB2-BD59-A6C34878D82A}">
                    <a16:rowId xmlns:a16="http://schemas.microsoft.com/office/drawing/2014/main" val="10001"/>
                  </a:ext>
                </a:extLst>
              </a:tr>
              <a:tr h="640221">
                <a:tc>
                  <a:txBody>
                    <a:bodyPr/>
                    <a:lstStyle/>
                    <a:p>
                      <a:r>
                        <a:rPr lang="en-US" sz="1400" dirty="0"/>
                        <a:t>Scrum</a:t>
                      </a:r>
                    </a:p>
                  </a:txBody>
                  <a:tcPr/>
                </a:tc>
                <a:tc>
                  <a:txBody>
                    <a:bodyPr/>
                    <a:lstStyle/>
                    <a:p>
                      <a:r>
                        <a:rPr lang="en-US" sz="1400" dirty="0"/>
                        <a:t>Teaming, organizing work</a:t>
                      </a:r>
                    </a:p>
                  </a:txBody>
                  <a:tcPr/>
                </a:tc>
                <a:tc>
                  <a:txBody>
                    <a:bodyPr/>
                    <a:lstStyle/>
                    <a:p>
                      <a:r>
                        <a:rPr lang="en-US" sz="1400" dirty="0"/>
                        <a:t>Jeff </a:t>
                      </a:r>
                      <a:r>
                        <a:rPr lang="en-US" sz="1400" dirty="0" err="1"/>
                        <a:t>Suthewwrland</a:t>
                      </a:r>
                      <a:r>
                        <a:rPr lang="en-US" sz="1400" dirty="0"/>
                        <a:t> and Ken </a:t>
                      </a:r>
                      <a:r>
                        <a:rPr lang="en-US" sz="1400" dirty="0" err="1"/>
                        <a:t>Schwaber</a:t>
                      </a:r>
                      <a:endParaRPr lang="en-US" sz="1400" dirty="0"/>
                    </a:p>
                  </a:txBody>
                  <a:tcPr/>
                </a:tc>
                <a:extLst>
                  <a:ext uri="{0D108BD9-81ED-4DB2-BD59-A6C34878D82A}">
                    <a16:rowId xmlns:a16="http://schemas.microsoft.com/office/drawing/2014/main" val="10002"/>
                  </a:ext>
                </a:extLst>
              </a:tr>
              <a:tr h="640221">
                <a:tc>
                  <a:txBody>
                    <a:bodyPr/>
                    <a:lstStyle/>
                    <a:p>
                      <a:r>
                        <a:rPr lang="en-US" sz="1400" dirty="0"/>
                        <a:t>Feature-Driven Development</a:t>
                      </a:r>
                    </a:p>
                  </a:txBody>
                  <a:tcPr/>
                </a:tc>
                <a:tc>
                  <a:txBody>
                    <a:bodyPr/>
                    <a:lstStyle/>
                    <a:p>
                      <a:r>
                        <a:rPr lang="en-US" sz="1400" dirty="0"/>
                        <a:t>Interactive</a:t>
                      </a:r>
                      <a:r>
                        <a:rPr lang="en-US" sz="1400" baseline="0" dirty="0"/>
                        <a:t> development of user-focused features</a:t>
                      </a:r>
                      <a:endParaRPr lang="en-US" sz="1400" dirty="0"/>
                    </a:p>
                  </a:txBody>
                  <a:tcPr/>
                </a:tc>
                <a:tc>
                  <a:txBody>
                    <a:bodyPr/>
                    <a:lstStyle/>
                    <a:p>
                      <a:r>
                        <a:rPr lang="en-US" sz="1400" dirty="0"/>
                        <a:t>Jeff DeLuca</a:t>
                      </a:r>
                    </a:p>
                  </a:txBody>
                  <a:tcPr/>
                </a:tc>
                <a:extLst>
                  <a:ext uri="{0D108BD9-81ED-4DB2-BD59-A6C34878D82A}">
                    <a16:rowId xmlns:a16="http://schemas.microsoft.com/office/drawing/2014/main" val="10003"/>
                  </a:ext>
                </a:extLst>
              </a:tr>
              <a:tr h="640221">
                <a:tc>
                  <a:txBody>
                    <a:bodyPr/>
                    <a:lstStyle/>
                    <a:p>
                      <a:r>
                        <a:rPr lang="en-US" sz="1400" dirty="0"/>
                        <a:t>Dynamic Systems Development Method</a:t>
                      </a:r>
                    </a:p>
                  </a:txBody>
                  <a:tcPr/>
                </a:tc>
                <a:tc>
                  <a:txBody>
                    <a:bodyPr/>
                    <a:lstStyle/>
                    <a:p>
                      <a:r>
                        <a:rPr lang="en-US" sz="1400" dirty="0"/>
                        <a:t>Structured approach to rapid development, collection of best</a:t>
                      </a:r>
                      <a:r>
                        <a:rPr lang="en-US" sz="1400" baseline="0" dirty="0"/>
                        <a:t> practices</a:t>
                      </a:r>
                      <a:endParaRPr lang="en-US" sz="1400" dirty="0"/>
                    </a:p>
                  </a:txBody>
                  <a:tcPr/>
                </a:tc>
                <a:tc>
                  <a:txBody>
                    <a:bodyPr/>
                    <a:lstStyle/>
                    <a:p>
                      <a:r>
                        <a:rPr lang="en-US" sz="1400" dirty="0"/>
                        <a:t>DSDM Consortium</a:t>
                      </a:r>
                    </a:p>
                  </a:txBody>
                  <a:tcPr/>
                </a:tc>
                <a:extLst>
                  <a:ext uri="{0D108BD9-81ED-4DB2-BD59-A6C34878D82A}">
                    <a16:rowId xmlns:a16="http://schemas.microsoft.com/office/drawing/2014/main" val="10004"/>
                  </a:ext>
                </a:extLst>
              </a:tr>
              <a:tr h="640221">
                <a:tc>
                  <a:txBody>
                    <a:bodyPr/>
                    <a:lstStyle/>
                    <a:p>
                      <a:r>
                        <a:rPr lang="en-US" sz="1400" dirty="0"/>
                        <a:t>Lean Software Development</a:t>
                      </a:r>
                    </a:p>
                  </a:txBody>
                  <a:tcPr/>
                </a:tc>
                <a:tc>
                  <a:txBody>
                    <a:bodyPr/>
                    <a:lstStyle/>
                    <a:p>
                      <a:r>
                        <a:rPr lang="en-US" sz="1400" dirty="0"/>
                        <a:t>Eliminate work that does not create customer value</a:t>
                      </a:r>
                    </a:p>
                  </a:txBody>
                  <a:tcPr/>
                </a:tc>
                <a:tc>
                  <a:txBody>
                    <a:bodyPr/>
                    <a:lstStyle/>
                    <a:p>
                      <a:r>
                        <a:rPr lang="en-US" sz="1400" dirty="0"/>
                        <a:t>Mary and Tom </a:t>
                      </a:r>
                      <a:r>
                        <a:rPr lang="en-US" sz="1400" dirty="0" err="1"/>
                        <a:t>Poppendieck</a:t>
                      </a:r>
                      <a:endParaRPr lang="en-US" sz="1400" dirty="0"/>
                    </a:p>
                  </a:txBody>
                  <a:tcPr/>
                </a:tc>
                <a:extLst>
                  <a:ext uri="{0D108BD9-81ED-4DB2-BD59-A6C34878D82A}">
                    <a16:rowId xmlns:a16="http://schemas.microsoft.com/office/drawing/2014/main" val="10005"/>
                  </a:ext>
                </a:extLst>
              </a:tr>
              <a:tr h="640221">
                <a:tc>
                  <a:txBody>
                    <a:bodyPr/>
                    <a:lstStyle/>
                    <a:p>
                      <a:r>
                        <a:rPr lang="en-US" sz="1400" dirty="0"/>
                        <a:t>Kanban Method</a:t>
                      </a:r>
                    </a:p>
                  </a:txBody>
                  <a:tcPr/>
                </a:tc>
                <a:tc>
                  <a:txBody>
                    <a:bodyPr/>
                    <a:lstStyle/>
                    <a:p>
                      <a:r>
                        <a:rPr lang="en-US" sz="1400" dirty="0"/>
                        <a:t>Visualize and manage workflow, just-in-time development</a:t>
                      </a:r>
                    </a:p>
                  </a:txBody>
                  <a:tcPr/>
                </a:tc>
                <a:tc>
                  <a:txBody>
                    <a:bodyPr/>
                    <a:lstStyle/>
                    <a:p>
                      <a:r>
                        <a:rPr lang="en-US" sz="1400" dirty="0"/>
                        <a:t>David Anderson</a:t>
                      </a:r>
                    </a:p>
                  </a:txBody>
                  <a:tcPr/>
                </a:tc>
                <a:extLst>
                  <a:ext uri="{0D108BD9-81ED-4DB2-BD59-A6C34878D82A}">
                    <a16:rowId xmlns:a16="http://schemas.microsoft.com/office/drawing/2014/main" val="10006"/>
                  </a:ext>
                </a:extLst>
              </a:tr>
              <a:tr h="640221">
                <a:tc>
                  <a:txBody>
                    <a:bodyPr/>
                    <a:lstStyle/>
                    <a:p>
                      <a:r>
                        <a:rPr lang="en-US" sz="1400" dirty="0" err="1"/>
                        <a:t>Cyrstal</a:t>
                      </a:r>
                      <a:r>
                        <a:rPr lang="en-US" sz="1400" dirty="0"/>
                        <a:t> Family</a:t>
                      </a:r>
                    </a:p>
                  </a:txBody>
                  <a:tcPr/>
                </a:tc>
                <a:tc>
                  <a:txBody>
                    <a:bodyPr/>
                    <a:lstStyle/>
                    <a:p>
                      <a:r>
                        <a:rPr lang="en-US" sz="1400" dirty="0"/>
                        <a:t>People, communication, process rigor maps to product and organization dynamics</a:t>
                      </a:r>
                    </a:p>
                  </a:txBody>
                  <a:tcPr/>
                </a:tc>
                <a:tc>
                  <a:txBody>
                    <a:bodyPr/>
                    <a:lstStyle/>
                    <a:p>
                      <a:r>
                        <a:rPr lang="en-US" sz="1400" dirty="0" err="1"/>
                        <a:t>Listair</a:t>
                      </a:r>
                      <a:r>
                        <a:rPr lang="en-US" sz="1400" dirty="0"/>
                        <a:t> </a:t>
                      </a:r>
                      <a:r>
                        <a:rPr lang="en-US" sz="1400" dirty="0" err="1"/>
                        <a:t>CockburnAi</a:t>
                      </a:r>
                      <a:endParaRPr lang="en-US" sz="14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33182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Extreme Programming (XP)</a:t>
            </a:r>
          </a:p>
        </p:txBody>
      </p:sp>
      <p:sp>
        <p:nvSpPr>
          <p:cNvPr id="3" name="Content Placeholder 2"/>
          <p:cNvSpPr>
            <a:spLocks noGrp="1"/>
          </p:cNvSpPr>
          <p:nvPr>
            <p:ph idx="1"/>
          </p:nvPr>
        </p:nvSpPr>
        <p:spPr/>
        <p:txBody>
          <a:bodyPr>
            <a:normAutofit/>
          </a:bodyPr>
          <a:lstStyle/>
          <a:p>
            <a:r>
              <a:rPr lang="en-US" dirty="0"/>
              <a:t>First used at Chrysler in 1996</a:t>
            </a:r>
          </a:p>
          <a:p>
            <a:r>
              <a:rPr lang="en-US" dirty="0"/>
              <a:t>Developed in an attempt to release quality code faster and more efficiently</a:t>
            </a:r>
          </a:p>
          <a:p>
            <a:r>
              <a:rPr lang="en-US" dirty="0"/>
              <a:t>Introduction of Test Driven Development (TDD)</a:t>
            </a:r>
          </a:p>
        </p:txBody>
      </p:sp>
    </p:spTree>
    <p:extLst>
      <p:ext uri="{BB962C8B-B14F-4D97-AF65-F5344CB8AC3E}">
        <p14:creationId xmlns:p14="http://schemas.microsoft.com/office/powerpoint/2010/main" val="552187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Extreme Programming (XP)</a:t>
            </a:r>
          </a:p>
        </p:txBody>
      </p:sp>
      <p:sp>
        <p:nvSpPr>
          <p:cNvPr id="3" name="Content Placeholder 2"/>
          <p:cNvSpPr>
            <a:spLocks noGrp="1"/>
          </p:cNvSpPr>
          <p:nvPr>
            <p:ph idx="1"/>
          </p:nvPr>
        </p:nvSpPr>
        <p:spPr/>
        <p:txBody>
          <a:bodyPr>
            <a:normAutofit/>
          </a:bodyPr>
          <a:lstStyle/>
          <a:p>
            <a:r>
              <a:rPr lang="en-US" dirty="0"/>
              <a:t>Key themes include:</a:t>
            </a:r>
          </a:p>
          <a:p>
            <a:pPr lvl="1"/>
            <a:r>
              <a:rPr lang="en-US" dirty="0"/>
              <a:t>Frequent releases</a:t>
            </a:r>
          </a:p>
          <a:p>
            <a:pPr lvl="1"/>
            <a:r>
              <a:rPr lang="en-US" dirty="0"/>
              <a:t>Pair programming</a:t>
            </a:r>
          </a:p>
          <a:p>
            <a:pPr lvl="1"/>
            <a:r>
              <a:rPr lang="en-US" dirty="0"/>
              <a:t>Regular builds</a:t>
            </a:r>
          </a:p>
          <a:p>
            <a:pPr lvl="1"/>
            <a:r>
              <a:rPr lang="en-US" dirty="0"/>
              <a:t>Quality</a:t>
            </a:r>
          </a:p>
          <a:p>
            <a:pPr lvl="1"/>
            <a:r>
              <a:rPr lang="en-US" dirty="0"/>
              <a:t>Simplicity of code</a:t>
            </a:r>
          </a:p>
          <a:p>
            <a:pPr lvl="1"/>
            <a:r>
              <a:rPr lang="en-US" dirty="0"/>
              <a:t>Rapid and regular feedback</a:t>
            </a:r>
          </a:p>
        </p:txBody>
      </p:sp>
    </p:spTree>
    <p:extLst>
      <p:ext uri="{BB962C8B-B14F-4D97-AF65-F5344CB8AC3E}">
        <p14:creationId xmlns:p14="http://schemas.microsoft.com/office/powerpoint/2010/main" val="1550816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Scrum</a:t>
            </a:r>
          </a:p>
        </p:txBody>
      </p:sp>
      <p:sp>
        <p:nvSpPr>
          <p:cNvPr id="3" name="Content Placeholder 2"/>
          <p:cNvSpPr>
            <a:spLocks noGrp="1"/>
          </p:cNvSpPr>
          <p:nvPr>
            <p:ph idx="1"/>
          </p:nvPr>
        </p:nvSpPr>
        <p:spPr/>
        <p:txBody>
          <a:bodyPr>
            <a:normAutofit/>
          </a:bodyPr>
          <a:lstStyle/>
          <a:p>
            <a:r>
              <a:rPr lang="en-US" dirty="0"/>
              <a:t>Originally developed in 1993.</a:t>
            </a:r>
          </a:p>
          <a:p>
            <a:r>
              <a:rPr lang="en-US" dirty="0"/>
              <a:t>Tends to focus primarily on the “teaming” or project management aspects of Agile. </a:t>
            </a:r>
          </a:p>
          <a:p>
            <a:r>
              <a:rPr lang="en-US" dirty="0"/>
              <a:t>Focuses on time boxing work to create a sense of urgency.</a:t>
            </a:r>
          </a:p>
          <a:p>
            <a:r>
              <a:rPr lang="en-US" dirty="0"/>
              <a:t>Each time box is referred to as a “sprint”.  Shippable code is produced at the end of each sprint.</a:t>
            </a:r>
          </a:p>
        </p:txBody>
      </p:sp>
    </p:spTree>
    <p:extLst>
      <p:ext uri="{BB962C8B-B14F-4D97-AF65-F5344CB8AC3E}">
        <p14:creationId xmlns:p14="http://schemas.microsoft.com/office/powerpoint/2010/main" val="5717652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Scrum</a:t>
            </a:r>
          </a:p>
        </p:txBody>
      </p:sp>
      <p:sp>
        <p:nvSpPr>
          <p:cNvPr id="3" name="Content Placeholder 2"/>
          <p:cNvSpPr>
            <a:spLocks noGrp="1"/>
          </p:cNvSpPr>
          <p:nvPr>
            <p:ph idx="1"/>
          </p:nvPr>
        </p:nvSpPr>
        <p:spPr/>
        <p:txBody>
          <a:bodyPr>
            <a:normAutofit/>
          </a:bodyPr>
          <a:lstStyle/>
          <a:p>
            <a:r>
              <a:rPr lang="en-US" dirty="0"/>
              <a:t>Product Owners maintain a prioritized list of requirements in a product backlog.</a:t>
            </a:r>
          </a:p>
          <a:p>
            <a:r>
              <a:rPr lang="en-US" dirty="0"/>
              <a:t>Requirements take the form of user stories.</a:t>
            </a:r>
          </a:p>
          <a:p>
            <a:r>
              <a:rPr lang="en-US" dirty="0"/>
              <a:t>Daily stand-ups or “scrums” are held to track progress.</a:t>
            </a:r>
          </a:p>
          <a:p>
            <a:r>
              <a:rPr lang="en-US" dirty="0"/>
              <a:t>The Scrum Master helps remove outside distractions and ensures daily scrums stay on point.</a:t>
            </a:r>
          </a:p>
        </p:txBody>
      </p:sp>
    </p:spTree>
    <p:extLst>
      <p:ext uri="{BB962C8B-B14F-4D97-AF65-F5344CB8AC3E}">
        <p14:creationId xmlns:p14="http://schemas.microsoft.com/office/powerpoint/2010/main" val="38919141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Scrum</a:t>
            </a:r>
          </a:p>
        </p:txBody>
      </p:sp>
      <p:sp>
        <p:nvSpPr>
          <p:cNvPr id="3" name="Content Placeholder 2"/>
          <p:cNvSpPr>
            <a:spLocks noGrp="1"/>
          </p:cNvSpPr>
          <p:nvPr>
            <p:ph idx="1"/>
          </p:nvPr>
        </p:nvSpPr>
        <p:spPr/>
        <p:txBody>
          <a:bodyPr>
            <a:normAutofit/>
          </a:bodyPr>
          <a:lstStyle/>
          <a:p>
            <a:r>
              <a:rPr lang="en-US" dirty="0"/>
              <a:t>Daily scrums take the form of:</a:t>
            </a:r>
          </a:p>
          <a:p>
            <a:pPr lvl="1"/>
            <a:r>
              <a:rPr lang="en-US" dirty="0"/>
              <a:t>What have I done since yesterday</a:t>
            </a:r>
          </a:p>
          <a:p>
            <a:pPr lvl="1"/>
            <a:r>
              <a:rPr lang="en-US" dirty="0"/>
              <a:t>What am I doing today</a:t>
            </a:r>
          </a:p>
          <a:p>
            <a:pPr lvl="1"/>
            <a:r>
              <a:rPr lang="en-US" dirty="0"/>
              <a:t>What roadblocks do I foresee</a:t>
            </a:r>
          </a:p>
          <a:p>
            <a:r>
              <a:rPr lang="en-US" dirty="0"/>
              <a:t>Team updates tasks daily to generate burn down charts</a:t>
            </a:r>
          </a:p>
        </p:txBody>
      </p:sp>
    </p:spTree>
    <p:extLst>
      <p:ext uri="{BB962C8B-B14F-4D97-AF65-F5344CB8AC3E}">
        <p14:creationId xmlns:p14="http://schemas.microsoft.com/office/powerpoint/2010/main" val="20277693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Feature Driven Development</a:t>
            </a:r>
          </a:p>
        </p:txBody>
      </p:sp>
      <p:sp>
        <p:nvSpPr>
          <p:cNvPr id="3" name="Content Placeholder 2"/>
          <p:cNvSpPr>
            <a:spLocks noGrp="1"/>
          </p:cNvSpPr>
          <p:nvPr>
            <p:ph idx="1"/>
          </p:nvPr>
        </p:nvSpPr>
        <p:spPr/>
        <p:txBody>
          <a:bodyPr>
            <a:normAutofit/>
          </a:bodyPr>
          <a:lstStyle/>
          <a:p>
            <a:r>
              <a:rPr lang="en-US" dirty="0"/>
              <a:t>Originally developed in 1997 by Jeff De Luca</a:t>
            </a:r>
          </a:p>
          <a:p>
            <a:r>
              <a:rPr lang="en-US" dirty="0"/>
              <a:t>Planning and development focus on the specific features that address customer requirements.</a:t>
            </a:r>
          </a:p>
          <a:p>
            <a:r>
              <a:rPr lang="en-US" dirty="0"/>
              <a:t>Unlike other Agile methods, the development plan is based on ordering features and assigning them to classes.</a:t>
            </a:r>
          </a:p>
        </p:txBody>
      </p:sp>
    </p:spTree>
    <p:extLst>
      <p:ext uri="{BB962C8B-B14F-4D97-AF65-F5344CB8AC3E}">
        <p14:creationId xmlns:p14="http://schemas.microsoft.com/office/powerpoint/2010/main" val="834166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Dynamic Systems Development Method</a:t>
            </a:r>
          </a:p>
        </p:txBody>
      </p:sp>
      <p:sp>
        <p:nvSpPr>
          <p:cNvPr id="3" name="Content Placeholder 2"/>
          <p:cNvSpPr>
            <a:spLocks noGrp="1"/>
          </p:cNvSpPr>
          <p:nvPr>
            <p:ph idx="1"/>
          </p:nvPr>
        </p:nvSpPr>
        <p:spPr/>
        <p:txBody>
          <a:bodyPr>
            <a:normAutofit/>
          </a:bodyPr>
          <a:lstStyle/>
          <a:p>
            <a:r>
              <a:rPr lang="en-US" dirty="0"/>
              <a:t>Originally developed in 1994 to add structure to RAD.</a:t>
            </a:r>
          </a:p>
          <a:p>
            <a:r>
              <a:rPr lang="en-US" dirty="0"/>
              <a:t>RAD focuses on creating prototypes as efficiently as possible.</a:t>
            </a:r>
          </a:p>
          <a:p>
            <a:r>
              <a:rPr lang="en-US" dirty="0"/>
              <a:t>DSDM focuses on the project management aspects of Agile</a:t>
            </a:r>
          </a:p>
          <a:p>
            <a:r>
              <a:rPr lang="en-US" dirty="0"/>
              <a:t>Requirements are deemed as “must, should, could and won’t haves”</a:t>
            </a:r>
          </a:p>
        </p:txBody>
      </p:sp>
    </p:spTree>
    <p:extLst>
      <p:ext uri="{BB962C8B-B14F-4D97-AF65-F5344CB8AC3E}">
        <p14:creationId xmlns:p14="http://schemas.microsoft.com/office/powerpoint/2010/main" val="29852277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Lean Software Development</a:t>
            </a:r>
          </a:p>
        </p:txBody>
      </p:sp>
      <p:sp>
        <p:nvSpPr>
          <p:cNvPr id="3" name="Content Placeholder 2"/>
          <p:cNvSpPr>
            <a:spLocks noGrp="1"/>
          </p:cNvSpPr>
          <p:nvPr>
            <p:ph idx="1"/>
          </p:nvPr>
        </p:nvSpPr>
        <p:spPr/>
        <p:txBody>
          <a:bodyPr>
            <a:normAutofit/>
          </a:bodyPr>
          <a:lstStyle/>
          <a:p>
            <a:r>
              <a:rPr lang="en-US" dirty="0"/>
              <a:t>First book on the topic appeared in 2003</a:t>
            </a:r>
          </a:p>
          <a:p>
            <a:r>
              <a:rPr lang="en-US" dirty="0"/>
              <a:t>Stems from Lean manufacturing which is built on the idea that all process and resources must directly contribute to creating something of value to the customer</a:t>
            </a:r>
          </a:p>
          <a:p>
            <a:r>
              <a:rPr lang="en-US" dirty="0"/>
              <a:t>Seven key principles are: Eliminate waste, Amplify learning, Decide as late as possible, Deliver as fast as possible, Empower the team, Build integrity in, See the whole</a:t>
            </a:r>
          </a:p>
        </p:txBody>
      </p:sp>
    </p:spTree>
    <p:extLst>
      <p:ext uri="{BB962C8B-B14F-4D97-AF65-F5344CB8AC3E}">
        <p14:creationId xmlns:p14="http://schemas.microsoft.com/office/powerpoint/2010/main" val="12385562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Kanban</a:t>
            </a:r>
          </a:p>
        </p:txBody>
      </p:sp>
      <p:sp>
        <p:nvSpPr>
          <p:cNvPr id="3" name="Content Placeholder 2"/>
          <p:cNvSpPr>
            <a:spLocks noGrp="1"/>
          </p:cNvSpPr>
          <p:nvPr>
            <p:ph idx="1"/>
          </p:nvPr>
        </p:nvSpPr>
        <p:spPr/>
        <p:txBody>
          <a:bodyPr>
            <a:normAutofit/>
          </a:bodyPr>
          <a:lstStyle/>
          <a:p>
            <a:r>
              <a:rPr lang="en-US" dirty="0"/>
              <a:t>Developed by David Anderson in an attempt to build a “just in time” software delivery system</a:t>
            </a:r>
          </a:p>
          <a:p>
            <a:r>
              <a:rPr lang="en-US" dirty="0"/>
              <a:t>Kanban translates to “signboard” in Japanese.</a:t>
            </a:r>
          </a:p>
          <a:p>
            <a:r>
              <a:rPr lang="en-US" dirty="0"/>
              <a:t>Six core principles:</a:t>
            </a:r>
          </a:p>
          <a:p>
            <a:pPr lvl="1"/>
            <a:r>
              <a:rPr lang="en-US" dirty="0"/>
              <a:t>Visualize workflow</a:t>
            </a:r>
          </a:p>
          <a:p>
            <a:pPr lvl="1"/>
            <a:r>
              <a:rPr lang="en-US" dirty="0"/>
              <a:t>Limit work in progress</a:t>
            </a:r>
          </a:p>
          <a:p>
            <a:pPr lvl="1"/>
            <a:r>
              <a:rPr lang="en-US" dirty="0"/>
              <a:t>Manage the flow through the system</a:t>
            </a:r>
          </a:p>
          <a:p>
            <a:pPr lvl="1"/>
            <a:r>
              <a:rPr lang="en-US" dirty="0"/>
              <a:t>Provide explicit policies</a:t>
            </a:r>
          </a:p>
          <a:p>
            <a:pPr lvl="1"/>
            <a:r>
              <a:rPr lang="en-US" dirty="0"/>
              <a:t>Improve collaboratively</a:t>
            </a:r>
          </a:p>
          <a:p>
            <a:pPr lvl="1"/>
            <a:r>
              <a:rPr lang="en-US" dirty="0"/>
              <a:t>Ensure feedback</a:t>
            </a:r>
          </a:p>
        </p:txBody>
      </p:sp>
    </p:spTree>
    <p:extLst>
      <p:ext uri="{BB962C8B-B14F-4D97-AF65-F5344CB8AC3E}">
        <p14:creationId xmlns:p14="http://schemas.microsoft.com/office/powerpoint/2010/main" val="2385883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a:t>Agenda</a:t>
            </a:r>
          </a:p>
        </p:txBody>
      </p:sp>
      <p:sp>
        <p:nvSpPr>
          <p:cNvPr id="2" name="Content Placeholder 1"/>
          <p:cNvSpPr>
            <a:spLocks noGrp="1"/>
          </p:cNvSpPr>
          <p:nvPr>
            <p:ph idx="1"/>
          </p:nvPr>
        </p:nvSpPr>
        <p:spPr/>
        <p:txBody>
          <a:bodyPr/>
          <a:lstStyle/>
          <a:p>
            <a:r>
              <a:rPr lang="en-US" dirty="0"/>
              <a:t>Methodology</a:t>
            </a:r>
          </a:p>
          <a:p>
            <a:pPr lvl="1"/>
            <a:r>
              <a:rPr lang="en-US" dirty="0"/>
              <a:t>What and Why</a:t>
            </a:r>
          </a:p>
          <a:p>
            <a:pPr lvl="1"/>
            <a:r>
              <a:rPr lang="en-US" dirty="0"/>
              <a:t>Categories</a:t>
            </a:r>
          </a:p>
          <a:p>
            <a:pPr lvl="2"/>
            <a:r>
              <a:rPr lang="en-US" dirty="0"/>
              <a:t>Plan Driven</a:t>
            </a:r>
          </a:p>
          <a:p>
            <a:pPr lvl="2"/>
            <a:r>
              <a:rPr lang="en-US" dirty="0"/>
              <a:t>Agile</a:t>
            </a:r>
          </a:p>
          <a:p>
            <a:pPr lvl="2"/>
            <a:r>
              <a:rPr lang="en-US" dirty="0"/>
              <a:t>When to use each</a:t>
            </a:r>
          </a:p>
          <a:p>
            <a:pPr lvl="1"/>
            <a:r>
              <a:rPr lang="en-US" dirty="0"/>
              <a:t>History of Agile</a:t>
            </a:r>
          </a:p>
        </p:txBody>
      </p:sp>
    </p:spTree>
    <p:extLst>
      <p:ext uri="{BB962C8B-B14F-4D97-AF65-F5344CB8AC3E}">
        <p14:creationId xmlns:p14="http://schemas.microsoft.com/office/powerpoint/2010/main" val="22862898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Crystal Family</a:t>
            </a:r>
          </a:p>
        </p:txBody>
      </p:sp>
      <p:sp>
        <p:nvSpPr>
          <p:cNvPr id="3" name="Content Placeholder 2"/>
          <p:cNvSpPr>
            <a:spLocks noGrp="1"/>
          </p:cNvSpPr>
          <p:nvPr>
            <p:ph idx="1"/>
          </p:nvPr>
        </p:nvSpPr>
        <p:spPr/>
        <p:txBody>
          <a:bodyPr>
            <a:normAutofit/>
          </a:bodyPr>
          <a:lstStyle/>
          <a:p>
            <a:r>
              <a:rPr lang="en-US" dirty="0"/>
              <a:t>Advocates that when a team is using an iterative process, the amount of structure should be tailored to the dynamics of the team.</a:t>
            </a:r>
          </a:p>
          <a:p>
            <a:r>
              <a:rPr lang="en-US" dirty="0"/>
              <a:t>“No two crystals are the same”</a:t>
            </a:r>
          </a:p>
          <a:p>
            <a:endParaRPr lang="en-US" dirty="0"/>
          </a:p>
        </p:txBody>
      </p:sp>
    </p:spTree>
    <p:extLst>
      <p:ext uri="{BB962C8B-B14F-4D97-AF65-F5344CB8AC3E}">
        <p14:creationId xmlns:p14="http://schemas.microsoft.com/office/powerpoint/2010/main" val="27356037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a:t>Questions?</a:t>
            </a:r>
          </a:p>
        </p:txBody>
      </p:sp>
    </p:spTree>
    <p:extLst>
      <p:ext uri="{BB962C8B-B14F-4D97-AF65-F5344CB8AC3E}">
        <p14:creationId xmlns:p14="http://schemas.microsoft.com/office/powerpoint/2010/main" val="2955901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t>Anatomy of a Project</a:t>
            </a:r>
          </a:p>
        </p:txBody>
      </p:sp>
      <p:graphicFrame>
        <p:nvGraphicFramePr>
          <p:cNvPr id="5" name="Content Placeholder 4">
            <a:extLst>
              <a:ext uri="{FF2B5EF4-FFF2-40B4-BE49-F238E27FC236}">
                <a16:creationId xmlns:a16="http://schemas.microsoft.com/office/drawing/2014/main" id="{92DC99E5-6EB4-4C40-84DA-8E7698DC2660}"/>
              </a:ext>
            </a:extLst>
          </p:cNvPr>
          <p:cNvGraphicFramePr>
            <a:graphicFrameLocks noGrp="1"/>
          </p:cNvGraphicFramePr>
          <p:nvPr>
            <p:ph idx="1"/>
            <p:extLst>
              <p:ext uri="{D42A27DB-BD31-4B8C-83A1-F6EECF244321}">
                <p14:modId xmlns:p14="http://schemas.microsoft.com/office/powerpoint/2010/main" val="1938448704"/>
              </p:ext>
            </p:extLst>
          </p:nvPr>
        </p:nvGraphicFramePr>
        <p:xfrm>
          <a:off x="838200" y="1298575"/>
          <a:ext cx="10515600" cy="4878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0247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t>What is a Methodology</a:t>
            </a:r>
          </a:p>
        </p:txBody>
      </p:sp>
      <p:sp>
        <p:nvSpPr>
          <p:cNvPr id="3" name="Content Placeholder 2"/>
          <p:cNvSpPr>
            <a:spLocks noGrp="1"/>
          </p:cNvSpPr>
          <p:nvPr>
            <p:ph idx="1"/>
          </p:nvPr>
        </p:nvSpPr>
        <p:spPr>
          <a:xfrm>
            <a:off x="838200" y="1298308"/>
            <a:ext cx="11353800" cy="4878655"/>
          </a:xfrm>
        </p:spPr>
        <p:txBody>
          <a:bodyPr>
            <a:noAutofit/>
          </a:bodyPr>
          <a:lstStyle/>
          <a:p>
            <a:pPr>
              <a:defRPr/>
            </a:pPr>
            <a:r>
              <a:rPr lang="en-US" altLang="en-US" dirty="0"/>
              <a:t>A body of practices, procedures, and rules used by those who work in a discipline</a:t>
            </a:r>
          </a:p>
          <a:p>
            <a:pPr lvl="1">
              <a:defRPr/>
            </a:pPr>
            <a:r>
              <a:rPr lang="en-US" altLang="en-US" dirty="0"/>
              <a:t>Process / Rituals</a:t>
            </a:r>
          </a:p>
          <a:p>
            <a:pPr lvl="1">
              <a:defRPr/>
            </a:pPr>
            <a:r>
              <a:rPr lang="en-US" altLang="en-US" dirty="0"/>
              <a:t>Artifacts</a:t>
            </a:r>
          </a:p>
          <a:p>
            <a:pPr lvl="1">
              <a:defRPr/>
            </a:pPr>
            <a:r>
              <a:rPr lang="en-US" altLang="en-US" dirty="0"/>
              <a:t>Terms</a:t>
            </a:r>
          </a:p>
        </p:txBody>
      </p:sp>
    </p:spTree>
    <p:extLst>
      <p:ext uri="{BB962C8B-B14F-4D97-AF65-F5344CB8AC3E}">
        <p14:creationId xmlns:p14="http://schemas.microsoft.com/office/powerpoint/2010/main" val="878614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t>Why Is It Important</a:t>
            </a:r>
          </a:p>
        </p:txBody>
      </p:sp>
      <p:sp>
        <p:nvSpPr>
          <p:cNvPr id="3" name="Content Placeholder 2"/>
          <p:cNvSpPr>
            <a:spLocks noGrp="1"/>
          </p:cNvSpPr>
          <p:nvPr>
            <p:ph idx="1"/>
          </p:nvPr>
        </p:nvSpPr>
        <p:spPr/>
        <p:txBody>
          <a:bodyPr>
            <a:noAutofit/>
          </a:bodyPr>
          <a:lstStyle/>
          <a:p>
            <a:pPr>
              <a:defRPr/>
            </a:pPr>
            <a:r>
              <a:rPr lang="en-US" altLang="en-US" dirty="0"/>
              <a:t>Guide Post</a:t>
            </a:r>
          </a:p>
          <a:p>
            <a:pPr lvl="1">
              <a:defRPr/>
            </a:pPr>
            <a:r>
              <a:rPr lang="en-US" altLang="en-US" dirty="0"/>
              <a:t>Provide structure in a chaotic world</a:t>
            </a:r>
          </a:p>
          <a:p>
            <a:pPr>
              <a:defRPr/>
            </a:pPr>
            <a:r>
              <a:rPr lang="en-US" altLang="en-US" dirty="0"/>
              <a:t>Ability to Scale</a:t>
            </a:r>
          </a:p>
          <a:p>
            <a:pPr>
              <a:defRPr/>
            </a:pPr>
            <a:r>
              <a:rPr lang="en-US" altLang="en-US" dirty="0"/>
              <a:t>Reuse</a:t>
            </a:r>
          </a:p>
          <a:p>
            <a:pPr>
              <a:defRPr/>
            </a:pPr>
            <a:r>
              <a:rPr lang="en-US" altLang="en-US" dirty="0"/>
              <a:t>More Predictable Results</a:t>
            </a:r>
          </a:p>
          <a:p>
            <a:pPr>
              <a:defRPr/>
            </a:pPr>
            <a:r>
              <a:rPr lang="en-US" altLang="en-US" dirty="0"/>
              <a:t>Reduce Costs / Risks</a:t>
            </a:r>
          </a:p>
          <a:p>
            <a:pPr>
              <a:defRPr/>
            </a:pPr>
            <a:endParaRPr lang="en-US" altLang="en-US" dirty="0"/>
          </a:p>
          <a:p>
            <a:pPr marL="285750" lvl="0" indent="-285750">
              <a:buFont typeface="Arial" pitchFamily="34" charset="0"/>
              <a:buChar char="•"/>
            </a:pPr>
            <a:r>
              <a:rPr lang="en-US" sz="1400" dirty="0">
                <a:solidFill>
                  <a:schemeClr val="tx1">
                    <a:lumMod val="95000"/>
                    <a:lumOff val="5000"/>
                  </a:schemeClr>
                </a:solidFill>
                <a:latin typeface="Verdana" pitchFamily="34" charset="0"/>
                <a:ea typeface="Verdana" pitchFamily="34" charset="0"/>
                <a:cs typeface="Verdana" pitchFamily="34" charset="0"/>
              </a:rPr>
              <a:t>31% of all projects are cancelled before completion </a:t>
            </a:r>
          </a:p>
          <a:p>
            <a:pPr marL="285750" lvl="0" indent="-285750">
              <a:buFont typeface="Arial" pitchFamily="34" charset="0"/>
              <a:buChar char="•"/>
            </a:pPr>
            <a:r>
              <a:rPr lang="en-US" sz="1400" dirty="0">
                <a:solidFill>
                  <a:schemeClr val="tx1">
                    <a:lumMod val="95000"/>
                    <a:lumOff val="5000"/>
                  </a:schemeClr>
                </a:solidFill>
                <a:latin typeface="Verdana" pitchFamily="34" charset="0"/>
                <a:ea typeface="Verdana" pitchFamily="34" charset="0"/>
                <a:cs typeface="Verdana" pitchFamily="34" charset="0"/>
              </a:rPr>
              <a:t>88% of projects run over schedule, over budget or both </a:t>
            </a:r>
          </a:p>
          <a:p>
            <a:pPr marL="285750" lvl="0" indent="-285750">
              <a:buFont typeface="Arial" pitchFamily="34" charset="0"/>
              <a:buChar char="•"/>
            </a:pPr>
            <a:r>
              <a:rPr lang="en-US" sz="1400" dirty="0">
                <a:solidFill>
                  <a:schemeClr val="tx1">
                    <a:lumMod val="95000"/>
                    <a:lumOff val="5000"/>
                  </a:schemeClr>
                </a:solidFill>
                <a:latin typeface="Verdana" pitchFamily="34" charset="0"/>
                <a:ea typeface="Verdana" pitchFamily="34" charset="0"/>
                <a:cs typeface="Verdana" pitchFamily="34" charset="0"/>
              </a:rPr>
              <a:t>52% of projects will cost 189% of their original estimates </a:t>
            </a:r>
          </a:p>
          <a:p>
            <a:pPr marL="285750" lvl="0" indent="-285750">
              <a:buFont typeface="Arial" pitchFamily="34" charset="0"/>
              <a:buChar char="•"/>
            </a:pPr>
            <a:r>
              <a:rPr lang="en-US" sz="1400" dirty="0">
                <a:solidFill>
                  <a:schemeClr val="tx1">
                    <a:lumMod val="95000"/>
                    <a:lumOff val="5000"/>
                  </a:schemeClr>
                </a:solidFill>
                <a:latin typeface="Verdana" pitchFamily="34" charset="0"/>
                <a:ea typeface="Verdana" pitchFamily="34" charset="0"/>
                <a:cs typeface="Verdana" pitchFamily="34" charset="0"/>
              </a:rPr>
              <a:t>Average time overrun is 222% of original estimates</a:t>
            </a:r>
          </a:p>
          <a:p>
            <a:pPr marL="0" indent="0">
              <a:buNone/>
              <a:defRPr/>
            </a:pPr>
            <a:endParaRPr lang="en-US" altLang="en-US" dirty="0"/>
          </a:p>
        </p:txBody>
      </p:sp>
    </p:spTree>
    <p:extLst>
      <p:ext uri="{BB962C8B-B14F-4D97-AF65-F5344CB8AC3E}">
        <p14:creationId xmlns:p14="http://schemas.microsoft.com/office/powerpoint/2010/main" val="3930631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t>Model of Group Development</a:t>
            </a:r>
          </a:p>
        </p:txBody>
      </p:sp>
      <p:sp>
        <p:nvSpPr>
          <p:cNvPr id="3" name="Content Placeholder 2"/>
          <p:cNvSpPr>
            <a:spLocks noGrp="1"/>
          </p:cNvSpPr>
          <p:nvPr>
            <p:ph idx="1"/>
          </p:nvPr>
        </p:nvSpPr>
        <p:spPr>
          <a:xfrm>
            <a:off x="7701988" y="6266060"/>
            <a:ext cx="4034742" cy="621115"/>
          </a:xfrm>
        </p:spPr>
        <p:txBody>
          <a:bodyPr>
            <a:noAutofit/>
          </a:bodyPr>
          <a:lstStyle/>
          <a:p>
            <a:pPr marL="0" indent="0">
              <a:buNone/>
              <a:defRPr/>
            </a:pPr>
            <a:r>
              <a:rPr lang="en-US" altLang="en-US" i="1" dirty="0"/>
              <a:t>Created by Bruce Tuckman</a:t>
            </a:r>
          </a:p>
        </p:txBody>
      </p:sp>
      <p:pic>
        <p:nvPicPr>
          <p:cNvPr id="2050" name="Picture 2" descr="The 5 stages of group development explained – Clockify Blog">
            <a:extLst>
              <a:ext uri="{FF2B5EF4-FFF2-40B4-BE49-F238E27FC236}">
                <a16:creationId xmlns:a16="http://schemas.microsoft.com/office/drawing/2014/main" id="{D3BE63E7-7F9A-8D40-96EA-C37006EF30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511" y="1599667"/>
            <a:ext cx="7459949" cy="4422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289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t>Plan Driven Methodologies</a:t>
            </a:r>
          </a:p>
        </p:txBody>
      </p:sp>
      <p:sp>
        <p:nvSpPr>
          <p:cNvPr id="3" name="Content Placeholder 2"/>
          <p:cNvSpPr>
            <a:spLocks noGrp="1"/>
          </p:cNvSpPr>
          <p:nvPr>
            <p:ph idx="1"/>
          </p:nvPr>
        </p:nvSpPr>
        <p:spPr/>
        <p:txBody>
          <a:bodyPr>
            <a:noAutofit/>
          </a:bodyPr>
          <a:lstStyle/>
          <a:p>
            <a:pPr>
              <a:defRPr/>
            </a:pPr>
            <a:r>
              <a:rPr lang="en-US" altLang="en-US" dirty="0"/>
              <a:t>Formalized process with well defined stages</a:t>
            </a:r>
          </a:p>
          <a:p>
            <a:pPr>
              <a:defRPr/>
            </a:pPr>
            <a:r>
              <a:rPr lang="en-US" altLang="en-US" dirty="0"/>
              <a:t>Plan, analyze (requirements), design, develop, test, implement, support</a:t>
            </a:r>
          </a:p>
          <a:p>
            <a:pPr>
              <a:defRPr/>
            </a:pPr>
            <a:r>
              <a:rPr lang="en-US" altLang="en-US" dirty="0"/>
              <a:t>Document </a:t>
            </a:r>
            <a:r>
              <a:rPr lang="en-US" altLang="en-US" b="1" dirty="0"/>
              <a:t>THEN</a:t>
            </a:r>
            <a:r>
              <a:rPr lang="en-US" altLang="en-US" dirty="0"/>
              <a:t> Implement</a:t>
            </a:r>
          </a:p>
          <a:p>
            <a:pPr>
              <a:defRPr/>
            </a:pPr>
            <a:r>
              <a:rPr lang="en-US" altLang="en-US" dirty="0"/>
              <a:t>Examples include Waterfall, ADM, SDLC, etc.</a:t>
            </a:r>
          </a:p>
          <a:p>
            <a:pPr>
              <a:defRPr/>
            </a:pPr>
            <a:r>
              <a:rPr lang="en-US" altLang="en-US" dirty="0"/>
              <a:t>Follows the cadence of deployments</a:t>
            </a:r>
          </a:p>
          <a:p>
            <a:pPr>
              <a:defRPr/>
            </a:pPr>
            <a:endParaRPr lang="en-US" sz="1400" dirty="0">
              <a:solidFill>
                <a:schemeClr val="tx1">
                  <a:lumMod val="95000"/>
                  <a:lumOff val="5000"/>
                </a:schemeClr>
              </a:solidFill>
              <a:latin typeface="Verdana" pitchFamily="34" charset="0"/>
              <a:ea typeface="Verdana" pitchFamily="34" charset="0"/>
              <a:cs typeface="Verdana" pitchFamily="34" charset="0"/>
            </a:endParaRPr>
          </a:p>
          <a:p>
            <a:pPr marL="0" indent="0">
              <a:buNone/>
              <a:defRPr/>
            </a:pPr>
            <a:endParaRPr lang="en-US" altLang="en-US" dirty="0"/>
          </a:p>
        </p:txBody>
      </p:sp>
    </p:spTree>
    <p:extLst>
      <p:ext uri="{BB962C8B-B14F-4D97-AF65-F5344CB8AC3E}">
        <p14:creationId xmlns:p14="http://schemas.microsoft.com/office/powerpoint/2010/main" val="2924748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0CD23D21CD2D45860F480864B9A058" ma:contentTypeVersion="9" ma:contentTypeDescription="Create a new document." ma:contentTypeScope="" ma:versionID="db8da5b3d37f8336120255794af2a55e">
  <xsd:schema xmlns:xsd="http://www.w3.org/2001/XMLSchema" xmlns:xs="http://www.w3.org/2001/XMLSchema" xmlns:p="http://schemas.microsoft.com/office/2006/metadata/properties" xmlns:ns2="1ffc5cef-5e13-4ad0-ae05-c40db939f708" xmlns:ns3="e1d2bf11-960d-4bcf-9abd-a58bceb4bb98" targetNamespace="http://schemas.microsoft.com/office/2006/metadata/properties" ma:root="true" ma:fieldsID="2f9a113cabab0256aaaf49ed6bebae0d" ns2:_="" ns3:_="">
    <xsd:import namespace="1ffc5cef-5e13-4ad0-ae05-c40db939f708"/>
    <xsd:import namespace="e1d2bf11-960d-4bcf-9abd-a58bceb4bb9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fc5cef-5e13-4ad0-ae05-c40db939f7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1d2bf11-960d-4bcf-9abd-a58bceb4bb9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502C91E-BCFB-480E-A552-554B11503DCA}"/>
</file>

<file path=customXml/itemProps2.xml><?xml version="1.0" encoding="utf-8"?>
<ds:datastoreItem xmlns:ds="http://schemas.openxmlformats.org/officeDocument/2006/customXml" ds:itemID="{1A62E1E3-F729-4B12-9EEA-BED971568BA0}">
  <ds:schemaRefs>
    <ds:schemaRef ds:uri="http://schemas.microsoft.com/sharepoint/v3/contenttype/forms"/>
  </ds:schemaRefs>
</ds:datastoreItem>
</file>

<file path=customXml/itemProps3.xml><?xml version="1.0" encoding="utf-8"?>
<ds:datastoreItem xmlns:ds="http://schemas.openxmlformats.org/officeDocument/2006/customXml" ds:itemID="{20070BDD-8494-49FE-8087-F87FAA44DB78}">
  <ds:schemaRef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75ec7486-12ba-40f2-a577-91164f637e95"/>
    <ds:schemaRef ds:uri="53b86e3f-86dc-4bc2-8524-fb7cc5e34100"/>
    <ds:schemaRef ds:uri="http://www.w3.org/XML/1998/namespace"/>
    <ds:schemaRef ds:uri="http://purl.org/dc/term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3558</TotalTime>
  <Words>2207</Words>
  <Application>Microsoft Macintosh PowerPoint</Application>
  <PresentationFormat>Widescreen</PresentationFormat>
  <Paragraphs>369</Paragraphs>
  <Slides>41</Slides>
  <Notes>8</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Verdana</vt:lpstr>
      <vt:lpstr>Office Theme</vt:lpstr>
      <vt:lpstr>MIS321</vt:lpstr>
      <vt:lpstr>Overview</vt:lpstr>
      <vt:lpstr>Methodologies</vt:lpstr>
      <vt:lpstr>Agenda</vt:lpstr>
      <vt:lpstr>Anatomy of a Project</vt:lpstr>
      <vt:lpstr>What is a Methodology</vt:lpstr>
      <vt:lpstr>Why Is It Important</vt:lpstr>
      <vt:lpstr>Model of Group Development</vt:lpstr>
      <vt:lpstr>Plan Driven Methodologies</vt:lpstr>
      <vt:lpstr>Plan Driven Methodologies</vt:lpstr>
      <vt:lpstr>Agile Methodologies</vt:lpstr>
      <vt:lpstr>Agile Methodologies</vt:lpstr>
      <vt:lpstr>Plan Driven Vs Agile</vt:lpstr>
      <vt:lpstr>Which Should I Use</vt:lpstr>
      <vt:lpstr>Kickoff Meeting</vt:lpstr>
      <vt:lpstr>Let’s get started on your waterfall-ish project  Kickoff Meeting</vt:lpstr>
      <vt:lpstr>Let’s get started on your waterfall-ish project  Kickoff Meeting</vt:lpstr>
      <vt:lpstr>Plan Stage Deliverables</vt:lpstr>
      <vt:lpstr>Plan Stage: Key Deliverables</vt:lpstr>
      <vt:lpstr>Teaming Topics</vt:lpstr>
      <vt:lpstr>Team Check-in</vt:lpstr>
      <vt:lpstr>Project Plan</vt:lpstr>
      <vt:lpstr>Bonus!  Meetings: Best Practices</vt:lpstr>
      <vt:lpstr>Best Practices</vt:lpstr>
      <vt:lpstr>Recap Email Example</vt:lpstr>
      <vt:lpstr>Methodologies  (continued)</vt:lpstr>
      <vt:lpstr>History of Waterfall Methodologies</vt:lpstr>
      <vt:lpstr>Waterfall Criticisms</vt:lpstr>
      <vt:lpstr>History of Agile Development</vt:lpstr>
      <vt:lpstr>Comparing Agile Methodologies</vt:lpstr>
      <vt:lpstr>Extreme Programming (XP)</vt:lpstr>
      <vt:lpstr>Extreme Programming (XP)</vt:lpstr>
      <vt:lpstr>Scrum</vt:lpstr>
      <vt:lpstr>Scrum</vt:lpstr>
      <vt:lpstr>Scrum</vt:lpstr>
      <vt:lpstr>Feature Driven Development</vt:lpstr>
      <vt:lpstr>Dynamic Systems Development Method</vt:lpstr>
      <vt:lpstr>Lean Software Development</vt:lpstr>
      <vt:lpstr>Kanban</vt:lpstr>
      <vt:lpstr>Crystal Family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Jamie Hillman</cp:lastModifiedBy>
  <cp:revision>42</cp:revision>
  <dcterms:created xsi:type="dcterms:W3CDTF">2018-05-11T20:59:43Z</dcterms:created>
  <dcterms:modified xsi:type="dcterms:W3CDTF">2022-01-20T23:37:32Z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0x010100580CD23D21CD2D45860F480864B9A058</vt:lpwstr>
  </property>
</Properties>
</file>