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0"/>
  </p:notesMasterIdLst>
  <p:sldIdLst>
    <p:sldId id="256" r:id="rId5"/>
    <p:sldId id="262" r:id="rId6"/>
    <p:sldId id="258" r:id="rId7"/>
    <p:sldId id="263" r:id="rId8"/>
    <p:sldId id="265" r:id="rId9"/>
    <p:sldId id="264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15A27-E45C-412E-81E1-0A5A17008B80}" v="2" dt="2021-09-14T12:34:3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49:27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1,'79'0,"8"0,3 0,9 0,-30 0,14 0,-16 0,-1 0,19 0,-36 0,12 0,-16 0,-5 0,4 0,-12 0,12 0,-4 0,-1 0,5 0,-11 0,11 0,-12 4,6-3,-7 4,-5-5,4 0,-9 0,9 0,-10 0,10 0,-4 0,0 0,4 0,-10 0,10 0,-9 4,3-3,-5 4,0-5,0 4,-4-3,3 3,-4-4,9 4,-8-3,7 4,-12-2,11-2,-6 3,3-4,-2 0,-3 0,3 7,0-5,0 5,0-7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49:29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1,'72'0,"-12"0,-16 0,-5 0,6 0,1 0,7 0,-12 0,17 0,-17 0,5 0,-2 0,-11 0,5 0,-7 0,-5 0,4 0,-10 0,5 0,-1 0,-3 0,3 0,1 0,-5 0,10 0,-10 0,10 0,-9 0,9 0,-4 0,5 0,-5 0,4 0,-4 0,5 0,0 0,1 0,-6 0,4 0,-10 0,10 0,-10 0,5 0,-6 0,5 0,-3 0,3 0,-5 0,1 0,-1 0,-5 0,4 0,2 0,0 0,5 0,-6 0,0 0,5 0,2 0,0 0,4 0,-9 0,3 0,-5 0,6 0,-5 0,5 0,-6 0,0 0,0 0,0 0,0 0,0 0,0 0,0 0,0 0,-5 0,4 0,-3 0,8 0,-8 0,7 0,-13 0,9 0,-3 0,-1 3,8-2,-11 3,14-4,-14 0,11 0,-8 0,0 0,4 0,1 0,-4 0,6 0,-8 0,4 0,-21 43,8-33,-18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50:01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12,'78'0,"0"0,10 0,12 0,-44 0,0 0,31 0,-35 0,-1 0,15 0,23 0,-25 0,4 0,-21 0,13 0,-19 0,10 0,-12 0,14 0,-6 0,6 0,-14 0,5 0,-11 0,5 0,-7 0,-5 0,-2 0,1 0,-5 0,10 0,-9 0,9 0,-5 0,7 0,-1 0,7 0,-5 0,11 0,-11 0,11 0,-5 0,0 0,5 0,-5 0,7 0,-1 0,1 0,-1-6,-5 5,-3-4,-5 5,-1 0,0 0,1 0,-7 0,5 0,-9 0,3 0,-5 0,6 0,-5 0,10 0,-4 0,0 0,4 0,4 0,0 0,6 0,-9 0,-5 4,4-3,-4 8,5-3,-5 4,4-4,-10 2,5-7,-11 7,4-7,0 3,-2 0,1-3,-4 3,2-4,4 0,0 0,0 0,5 0,8 0,1 0,11 0,-4 0,5 0,8 0,-6 0,6-5,-8-2,-6 1,5-4,-5 8,7-8,-7 9,-1-4,-7 5,0-5,1 4,-6-4,4 5,-5 0,1 0,4 0,-4 0,6 0,-1 0,0 0,0 0,1 0,-1 0,0 0,7 0,-5 0,11 0,-11 0,10 0,-3 0,5 0,1 0,-7 0,-1 0,-1 0,-9 5,8-4,-10 3,-1 0,0-3,-6 3,-5-4,13 5,-11-4,7 3,-5-4,-4 0,9 0,-3 4,-1-3,-2 3,2-4,1 0,3 0,-4 0,5 0,-4 0,5 0,-6 0,0 0,0 0,6 0,-5 0,10 0,-4 0,5 0,-5 0,4 0,-4 0,0 0,4 0,-4 0,0 0,3 0,-3 0,0 0,4 0,-4 0,5 0,-5 0,4 0,-9 0,3 0,-5 0,-4 0,3 0,-5 0,5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50:03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30,'48'0,"2"0,-11 0,0 0,5 0,-4 0,-1 0,5 0,-11 0,11 0,-5 0,0 0,5 0,-11 0,11 0,-11 0,5 0,-7 0,0 0,-5 0,4 0,-4 0,5 0,1 0,-6 0,-2 0,1 0,-5 0,4 0,-4 0,-6 0,9 0,-7 0,9 0,-6 0,5 0,-3 0,9 0,-5 0,7 0,-1 0,0 0,7 0,1 0,1 0,-3 0,-5 0,-1 0,0 0,-5 0,-1 0,-6 0,0 0,0 0,0 0,0 0,0 0,5 0,-3 0,3 0,-5-4,0 3,6-3,-5-1,5 4,-1-3,-3 4,3 0,1 0,-5 0,10 0,-10 0,5 0,-1 0,2-5,0 4,4-4,-4 5,5 0,-5 0,4 0,-4 0,5 0,9 0,-7 0,7 0,-14 0,4 0,-10 0,10 0,-4 0,0 0,4 0,2 0,1 0,11 0,-5 0,7 0,0 0,6 0,-4 0,4 0,-6 0,-7 0,5 0,-11 0,5 0,-7 0,0 0,-5 0,4 0,-10 0,10 0,-9 0,3 0,1 0,-5 0,19 0,-11 0,6 0,-4 0,-4 0,5 0,0 0,1 0,-1 0,0 0,-5 0,4 0,-4 0,5 0,1 0,-6 0,4 0,-5 0,7 0,-1 0,-5 0,4 0,-4 0,0 0,4 0,-10 0,5 0,-6 0,0 0,-5 0,4 0,-4 0,4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7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for how you can change text in HTML using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for how you can use variables to hold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9144000" cy="6691929"/>
            <a:chOff x="0" y="0"/>
            <a:chExt cx="12192000" cy="6691929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4"/>
            <a:ext cx="6858000" cy="2306637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375" y="2993000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66" y="4361291"/>
            <a:ext cx="637068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4"/>
            <a:ext cx="6858000" cy="2306637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102BAB4-8B8D-41DD-85C7-81A0CA9620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840448"/>
            <a:ext cx="9144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8" y="5094937"/>
            <a:ext cx="2393098" cy="1508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457" y="5156728"/>
            <a:ext cx="34679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chemeClr val="bg1"/>
                </a:solidFill>
              </a:rPr>
              <a:t>Information Systems,</a:t>
            </a:r>
            <a:r>
              <a:rPr lang="en-US" sz="9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9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900" b="1" dirty="0">
              <a:solidFill>
                <a:schemeClr val="bg1"/>
              </a:solidFill>
            </a:endParaRPr>
          </a:p>
          <a:p>
            <a:pPr algn="r"/>
            <a:r>
              <a:rPr lang="en-US" sz="9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9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9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9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900" baseline="0" dirty="0" err="1">
                <a:solidFill>
                  <a:schemeClr val="bg1"/>
                </a:solidFill>
              </a:rPr>
              <a:t>www.culverhouse.ua.edu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8309"/>
            <a:ext cx="78867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30817"/>
            <a:ext cx="162143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learn.blackboard.com/bbcswebdav/pid-5740154-dt-content-rid-56596946_1/courses/45620.202040/Javascript%20Reference.pdf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MIS 321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4D54-05E2-624D-92E7-1BE7032B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8309"/>
            <a:ext cx="8229600" cy="606691"/>
          </a:xfrm>
        </p:spPr>
        <p:txBody>
          <a:bodyPr>
            <a:normAutofit/>
          </a:bodyPr>
          <a:lstStyle/>
          <a:p>
            <a:r>
              <a:rPr lang="en-US" sz="2400" dirty="0"/>
              <a:t>You can access and change elements of HTML with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D802C0-6328-E34F-83E8-D5A01292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>
            <a:normAutofit/>
          </a:bodyPr>
          <a:lstStyle/>
          <a:p>
            <a:r>
              <a:rPr lang="en-US" sz="4000" dirty="0"/>
              <a:t>JavaScript &amp; HTML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C46FBB-5EB3-9545-A0AA-67CF48C8C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15200" cy="45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802C0-6328-E34F-83E8-D5A01292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 anchor="t">
            <a:normAutofit/>
          </a:bodyPr>
          <a:lstStyle/>
          <a:p>
            <a:r>
              <a:rPr lang="en-US" dirty="0"/>
              <a:t>JavaScript &amp; HTML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CDA246-6EDE-BC4E-90AD-D06E013C8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91" y="1742797"/>
            <a:ext cx="6759818" cy="503606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F2E30A7-A2AC-49B4-8495-E967EF97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83304"/>
            <a:ext cx="8686800" cy="828480"/>
          </a:xfrm>
        </p:spPr>
        <p:txBody>
          <a:bodyPr>
            <a:normAutofit/>
          </a:bodyPr>
          <a:lstStyle/>
          <a:p>
            <a:r>
              <a:rPr lang="en-US" sz="2400" dirty="0"/>
              <a:t>You can make changes based on web user’s interactions with page</a:t>
            </a:r>
          </a:p>
        </p:txBody>
      </p:sp>
    </p:spTree>
    <p:extLst>
      <p:ext uri="{BB962C8B-B14F-4D97-AF65-F5344CB8AC3E}">
        <p14:creationId xmlns:p14="http://schemas.microsoft.com/office/powerpoint/2010/main" val="374352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802C0-6328-E34F-83E8-D5A01292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>
            <a:normAutofit/>
          </a:bodyPr>
          <a:lstStyle/>
          <a:p>
            <a:r>
              <a:rPr lang="en-US" sz="4000" dirty="0"/>
              <a:t>JavaScript &amp; HTML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F717C-B0E3-AE49-8FE2-C97D466B2D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1" b="3618"/>
          <a:stretch/>
        </p:blipFill>
        <p:spPr>
          <a:xfrm>
            <a:off x="1820272" y="1295400"/>
            <a:ext cx="5647327" cy="54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802C0-6328-E34F-83E8-D5A01292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>
            <a:normAutofit/>
          </a:bodyPr>
          <a:lstStyle/>
          <a:p>
            <a:r>
              <a:rPr lang="en-US" sz="4000" dirty="0"/>
              <a:t>JavaScript &amp; HTML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DACD83-CC69-E048-8831-22CAD3D77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1996"/>
            <a:ext cx="5899741" cy="54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6242-A767-AB42-9264-D0C0DBCF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https://www.w3schools.com/js/default.asp</a:t>
            </a:r>
            <a:endParaRPr lang="en-US" dirty="0"/>
          </a:p>
          <a:p>
            <a:r>
              <a:rPr lang="en-US" dirty="0">
                <a:hlinkClick r:id="rId3"/>
              </a:rPr>
              <a:t>https://ualearn.blackboard.com/bbcswebdav/pid-5740154-dt-content-rid-56596946_1/courses/45620.202040/Javascript%20Reference.pdf</a:t>
            </a:r>
            <a:r>
              <a:rPr lang="en-US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85A68-C59B-DE4C-841E-8FD821C3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>
            <a:normAutofit/>
          </a:bodyPr>
          <a:lstStyle/>
          <a:p>
            <a:r>
              <a:rPr lang="en-US" sz="4000" dirty="0"/>
              <a:t>Helpful Resources</a:t>
            </a:r>
          </a:p>
        </p:txBody>
      </p:sp>
    </p:spTree>
    <p:extLst>
      <p:ext uri="{BB962C8B-B14F-4D97-AF65-F5344CB8AC3E}">
        <p14:creationId xmlns:p14="http://schemas.microsoft.com/office/powerpoint/2010/main" val="43774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1E01-F659-3D4E-96F5-9CA3153A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166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07DD-F716-4A13-B2CB-F0F3FE30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Introduction to Basic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D85B-92C4-4294-8D18-D65B44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What is JavaScript?</a:t>
            </a:r>
          </a:p>
          <a:p>
            <a:pPr lvl="1"/>
            <a:r>
              <a:rPr lang="en-US" sz="2800" dirty="0"/>
              <a:t>A programming language that makes web pages interactive</a:t>
            </a:r>
          </a:p>
          <a:p>
            <a:pPr lvl="1"/>
            <a:endParaRPr lang="en-US" sz="2400" dirty="0"/>
          </a:p>
          <a:p>
            <a:r>
              <a:rPr lang="en-US" sz="3200" dirty="0"/>
              <a:t>JavaScript vs. Java</a:t>
            </a:r>
          </a:p>
          <a:p>
            <a:pPr lvl="1"/>
            <a:r>
              <a:rPr lang="en-US" sz="2800" dirty="0"/>
              <a:t>JavaScript is designed to integrate into HTML </a:t>
            </a:r>
          </a:p>
          <a:p>
            <a:pPr lvl="1"/>
            <a:r>
              <a:rPr lang="en-US" sz="2800" dirty="0"/>
              <a:t>Java is an object-oriented language </a:t>
            </a:r>
          </a:p>
        </p:txBody>
      </p:sp>
    </p:spTree>
    <p:extLst>
      <p:ext uri="{BB962C8B-B14F-4D97-AF65-F5344CB8AC3E}">
        <p14:creationId xmlns:p14="http://schemas.microsoft.com/office/powerpoint/2010/main" val="21103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5662-3EBA-4936-ABE1-E6252EB7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8F02-FAC9-4B29-832A-BFFB017D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Like C#, JavaScript has primitive data types:</a:t>
            </a:r>
          </a:p>
          <a:p>
            <a:pPr lvl="1"/>
            <a:r>
              <a:rPr lang="en-US" sz="2400" dirty="0"/>
              <a:t>String, Boolean, Integer, Floating Point, Null, Void</a:t>
            </a:r>
          </a:p>
          <a:p>
            <a:pPr marL="342900" lvl="1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100" dirty="0"/>
              <a:t>Key word var is </a:t>
            </a:r>
            <a:r>
              <a:rPr lang="en-US" sz="3100"/>
              <a:t>used for variables in JS:</a:t>
            </a:r>
            <a:endParaRPr lang="en-US" sz="3100" dirty="0"/>
          </a:p>
          <a:p>
            <a:pPr marL="342900" lvl="1" indent="0" algn="ctr">
              <a:buNone/>
            </a:pPr>
            <a:endParaRPr lang="en-US" sz="3100" dirty="0"/>
          </a:p>
          <a:p>
            <a:pPr marL="342900" lvl="1" indent="0" algn="ctr">
              <a:buNone/>
            </a:pPr>
            <a:r>
              <a:rPr lang="en-US" sz="2800" b="1" dirty="0"/>
              <a:t>var</a:t>
            </a:r>
            <a:r>
              <a:rPr lang="en-US" sz="2800" dirty="0"/>
              <a:t> variable_name = value</a:t>
            </a:r>
          </a:p>
        </p:txBody>
      </p:sp>
    </p:spTree>
    <p:extLst>
      <p:ext uri="{BB962C8B-B14F-4D97-AF65-F5344CB8AC3E}">
        <p14:creationId xmlns:p14="http://schemas.microsoft.com/office/powerpoint/2010/main" val="406515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2E45FF-69F5-7947-9FB4-0A2381EF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Making &amp;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9969-C69A-BB49-8819-F036B802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590798"/>
            <a:ext cx="413385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if </a:t>
            </a:r>
            <a:r>
              <a:rPr lang="en-US" sz="1600" dirty="0"/>
              <a:t>(condition)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342900" lvl="1" indent="0">
              <a:buNone/>
            </a:pPr>
            <a:r>
              <a:rPr lang="en-US" sz="1600" dirty="0"/>
              <a:t>statements if condition is TRUE;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b="1" dirty="0"/>
              <a:t>Else</a:t>
            </a:r>
          </a:p>
          <a:p>
            <a:pPr marL="0" indent="0">
              <a:buNone/>
            </a:pPr>
            <a:r>
              <a:rPr lang="en-US" sz="1600" dirty="0"/>
              <a:t> {</a:t>
            </a:r>
          </a:p>
          <a:p>
            <a:pPr marL="342900" lvl="1" indent="0">
              <a:buNone/>
            </a:pPr>
            <a:r>
              <a:rPr lang="en-US" sz="1600" dirty="0"/>
              <a:t> statements if condition is FALSE;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AF1F-FFA1-B442-930F-094873B7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590799"/>
            <a:ext cx="413385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switch</a:t>
            </a:r>
            <a:r>
              <a:rPr lang="en-US" sz="1800" dirty="0"/>
              <a:t> (expression or variable name) { </a:t>
            </a:r>
          </a:p>
          <a:p>
            <a:pPr marL="342900" lvl="1" indent="0">
              <a:buNone/>
            </a:pPr>
            <a:r>
              <a:rPr lang="en-US" b="1" dirty="0"/>
              <a:t>case</a:t>
            </a:r>
            <a:r>
              <a:rPr lang="en-US" dirty="0"/>
              <a:t> label: </a:t>
            </a:r>
          </a:p>
          <a:p>
            <a:pPr marL="685800" lvl="2" indent="0">
              <a:buNone/>
            </a:pPr>
            <a:r>
              <a:rPr lang="en-US" dirty="0"/>
              <a:t>statements if expression matches this label; </a:t>
            </a:r>
          </a:p>
          <a:p>
            <a:pPr marL="342900" lvl="1" indent="0">
              <a:buNone/>
            </a:pPr>
            <a:r>
              <a:rPr lang="en-US" dirty="0"/>
              <a:t>break; </a:t>
            </a:r>
          </a:p>
          <a:p>
            <a:pPr marL="342900" lvl="1" indent="0">
              <a:buNone/>
            </a:pPr>
            <a:r>
              <a:rPr lang="en-US" b="1" dirty="0"/>
              <a:t>case</a:t>
            </a:r>
            <a:r>
              <a:rPr lang="en-US" dirty="0"/>
              <a:t> label: </a:t>
            </a:r>
          </a:p>
          <a:p>
            <a:pPr marL="685800" lvl="2" indent="0">
              <a:buNone/>
            </a:pPr>
            <a:r>
              <a:rPr lang="en-US" dirty="0"/>
              <a:t>statements if expression matches this label; </a:t>
            </a:r>
          </a:p>
          <a:p>
            <a:pPr marL="342900" lvl="1" indent="0">
              <a:buNone/>
            </a:pPr>
            <a:r>
              <a:rPr lang="en-US" dirty="0"/>
              <a:t>break; </a:t>
            </a:r>
          </a:p>
          <a:p>
            <a:pPr marL="342900" lvl="1" indent="0">
              <a:buNone/>
            </a:pPr>
            <a:r>
              <a:rPr lang="en-US" b="1" dirty="0"/>
              <a:t>default</a:t>
            </a:r>
            <a:r>
              <a:rPr lang="en-US" dirty="0"/>
              <a:t>: </a:t>
            </a:r>
          </a:p>
          <a:p>
            <a:pPr marL="685800" lvl="2" indent="0">
              <a:buNone/>
            </a:pPr>
            <a:r>
              <a:rPr lang="en-US" dirty="0"/>
              <a:t>statements if expression does not match any label; </a:t>
            </a:r>
          </a:p>
          <a:p>
            <a:pPr marL="342900" lvl="1" indent="0">
              <a:buNone/>
            </a:pPr>
            <a:r>
              <a:rPr lang="en-US" dirty="0"/>
              <a:t>break;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94D719-306D-5543-8E48-E26D59CDC65A}"/>
              </a:ext>
            </a:extLst>
          </p:cNvPr>
          <p:cNvSpPr txBox="1">
            <a:spLocks/>
          </p:cNvSpPr>
          <p:nvPr/>
        </p:nvSpPr>
        <p:spPr>
          <a:xfrm>
            <a:off x="514350" y="1477963"/>
            <a:ext cx="8001000" cy="103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Similar capabilities as the languages we have seen:</a:t>
            </a:r>
          </a:p>
          <a:p>
            <a:pPr lvl="1"/>
            <a:r>
              <a:rPr lang="en-US" dirty="0"/>
              <a:t>IF, IF-ELSE, IF-ELSE IF, SWITCH, WHILE, DO, FOR</a:t>
            </a:r>
          </a:p>
        </p:txBody>
      </p:sp>
    </p:spTree>
    <p:extLst>
      <p:ext uri="{BB962C8B-B14F-4D97-AF65-F5344CB8AC3E}">
        <p14:creationId xmlns:p14="http://schemas.microsoft.com/office/powerpoint/2010/main" val="21404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2E45FF-69F5-7947-9FB4-0A2381EF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9969-C69A-BB49-8819-F036B802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90798"/>
            <a:ext cx="3886200" cy="3902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For</a:t>
            </a:r>
            <a:r>
              <a:rPr lang="en-US" sz="2000" dirty="0"/>
              <a:t> (initialize; conditional test; increment/decrement)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Statements to execute;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5AF1F-FFA1-B442-930F-094873B7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590799"/>
            <a:ext cx="3886200" cy="3902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while</a:t>
            </a:r>
            <a:r>
              <a:rPr lang="en-US" sz="2000" dirty="0"/>
              <a:t> (condition)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Statements; Increment/decrement;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94D719-306D-5543-8E48-E26D59CDC65A}"/>
              </a:ext>
            </a:extLst>
          </p:cNvPr>
          <p:cNvSpPr txBox="1">
            <a:spLocks/>
          </p:cNvSpPr>
          <p:nvPr/>
        </p:nvSpPr>
        <p:spPr>
          <a:xfrm>
            <a:off x="514350" y="1477963"/>
            <a:ext cx="8001000" cy="103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Similar capabilities as the languages we have seen:</a:t>
            </a:r>
          </a:p>
          <a:p>
            <a:pPr lvl="1"/>
            <a:r>
              <a:rPr lang="en-US" sz="2000" dirty="0"/>
              <a:t>DO, DO/WHILE, FOR</a:t>
            </a:r>
          </a:p>
        </p:txBody>
      </p:sp>
    </p:spTree>
    <p:extLst>
      <p:ext uri="{BB962C8B-B14F-4D97-AF65-F5344CB8AC3E}">
        <p14:creationId xmlns:p14="http://schemas.microsoft.com/office/powerpoint/2010/main" val="13173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CC1-DA58-FA46-9818-40ECD036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ED8B-8C8C-7140-A62D-E5E28C41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JavaScript contains built-in objects and allows the user to create custom objects.</a:t>
            </a:r>
          </a:p>
          <a:p>
            <a:endParaRPr lang="en-US" dirty="0"/>
          </a:p>
          <a:p>
            <a:r>
              <a:rPr lang="en-US" sz="2800" dirty="0"/>
              <a:t>Creating Objects: Use the new constructor 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var X = new Array()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/>
              <a:t>Examples: </a:t>
            </a:r>
          </a:p>
          <a:p>
            <a:pPr lvl="1"/>
            <a:r>
              <a:rPr lang="en-US" sz="2500" dirty="0"/>
              <a:t>date, time, math, strings, arrays</a:t>
            </a:r>
          </a:p>
        </p:txBody>
      </p:sp>
    </p:spTree>
    <p:extLst>
      <p:ext uri="{BB962C8B-B14F-4D97-AF65-F5344CB8AC3E}">
        <p14:creationId xmlns:p14="http://schemas.microsoft.com/office/powerpoint/2010/main" val="42395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0144-9F44-4140-A248-629BC10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2DED-C2FA-7842-A915-C4778B97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pre-written block of code that performs a specific task. Some functions return values; others perform a task like sorting but return no value.</a:t>
            </a:r>
          </a:p>
          <a:p>
            <a:r>
              <a:rPr lang="en-US" sz="2400" dirty="0"/>
              <a:t>There may or may not be an argument or parameter in the parenthesis, but the parenthesis must be there.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function</a:t>
            </a:r>
            <a:r>
              <a:rPr lang="en-US" sz="2400" dirty="0"/>
              <a:t> name_of_function (arguments) </a:t>
            </a:r>
          </a:p>
          <a:p>
            <a:pPr marL="0" indent="0">
              <a:buNone/>
            </a:pPr>
            <a:r>
              <a:rPr lang="en-US" sz="2400" dirty="0"/>
              <a:t>	{ </a:t>
            </a:r>
          </a:p>
          <a:p>
            <a:pPr marL="342900" lvl="1" indent="0">
              <a:buNone/>
            </a:pPr>
            <a:r>
              <a:rPr lang="en-US" sz="2100" dirty="0"/>
              <a:t>		statements to execute when function is called; 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569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30E0-EEA2-254A-BC18-7414656A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JavaScript &amp;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8C97-6D23-6246-96F6-053CD2DD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JavaScript can be used inside HTML as an internal script</a:t>
            </a:r>
          </a:p>
          <a:p>
            <a:r>
              <a:rPr lang="en-US" sz="2400" dirty="0"/>
              <a:t>Tag &lt;script type=“text/javascript”&gt; to indicate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8FFEF6-7632-BD42-B757-E340C09C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"/>
          <a:stretch/>
        </p:blipFill>
        <p:spPr>
          <a:xfrm>
            <a:off x="1219200" y="2209800"/>
            <a:ext cx="6705600" cy="4387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36CA5-D837-1E4B-8536-D79F60B0BAD2}"/>
                  </a:ext>
                </a:extLst>
              </p14:cNvPr>
              <p14:cNvContentPartPr/>
              <p14:nvPr/>
            </p14:nvContentPartPr>
            <p14:xfrm>
              <a:off x="1972175" y="4818145"/>
              <a:ext cx="718560" cy="2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36CA5-D837-1E4B-8536-D79F60B0BA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175" y="4710505"/>
                <a:ext cx="8262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7CE86E-6918-1747-9963-7D58F1A1F0BE}"/>
                  </a:ext>
                </a:extLst>
              </p14:cNvPr>
              <p14:cNvContentPartPr/>
              <p14:nvPr/>
            </p14:nvContentPartPr>
            <p14:xfrm>
              <a:off x="2015015" y="5687185"/>
              <a:ext cx="89964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7CE86E-6918-1747-9963-7D58F1A1F0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1015" y="5579545"/>
                <a:ext cx="1007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DFFD1C-EB17-4646-951D-6CC2BFA5DAB1}"/>
                  </a:ext>
                </a:extLst>
              </p14:cNvPr>
              <p14:cNvContentPartPr/>
              <p14:nvPr/>
            </p14:nvContentPartPr>
            <p14:xfrm>
              <a:off x="1400855" y="1952185"/>
              <a:ext cx="2201040" cy="2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DFFD1C-EB17-4646-951D-6CC2BFA5DA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7215" y="1844185"/>
                <a:ext cx="2308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9A1F1D-B1D6-A348-82F7-1EF95688F48F}"/>
                  </a:ext>
                </a:extLst>
              </p14:cNvPr>
              <p14:cNvContentPartPr/>
              <p14:nvPr/>
            </p14:nvContentPartPr>
            <p14:xfrm>
              <a:off x="3604415" y="1958665"/>
              <a:ext cx="1597680" cy="1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9A1F1D-B1D6-A348-82F7-1EF95688F4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0775" y="1850665"/>
                <a:ext cx="170532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D212-B6BE-0440-AB5E-AE60D953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8309"/>
            <a:ext cx="7886700" cy="759091"/>
          </a:xfrm>
        </p:spPr>
        <p:txBody>
          <a:bodyPr/>
          <a:lstStyle/>
          <a:p>
            <a:r>
              <a:rPr lang="en-US" dirty="0"/>
              <a:t>If you use a separate JavaScript file, you must have a reference to your file in the 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54293C-DAFD-2243-9B03-2FF8DDA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481"/>
          </a:xfrm>
        </p:spPr>
        <p:txBody>
          <a:bodyPr>
            <a:normAutofit/>
          </a:bodyPr>
          <a:lstStyle/>
          <a:p>
            <a:r>
              <a:rPr lang="en-US" sz="4000" dirty="0"/>
              <a:t>JavaScript &amp; HTML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EEC25-524E-C144-9BA3-88252968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" y="1966594"/>
            <a:ext cx="7390814" cy="452628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E4E4206-DF5F-9241-BE1D-A8E4B1E211F0}"/>
              </a:ext>
            </a:extLst>
          </p:cNvPr>
          <p:cNvSpPr/>
          <p:nvPr/>
        </p:nvSpPr>
        <p:spPr>
          <a:xfrm>
            <a:off x="304800" y="5029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D2F053-AA90-B148-A189-741BD5E3500B}"/>
              </a:ext>
            </a:extLst>
          </p:cNvPr>
          <p:cNvSpPr/>
          <p:nvPr/>
        </p:nvSpPr>
        <p:spPr>
          <a:xfrm rot="10800000">
            <a:off x="7905750" y="5029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50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4D152C-EDCE-4D99-8EB6-7D2B8E43AA79}" vid="{A8CBBEF1-D53F-410C-BA37-2760B17BC1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02DCC6-3689-4280-AFC0-665D3E8E87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A445B1-11D7-40C6-B735-09010AF54040}"/>
</file>

<file path=customXml/itemProps3.xml><?xml version="1.0" encoding="utf-8"?>
<ds:datastoreItem xmlns:ds="http://schemas.openxmlformats.org/officeDocument/2006/customXml" ds:itemID="{D8D29C80-0570-43CD-8DB6-4D51B7570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(4:3)</PresentationFormat>
  <Paragraphs>96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Basic JavaScript</vt:lpstr>
      <vt:lpstr>Introduction to Basic JavaScript </vt:lpstr>
      <vt:lpstr>JavaScript Data types</vt:lpstr>
      <vt:lpstr>Decision Making &amp; Control Structures</vt:lpstr>
      <vt:lpstr>Loops</vt:lpstr>
      <vt:lpstr>Objects</vt:lpstr>
      <vt:lpstr>Functions</vt:lpstr>
      <vt:lpstr>JavaScript &amp; HTML</vt:lpstr>
      <vt:lpstr>JavaScript &amp; HTML</vt:lpstr>
      <vt:lpstr>JavaScript &amp; HTML</vt:lpstr>
      <vt:lpstr>JavaScript &amp; HTML</vt:lpstr>
      <vt:lpstr>JavaScript &amp; HTML</vt:lpstr>
      <vt:lpstr>JavaScript &amp; HTML</vt:lpstr>
      <vt:lpstr>Helpful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Microsoft Office User</dc:creator>
  <cp:lastModifiedBy/>
  <cp:revision>2</cp:revision>
  <dcterms:created xsi:type="dcterms:W3CDTF">2020-09-23T21:19:44Z</dcterms:created>
  <dcterms:modified xsi:type="dcterms:W3CDTF">2021-09-14T12:34:35Z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