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4" r:id="rId6"/>
    <p:sldId id="280" r:id="rId7"/>
    <p:sldId id="281" r:id="rId8"/>
    <p:sldId id="27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42154-F778-476C-9A01-2CA92A8A9BF4}" v="2" dt="2021-09-14T12:34:57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7" d="100"/>
          <a:sy n="87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3FE42154-F778-476C-9A01-2CA92A8A9BF4}"/>
    <pc:docChg chg="modSld">
      <pc:chgData name="Jeff Lucas" userId="S::jslucas@ua.edu::695de650-dad2-465f-a559-9ad0344f2d34" providerId="AD" clId="Web-{3FE42154-F778-476C-9A01-2CA92A8A9BF4}" dt="2021-09-14T12:34:57.299" v="0" actId="20577"/>
      <pc:docMkLst>
        <pc:docMk/>
      </pc:docMkLst>
      <pc:sldChg chg="modSp">
        <pc:chgData name="Jeff Lucas" userId="S::jslucas@ua.edu::695de650-dad2-465f-a559-9ad0344f2d34" providerId="AD" clId="Web-{3FE42154-F778-476C-9A01-2CA92A8A9BF4}" dt="2021-09-14T12:34:57.299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3FE42154-F778-476C-9A01-2CA92A8A9BF4}" dt="2021-09-14T12:34:57.299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SQLite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Tables can be generated through code</a:t>
            </a:r>
          </a:p>
          <a:p>
            <a:r>
              <a:rPr lang="en-US" sz="4000" dirty="0"/>
              <a:t>Let’s see an example</a:t>
            </a:r>
          </a:p>
          <a:p>
            <a:pPr lvl="1"/>
            <a:r>
              <a:rPr lang="en-US" sz="3600" dirty="0"/>
              <a:t>Set the </a:t>
            </a:r>
            <a:r>
              <a:rPr lang="en-US" sz="3600" dirty="0" err="1"/>
              <a:t>CommandText</a:t>
            </a:r>
            <a:r>
              <a:rPr lang="en-US" sz="3600" dirty="0"/>
              <a:t> on the </a:t>
            </a:r>
            <a:r>
              <a:rPr lang="en-US" sz="3600" dirty="0" err="1"/>
              <a:t>cmd</a:t>
            </a:r>
            <a:r>
              <a:rPr lang="en-US" sz="3600" dirty="0"/>
              <a:t> object and call the </a:t>
            </a:r>
            <a:r>
              <a:rPr lang="en-US" sz="3600" dirty="0" err="1"/>
              <a:t>ExecuteNonQuery</a:t>
            </a:r>
            <a:r>
              <a:rPr lang="en-US" sz="3600" dirty="0"/>
              <a:t> method.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@“CREATE TABLE books(id INTEGER PRIMARY KEY, </a:t>
            </a:r>
          </a:p>
          <a:p>
            <a:pPr marL="1371600" lvl="3" indent="0">
              <a:buNone/>
            </a:pPr>
            <a:r>
              <a:rPr lang="en-US" sz="2400" dirty="0"/>
              <a:t>	title TEXT, author TEXT)”;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endParaRPr lang="en-US" sz="2400" dirty="0"/>
          </a:p>
          <a:p>
            <a:r>
              <a:rPr lang="en-US" sz="3400" dirty="0"/>
              <a:t>The integer primary key column is an auto-incremented field in SQLite.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43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Let’s actually insert some data</a:t>
            </a:r>
          </a:p>
          <a:p>
            <a:pPr lvl="1"/>
            <a:r>
              <a:rPr lang="en-US" sz="3600" dirty="0"/>
              <a:t>Set the </a:t>
            </a:r>
            <a:r>
              <a:rPr lang="en-US" sz="3600" dirty="0" err="1"/>
              <a:t>CommandText</a:t>
            </a:r>
            <a:r>
              <a:rPr lang="en-US" sz="3600" dirty="0"/>
              <a:t> on the </a:t>
            </a:r>
            <a:r>
              <a:rPr lang="en-US" sz="3600" dirty="0" err="1"/>
              <a:t>cmd</a:t>
            </a:r>
            <a:r>
              <a:rPr lang="en-US" sz="3600" dirty="0"/>
              <a:t> object and call the </a:t>
            </a:r>
            <a:r>
              <a:rPr lang="en-US" sz="3600" dirty="0" err="1"/>
              <a:t>ExecuteNonQuery</a:t>
            </a:r>
            <a:r>
              <a:rPr lang="en-US" sz="3600" dirty="0"/>
              <a:t> method.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@“INSERT INTO books(title, author) </a:t>
            </a:r>
          </a:p>
          <a:p>
            <a:pPr marL="1371600" lvl="3" indent="0">
              <a:buNone/>
            </a:pPr>
            <a:r>
              <a:rPr lang="en-US" sz="2400" dirty="0"/>
              <a:t>	VALUES(‘</a:t>
            </a:r>
            <a:r>
              <a:rPr lang="en-US" sz="2400" dirty="0" err="1"/>
              <a:t>Mistborn</a:t>
            </a:r>
            <a:r>
              <a:rPr lang="en-US" sz="2400" dirty="0"/>
              <a:t>’,’Brandon Sanderson’)”;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@“INSERT INTO books(title, author) </a:t>
            </a:r>
          </a:p>
          <a:p>
            <a:pPr marL="1371600" lvl="3" indent="0">
              <a:buNone/>
            </a:pPr>
            <a:r>
              <a:rPr lang="en-US" sz="2400" dirty="0"/>
              <a:t>	VALUES(‘</a:t>
            </a:r>
            <a:r>
              <a:rPr lang="en-US" sz="2400" dirty="0" err="1"/>
              <a:t>Oathbringer</a:t>
            </a:r>
            <a:r>
              <a:rPr lang="en-US" sz="2400" dirty="0"/>
              <a:t>’,’Brandon Sanderson’)”;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r>
              <a:rPr lang="en-US" sz="3400" dirty="0"/>
              <a:t>Use the database management tool of your choice to view the data.  I use </a:t>
            </a:r>
            <a:r>
              <a:rPr lang="en-US" sz="3400" dirty="0" err="1"/>
              <a:t>SQLiteStudio</a:t>
            </a:r>
            <a:r>
              <a:rPr lang="en-US" sz="3400" dirty="0"/>
              <a:t> for SQLite databases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39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/>
              <a:t>Using SQL directly leaves our site vulnerable to SQL injection attacks when using user provided values in the SQL</a:t>
            </a:r>
          </a:p>
          <a:p>
            <a:r>
              <a:rPr lang="en-US" sz="4000" dirty="0"/>
              <a:t>Prepared statements will improve security and performance</a:t>
            </a:r>
          </a:p>
          <a:p>
            <a:r>
              <a:rPr lang="en-US" sz="4000" dirty="0"/>
              <a:t>Prepared statements use placeholders instead of directly writing the values into the SQL statements</a:t>
            </a:r>
          </a:p>
          <a:p>
            <a:r>
              <a:rPr lang="en-US" sz="4000" dirty="0"/>
              <a:t>Update our two insert statements to use prepared statements </a:t>
            </a:r>
            <a:endParaRPr lang="en-US" sz="3600" dirty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@“INSERT INTO books(title, author) </a:t>
            </a:r>
          </a:p>
          <a:p>
            <a:pPr marL="1371600" lvl="3" indent="0">
              <a:buNone/>
            </a:pPr>
            <a:r>
              <a:rPr lang="en-US" sz="2400" dirty="0"/>
              <a:t>	VALUES(@title, @author)”;</a:t>
            </a:r>
          </a:p>
          <a:p>
            <a:pPr marL="1371600" lvl="3" indent="0">
              <a:buNone/>
            </a:pPr>
            <a:r>
              <a:rPr lang="en-US" sz="2400" dirty="0" err="1"/>
              <a:t>cmd.Parameters.AddWithValue</a:t>
            </a:r>
            <a:r>
              <a:rPr lang="en-US" sz="2400" dirty="0"/>
              <a:t>(“@title”,”</a:t>
            </a:r>
            <a:r>
              <a:rPr lang="en-US" sz="2400" dirty="0" err="1"/>
              <a:t>Mistborn</a:t>
            </a:r>
            <a:r>
              <a:rPr lang="en-US" sz="2400" dirty="0"/>
              <a:t>”);</a:t>
            </a:r>
          </a:p>
          <a:p>
            <a:pPr marL="1371600" lvl="3" indent="0">
              <a:buNone/>
            </a:pPr>
            <a:r>
              <a:rPr lang="en-US" sz="2400" dirty="0" err="1"/>
              <a:t>cmd.Parameters.AddWithValue</a:t>
            </a:r>
            <a:r>
              <a:rPr lang="en-US" sz="2400" dirty="0"/>
              <a:t>(“@</a:t>
            </a:r>
            <a:r>
              <a:rPr lang="en-US" sz="2400" dirty="0" err="1"/>
              <a:t>author”,”Branden</a:t>
            </a:r>
            <a:r>
              <a:rPr lang="en-US" sz="2400" dirty="0"/>
              <a:t> Sanderson”);</a:t>
            </a:r>
          </a:p>
          <a:p>
            <a:pPr marL="1371600" lvl="3" indent="0">
              <a:buNone/>
            </a:pPr>
            <a:r>
              <a:rPr lang="en-US" sz="2400" dirty="0" err="1"/>
              <a:t>cmd.Prepare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@“INSERT INTO books(title, author) </a:t>
            </a:r>
          </a:p>
          <a:p>
            <a:pPr marL="1371600" lvl="3" indent="0">
              <a:buNone/>
            </a:pPr>
            <a:r>
              <a:rPr lang="en-US" sz="2400" dirty="0"/>
              <a:t>	VALUES(@title, @author)”;</a:t>
            </a:r>
          </a:p>
          <a:p>
            <a:pPr marL="1371600" lvl="3" indent="0">
              <a:buNone/>
            </a:pPr>
            <a:r>
              <a:rPr lang="en-US" sz="2400" dirty="0" err="1"/>
              <a:t>cmd.Parameters.AddWithValue</a:t>
            </a:r>
            <a:r>
              <a:rPr lang="en-US" sz="2400" dirty="0"/>
              <a:t>(“@title”,”</a:t>
            </a:r>
            <a:r>
              <a:rPr lang="en-US" sz="2400" dirty="0" err="1"/>
              <a:t>Oathbringer</a:t>
            </a:r>
            <a:r>
              <a:rPr lang="en-US" sz="2400" dirty="0"/>
              <a:t>”);</a:t>
            </a:r>
          </a:p>
          <a:p>
            <a:pPr marL="1371600" lvl="3" indent="0">
              <a:buNone/>
            </a:pPr>
            <a:r>
              <a:rPr lang="en-US" sz="2400" dirty="0" err="1"/>
              <a:t>cmd.Parameters.AddWithValue</a:t>
            </a:r>
            <a:r>
              <a:rPr lang="en-US" sz="2400" dirty="0"/>
              <a:t>(“@</a:t>
            </a:r>
            <a:r>
              <a:rPr lang="en-US" sz="2400" dirty="0" err="1"/>
              <a:t>author”,”Branden</a:t>
            </a:r>
            <a:r>
              <a:rPr lang="en-US" sz="2400" dirty="0"/>
              <a:t> Sanderson”);</a:t>
            </a:r>
          </a:p>
          <a:p>
            <a:pPr marL="1371600" lvl="3" indent="0">
              <a:buNone/>
            </a:pPr>
            <a:r>
              <a:rPr lang="en-US" sz="2400" dirty="0" err="1"/>
              <a:t>cmd.Prepare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6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38947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Let’s start a new application and read the data we inserted in the last project.</a:t>
            </a:r>
          </a:p>
          <a:p>
            <a:pPr marL="457200" lvl="1" indent="0">
              <a:buFont typeface="Arial"/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@"URI=file:C:\Users\Jano\Documents\test.db";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 = new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SQLiteConnection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"SELECT * FROM books";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SQLiteCommand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con); 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SQLiteDataReader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/>
          </a:p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42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38947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The first 5 statements should look familiar</a:t>
            </a:r>
          </a:p>
          <a:p>
            <a:r>
              <a:rPr lang="en-US" sz="4000" dirty="0" err="1"/>
              <a:t>cmd</a:t>
            </a:r>
            <a:r>
              <a:rPr lang="en-US" sz="4000" dirty="0"/>
              <a:t> </a:t>
            </a:r>
            <a:r>
              <a:rPr lang="en-US" sz="4000" dirty="0" err="1"/>
              <a:t>obj</a:t>
            </a:r>
            <a:r>
              <a:rPr lang="en-US" sz="4000" dirty="0"/>
              <a:t> created with the statement and connection</a:t>
            </a:r>
          </a:p>
          <a:p>
            <a:r>
              <a:rPr lang="en-US" sz="4000" dirty="0" err="1"/>
              <a:t>SQLiteDataReader</a:t>
            </a:r>
            <a:r>
              <a:rPr lang="en-US" sz="4000" dirty="0"/>
              <a:t> object is created using the </a:t>
            </a:r>
            <a:r>
              <a:rPr lang="en-US" sz="4000" dirty="0" err="1"/>
              <a:t>ExecuteReader</a:t>
            </a:r>
            <a:r>
              <a:rPr lang="en-US" sz="4000" dirty="0"/>
              <a:t> method on the </a:t>
            </a:r>
            <a:r>
              <a:rPr lang="en-US" sz="4000" dirty="0" err="1"/>
              <a:t>cmd</a:t>
            </a:r>
            <a:r>
              <a:rPr lang="en-US" sz="4000" dirty="0"/>
              <a:t> object</a:t>
            </a:r>
          </a:p>
          <a:p>
            <a:r>
              <a:rPr lang="en-US" sz="4000" dirty="0"/>
              <a:t>With the reader in place we can now loop through our data</a:t>
            </a:r>
          </a:p>
          <a:p>
            <a:pPr marL="457200" lvl="1" indent="0">
              <a:buFont typeface="Arial"/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rdr.Read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($"{rdr.GetInt32(0)} {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rdr.GetString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(1)}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rdr.String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(2)}");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160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38947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Updating data follows the same pattern as inserting.  We just change the SQL Statement</a:t>
            </a:r>
          </a:p>
          <a:p>
            <a:pPr marL="914400" lvl="2" indent="0">
              <a:buNone/>
            </a:pPr>
            <a:r>
              <a:rPr lang="en-US" dirty="0"/>
              <a:t>string </a:t>
            </a:r>
            <a:r>
              <a:rPr lang="en-US" dirty="0" err="1"/>
              <a:t>cs</a:t>
            </a:r>
            <a:r>
              <a:rPr lang="en-US" dirty="0"/>
              <a:t> = @"URI=file:C:\Users\jslucas\source\repos\mis321\database\book.db";</a:t>
            </a:r>
          </a:p>
          <a:p>
            <a:pPr marL="914400" lvl="2" indent="0">
              <a:buNone/>
            </a:pPr>
            <a:r>
              <a:rPr lang="en-US" dirty="0"/>
              <a:t>using </a:t>
            </a:r>
            <a:r>
              <a:rPr lang="en-US" dirty="0" err="1"/>
              <a:t>var</a:t>
            </a:r>
            <a:r>
              <a:rPr lang="en-US" dirty="0"/>
              <a:t> con = new </a:t>
            </a:r>
            <a:r>
              <a:rPr lang="en-US" dirty="0" err="1"/>
              <a:t>SQLiteConnection</a:t>
            </a:r>
            <a:r>
              <a:rPr lang="en-US" dirty="0"/>
              <a:t>(</a:t>
            </a:r>
            <a:r>
              <a:rPr lang="en-US" dirty="0" err="1"/>
              <a:t>cs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con.Open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using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cmd</a:t>
            </a:r>
            <a:r>
              <a:rPr lang="en-US" dirty="0"/>
              <a:t> = new </a:t>
            </a:r>
            <a:r>
              <a:rPr lang="en-US" dirty="0" err="1"/>
              <a:t>SQLiteCommand</a:t>
            </a:r>
            <a:r>
              <a:rPr lang="en-US" dirty="0"/>
              <a:t>(con);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 err="1"/>
              <a:t>cmd.CommandText</a:t>
            </a:r>
            <a:r>
              <a:rPr lang="en-US" dirty="0"/>
              <a:t> = @"UPDATE books set title = @title, author = @author WHERE id = @id";</a:t>
            </a:r>
          </a:p>
          <a:p>
            <a:pPr marL="914400" lvl="2" indent="0">
              <a:buNone/>
            </a:pPr>
            <a:r>
              <a:rPr lang="en-US" dirty="0" err="1"/>
              <a:t>cmd.Parameters.AddWithValue</a:t>
            </a:r>
            <a:r>
              <a:rPr lang="en-US" dirty="0"/>
              <a:t>("@id", </a:t>
            </a:r>
            <a:r>
              <a:rPr lang="en-US" dirty="0" err="1"/>
              <a:t>value.Id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cmd.Parameters.AddWithValue</a:t>
            </a:r>
            <a:r>
              <a:rPr lang="en-US" dirty="0"/>
              <a:t>("@title",</a:t>
            </a:r>
            <a:r>
              <a:rPr lang="en-US" dirty="0" err="1"/>
              <a:t>value.Title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cmd.Parameters.AddWithValue</a:t>
            </a:r>
            <a:r>
              <a:rPr lang="en-US" dirty="0"/>
              <a:t>("@author",</a:t>
            </a:r>
            <a:r>
              <a:rPr lang="en-US" dirty="0" err="1"/>
              <a:t>value.Author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cmd.Prepare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 err="1"/>
              <a:t>cmd.ExecuteNonQuery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159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38947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46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SQLite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SQLite is an embedded relational database engine.</a:t>
            </a:r>
          </a:p>
          <a:p>
            <a:r>
              <a:rPr lang="en-US" sz="4000" dirty="0"/>
              <a:t>It is self-contained and </a:t>
            </a:r>
            <a:r>
              <a:rPr lang="en-US" sz="4000" dirty="0" err="1"/>
              <a:t>serverless</a:t>
            </a:r>
            <a:endParaRPr lang="en-US" sz="4000" dirty="0"/>
          </a:p>
          <a:p>
            <a:r>
              <a:rPr lang="en-US" sz="4000" dirty="0"/>
              <a:t>The database itself is an ordinary disk file that can be located anywhere in the directory hierarchy</a:t>
            </a:r>
          </a:p>
          <a:p>
            <a:r>
              <a:rPr lang="en-US" sz="4000" dirty="0"/>
              <a:t>Helpful for unit testing and with very specific production needs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 Core Package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 is a part of the .NET framework.  It provides access to relational database, XML files, etc.</a:t>
            </a:r>
          </a:p>
          <a:p>
            <a:r>
              <a:rPr lang="en-US" dirty="0" err="1"/>
              <a:t>System.Data.SQLite.Core</a:t>
            </a:r>
            <a:r>
              <a:rPr lang="en-US" dirty="0"/>
              <a:t> is an implementation of ADO.NET specification built for SQLite databases.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dotnet</a:t>
            </a:r>
            <a:r>
              <a:rPr lang="en-US" dirty="0"/>
              <a:t> add package </a:t>
            </a:r>
            <a:r>
              <a:rPr lang="en-US" dirty="0" err="1"/>
              <a:t>System.Data.SQLite.Core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Elements of the Package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SQLiteConnection</a:t>
            </a:r>
            <a:r>
              <a:rPr lang="en-US" dirty="0"/>
              <a:t> – creates a connection to a specific data source.</a:t>
            </a:r>
          </a:p>
          <a:p>
            <a:r>
              <a:rPr lang="en-US" dirty="0" err="1"/>
              <a:t>SQLiteCommand</a:t>
            </a:r>
            <a:r>
              <a:rPr lang="en-US" dirty="0"/>
              <a:t> – executes an SQL statement against a data source</a:t>
            </a:r>
          </a:p>
          <a:p>
            <a:r>
              <a:rPr lang="en-US" dirty="0" err="1"/>
              <a:t>SQLiteDataReader</a:t>
            </a:r>
            <a:r>
              <a:rPr lang="en-US" dirty="0"/>
              <a:t> – reads streams of data from a data source</a:t>
            </a:r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Create Our First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Create a connection string to the database</a:t>
            </a:r>
          </a:p>
          <a:p>
            <a:pPr marL="0" indent="0" algn="ctr">
              <a:buNone/>
            </a:pPr>
            <a:r>
              <a:rPr lang="en-US" dirty="0"/>
              <a:t>string </a:t>
            </a:r>
            <a:r>
              <a:rPr lang="en-US" dirty="0" err="1"/>
              <a:t>cs</a:t>
            </a:r>
            <a:r>
              <a:rPr lang="en-US" dirty="0"/>
              <a:t> = @”URI=file:C:\Users\jslucas\source\repos\mis321\test.db”;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4000" dirty="0"/>
              <a:t>Create a </a:t>
            </a:r>
            <a:r>
              <a:rPr lang="en-US" sz="4000" dirty="0" err="1"/>
              <a:t>SQLiteConnection</a:t>
            </a:r>
            <a:r>
              <a:rPr lang="en-US" sz="4000" dirty="0"/>
              <a:t> object and use it to open a database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con = new </a:t>
            </a:r>
            <a:r>
              <a:rPr lang="en-US" dirty="0" err="1"/>
              <a:t>SQLiteConnection</a:t>
            </a:r>
            <a:r>
              <a:rPr lang="en-US" dirty="0"/>
              <a:t>(</a:t>
            </a:r>
            <a:r>
              <a:rPr lang="en-US" dirty="0" err="1"/>
              <a:t>cs</a:t>
            </a:r>
            <a:r>
              <a:rPr lang="en-US" dirty="0"/>
              <a:t>);</a:t>
            </a:r>
          </a:p>
          <a:p>
            <a:pPr marL="0" indent="0" algn="ctr">
              <a:buNone/>
            </a:pPr>
            <a:r>
              <a:rPr lang="en-US" dirty="0" err="1"/>
              <a:t>con.Open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the @ means to interpret the string literally.  No escape characters.</a:t>
            </a:r>
          </a:p>
        </p:txBody>
      </p:sp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Program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a string to hold our SQL statement</a:t>
            </a:r>
          </a:p>
          <a:p>
            <a:pPr marL="0" indent="0" algn="ctr">
              <a:buNone/>
            </a:pPr>
            <a:r>
              <a:rPr lang="en-US" sz="4000" dirty="0"/>
              <a:t>string </a:t>
            </a:r>
            <a:r>
              <a:rPr lang="en-US" sz="4000" dirty="0" err="1"/>
              <a:t>stm</a:t>
            </a:r>
            <a:r>
              <a:rPr lang="en-US" sz="4000" dirty="0"/>
              <a:t> = “select SQLITE_VERSION()”;</a:t>
            </a:r>
          </a:p>
          <a:p>
            <a:pPr marL="0" indent="0" algn="ctr">
              <a:buNone/>
            </a:pPr>
            <a:endParaRPr lang="en-US" sz="4000" dirty="0"/>
          </a:p>
          <a:p>
            <a:r>
              <a:rPr lang="en-US" sz="4000" dirty="0" err="1"/>
              <a:t>SQLiteCommand</a:t>
            </a:r>
            <a:r>
              <a:rPr lang="en-US" sz="4000" dirty="0"/>
              <a:t> is an object used to execute a query.  It takes the SQL statement and a connection object as its arguments</a:t>
            </a:r>
          </a:p>
          <a:p>
            <a:pPr marL="0" indent="0" algn="ctr">
              <a:buNone/>
            </a:pPr>
            <a:r>
              <a:rPr lang="en-US" sz="4000" dirty="0"/>
              <a:t>using </a:t>
            </a:r>
            <a:r>
              <a:rPr lang="en-US" sz="4000" dirty="0" err="1"/>
              <a:t>var</a:t>
            </a:r>
            <a:r>
              <a:rPr lang="en-US" sz="4000" dirty="0"/>
              <a:t> </a:t>
            </a:r>
            <a:r>
              <a:rPr lang="en-US" sz="4000" dirty="0" err="1"/>
              <a:t>cmd</a:t>
            </a:r>
            <a:r>
              <a:rPr lang="en-US" sz="4000" dirty="0"/>
              <a:t> = new </a:t>
            </a:r>
            <a:r>
              <a:rPr lang="en-US" sz="4000" dirty="0" err="1"/>
              <a:t>SQLiteCommand</a:t>
            </a:r>
            <a:r>
              <a:rPr lang="en-US" sz="4000" dirty="0"/>
              <a:t>(</a:t>
            </a:r>
            <a:r>
              <a:rPr lang="en-US" sz="4000" dirty="0" err="1"/>
              <a:t>stm</a:t>
            </a:r>
            <a:r>
              <a:rPr lang="en-US" sz="4000" dirty="0"/>
              <a:t>, con);</a:t>
            </a:r>
          </a:p>
        </p:txBody>
      </p:sp>
    </p:spTree>
    <p:extLst>
      <p:ext uri="{BB962C8B-B14F-4D97-AF65-F5344CB8AC3E}">
        <p14:creationId xmlns:p14="http://schemas.microsoft.com/office/powerpoint/2010/main" val="844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Program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query returns a scalar value (single value, not a list).  Let’s turn it into a string we can write.</a:t>
            </a:r>
          </a:p>
          <a:p>
            <a:pPr marL="0" indent="0" algn="ctr">
              <a:buNone/>
            </a:pPr>
            <a:r>
              <a:rPr lang="en-US" sz="4000" dirty="0"/>
              <a:t>string version = </a:t>
            </a:r>
            <a:r>
              <a:rPr lang="en-US" sz="4000" dirty="0" err="1"/>
              <a:t>cmd.ExecuteScalar</a:t>
            </a:r>
            <a:r>
              <a:rPr lang="en-US" sz="4000" dirty="0"/>
              <a:t>().</a:t>
            </a:r>
            <a:r>
              <a:rPr lang="en-US" sz="4000" dirty="0" err="1"/>
              <a:t>ToString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r>
              <a:rPr lang="en-US" sz="4000" dirty="0"/>
              <a:t>Let’s write the result out</a:t>
            </a:r>
          </a:p>
          <a:p>
            <a:pPr marL="0" indent="0" algn="ctr">
              <a:buNone/>
            </a:pPr>
            <a:r>
              <a:rPr lang="en-US" sz="4000" dirty="0" err="1"/>
              <a:t>Console.WriteLine</a:t>
            </a:r>
            <a:r>
              <a:rPr lang="en-US" sz="4000" dirty="0"/>
              <a:t>($”SQLite version: {version}”);</a:t>
            </a:r>
          </a:p>
        </p:txBody>
      </p:sp>
    </p:spTree>
    <p:extLst>
      <p:ext uri="{BB962C8B-B14F-4D97-AF65-F5344CB8AC3E}">
        <p14:creationId xmlns:p14="http://schemas.microsoft.com/office/powerpoint/2010/main" val="26885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Now that we have connected to a database and ran a query, lets work with data!</a:t>
            </a:r>
          </a:p>
          <a:p>
            <a:pPr marL="0" indent="0">
              <a:buNone/>
            </a:pPr>
            <a:endParaRPr lang="en-US" sz="4000" dirty="0"/>
          </a:p>
          <a:p>
            <a:pPr marL="1371600" lvl="3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cs</a:t>
            </a:r>
            <a:r>
              <a:rPr lang="en-US" sz="2400" dirty="0"/>
              <a:t> = @"URI=file: URI=file:C:\Users\jslucas\source\repos\mis321\test.db ";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var</a:t>
            </a:r>
            <a:r>
              <a:rPr lang="en-US" sz="2400" dirty="0"/>
              <a:t> con = new </a:t>
            </a:r>
            <a:r>
              <a:rPr lang="en-US" sz="2400" dirty="0" err="1"/>
              <a:t>SQLiteConnection</a:t>
            </a:r>
            <a:r>
              <a:rPr lang="en-US" sz="2400" dirty="0"/>
              <a:t>(</a:t>
            </a:r>
            <a:r>
              <a:rPr lang="en-US" sz="2400" dirty="0" err="1"/>
              <a:t>cs</a:t>
            </a:r>
            <a:r>
              <a:rPr lang="en-US" sz="2400" dirty="0"/>
              <a:t>);</a:t>
            </a:r>
          </a:p>
          <a:p>
            <a:pPr marL="1371600" lvl="3" indent="0">
              <a:buNone/>
            </a:pPr>
            <a:r>
              <a:rPr lang="en-US" sz="2400" dirty="0" err="1"/>
              <a:t>con.Open</a:t>
            </a:r>
            <a:r>
              <a:rPr lang="en-US" sz="2400" dirty="0"/>
              <a:t>();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cmd</a:t>
            </a:r>
            <a:r>
              <a:rPr lang="en-US" sz="2400" dirty="0"/>
              <a:t> = new </a:t>
            </a:r>
            <a:r>
              <a:rPr lang="en-US" sz="2400" dirty="0" err="1"/>
              <a:t>SQLiteCommand</a:t>
            </a:r>
            <a:r>
              <a:rPr lang="en-US" sz="2400" dirty="0"/>
              <a:t>(con);</a:t>
            </a:r>
          </a:p>
          <a:p>
            <a:endParaRPr lang="en-US" sz="4000" dirty="0"/>
          </a:p>
          <a:p>
            <a:r>
              <a:rPr lang="en-US" sz="4000" dirty="0"/>
              <a:t>The first 3 statements should look familiar.  The last is creating the </a:t>
            </a:r>
            <a:r>
              <a:rPr lang="en-US" sz="4000" dirty="0" err="1"/>
              <a:t>SQLiteCommand</a:t>
            </a:r>
            <a:r>
              <a:rPr lang="en-US" sz="4000" dirty="0"/>
              <a:t> object without the statement </a:t>
            </a:r>
            <a:r>
              <a:rPr lang="en-US" sz="4000" dirty="0" err="1"/>
              <a:t>parm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82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We want fresh data, so let’s drop the table if it exists</a:t>
            </a:r>
          </a:p>
          <a:p>
            <a:r>
              <a:rPr lang="en-US" sz="4000" dirty="0"/>
              <a:t>Set the </a:t>
            </a:r>
            <a:r>
              <a:rPr lang="en-US" sz="4000" dirty="0" err="1"/>
              <a:t>CommandText</a:t>
            </a:r>
            <a:r>
              <a:rPr lang="en-US" sz="4000" dirty="0"/>
              <a:t> on the </a:t>
            </a:r>
            <a:r>
              <a:rPr lang="en-US" sz="4000" dirty="0" err="1"/>
              <a:t>cmd</a:t>
            </a:r>
            <a:r>
              <a:rPr lang="en-US" sz="4000" dirty="0"/>
              <a:t> object and call the </a:t>
            </a:r>
            <a:r>
              <a:rPr lang="en-US" sz="4000" dirty="0" err="1"/>
              <a:t>ExecuteNonQuery</a:t>
            </a:r>
            <a:r>
              <a:rPr lang="en-US" sz="4000" dirty="0"/>
              <a:t> method.</a:t>
            </a:r>
          </a:p>
          <a:p>
            <a:pPr lvl="1"/>
            <a:r>
              <a:rPr lang="en-US" sz="3600" dirty="0"/>
              <a:t>We use </a:t>
            </a:r>
            <a:r>
              <a:rPr lang="en-US" sz="3600" dirty="0" err="1"/>
              <a:t>ExecuteNonQuery</a:t>
            </a:r>
            <a:r>
              <a:rPr lang="en-US" sz="3600" dirty="0"/>
              <a:t> if we do not want a result set back, i.e. Drop, Insert, or Delete statements</a:t>
            </a:r>
          </a:p>
          <a:p>
            <a:pPr marL="0" indent="0">
              <a:buNone/>
            </a:pPr>
            <a:endParaRPr lang="en-US" sz="4000" dirty="0"/>
          </a:p>
          <a:p>
            <a:pPr marL="1371600" lvl="3" indent="0">
              <a:buNone/>
            </a:pPr>
            <a:r>
              <a:rPr lang="en-US" sz="2400" dirty="0" err="1"/>
              <a:t>cmd.CommandText</a:t>
            </a:r>
            <a:r>
              <a:rPr lang="en-US" sz="2400" dirty="0"/>
              <a:t> = “DROP TABLE IF EXISTS books”;</a:t>
            </a:r>
          </a:p>
          <a:p>
            <a:pPr marL="1371600" lvl="3" indent="0">
              <a:buNone/>
            </a:pPr>
            <a:r>
              <a:rPr lang="en-US" sz="2400" dirty="0" err="1"/>
              <a:t>cmd.ExecuteNonQuery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33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4FF46-5D41-4376-9526-D389B3B077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93719F-8517-4144-A2F7-4042B1F31B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EEEC4D-6AB7-4446-B182-00C69745FAE8}"/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892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MIS 321</vt:lpstr>
      <vt:lpstr>What is SQLite </vt:lpstr>
      <vt:lpstr>SQLite Core Package </vt:lpstr>
      <vt:lpstr>Core Elements of the Package </vt:lpstr>
      <vt:lpstr>Let’s Create Our First Program </vt:lpstr>
      <vt:lpstr>First Program Continued</vt:lpstr>
      <vt:lpstr>First Program Continued</vt:lpstr>
      <vt:lpstr>Insert Statements</vt:lpstr>
      <vt:lpstr>Insert Data</vt:lpstr>
      <vt:lpstr>Insert Data</vt:lpstr>
      <vt:lpstr>Insert Data</vt:lpstr>
      <vt:lpstr>Prepared Statements</vt:lpstr>
      <vt:lpstr>Reading Data</vt:lpstr>
      <vt:lpstr>Reading Data</vt:lpstr>
      <vt:lpstr>Updating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99</cp:revision>
  <dcterms:created xsi:type="dcterms:W3CDTF">2018-05-11T20:59:43Z</dcterms:created>
  <dcterms:modified xsi:type="dcterms:W3CDTF">2021-09-14T12:34:57Z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