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69" r:id="rId6"/>
    <p:sldId id="284" r:id="rId7"/>
    <p:sldId id="285" r:id="rId8"/>
    <p:sldId id="286" r:id="rId9"/>
    <p:sldId id="287" r:id="rId10"/>
    <p:sldId id="268" r:id="rId11"/>
    <p:sldId id="288" r:id="rId12"/>
    <p:sldId id="289" r:id="rId13"/>
    <p:sldId id="291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E9F17-2F19-4C27-B462-04991FA52F7E}" v="3" dt="2021-09-14T12:35:34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7" autoAdjust="0"/>
    <p:restoredTop sz="87592" autoAdjust="0"/>
  </p:normalViewPr>
  <p:slideViewPr>
    <p:cSldViewPr snapToGrid="0" snapToObjects="1">
      <p:cViewPr varScale="1">
        <p:scale>
          <a:sx n="77" d="100"/>
          <a:sy n="77" d="100"/>
        </p:scale>
        <p:origin x="13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Lucas" userId="S::jslucas@ua.edu::695de650-dad2-465f-a559-9ad0344f2d34" providerId="AD" clId="Web-{2BFE9F17-2F19-4C27-B462-04991FA52F7E}"/>
    <pc:docChg chg="modSld">
      <pc:chgData name="Jeff Lucas" userId="S::jslucas@ua.edu::695de650-dad2-465f-a559-9ad0344f2d34" providerId="AD" clId="Web-{2BFE9F17-2F19-4C27-B462-04991FA52F7E}" dt="2021-09-14T12:35:34.340" v="0" actId="20577"/>
      <pc:docMkLst>
        <pc:docMk/>
      </pc:docMkLst>
      <pc:sldChg chg="modSp">
        <pc:chgData name="Jeff Lucas" userId="S::jslucas@ua.edu::695de650-dad2-465f-a559-9ad0344f2d34" providerId="AD" clId="Web-{2BFE9F17-2F19-4C27-B462-04991FA52F7E}" dt="2021-09-14T12:35:34.340" v="0" actId="20577"/>
        <pc:sldMkLst>
          <pc:docMk/>
          <pc:sldMk cId="1681692777" sldId="256"/>
        </pc:sldMkLst>
        <pc:spChg chg="mod">
          <ac:chgData name="Jeff Lucas" userId="S::jslucas@ua.edu::695de650-dad2-465f-a559-9ad0344f2d34" providerId="AD" clId="Web-{2BFE9F17-2F19-4C27-B462-04991FA52F7E}" dt="2021-09-14T12:35:34.340" v="0" actId="20577"/>
          <ac:spMkLst>
            <pc:docMk/>
            <pc:sldMk cId="1681692777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Two-Column Text/Graphic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Use This Slide for </a:t>
            </a:r>
            <a:br>
              <a:rPr lang="en-US" dirty="0"/>
            </a:br>
            <a:r>
              <a:rPr lang="en-US" dirty="0"/>
              <a:t>New Section 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Graphic Only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This for Last Slide Only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*Make sure to edit contact info in </a:t>
            </a:r>
            <a:br>
              <a:rPr lang="en-US" dirty="0"/>
            </a:br>
            <a:r>
              <a:rPr lang="en-US" dirty="0"/>
              <a:t>lower right-hand corner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Information Systems,</a:t>
            </a:r>
            <a:r>
              <a:rPr lang="en-US" sz="1200" b="1" baseline="0" dirty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 dirty="0">
                <a:solidFill>
                  <a:schemeClr val="bg1"/>
                </a:solidFill>
              </a:rPr>
              <a:t>Culverhouse College of Business</a:t>
            </a:r>
            <a:endParaRPr lang="en-US" sz="1200" b="1" dirty="0">
              <a:solidFill>
                <a:schemeClr val="bg1"/>
              </a:solidFill>
            </a:endParaRP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dirty="0" err="1">
                <a:solidFill>
                  <a:schemeClr val="bg1"/>
                </a:solidFill>
              </a:rPr>
              <a:t>www.culverhouse.ua.edu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      </a:t>
            </a:r>
            <a:fld id="{7D26CA5C-3480-764A-BA0E-09EB070985D9}" type="datetimeFigureOut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Strategy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Behavioral Design Pattern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Strategy Pattern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000" dirty="0"/>
              <a:t>Pros</a:t>
            </a:r>
          </a:p>
          <a:p>
            <a:pPr lvl="1"/>
            <a:r>
              <a:rPr lang="en-US" sz="3600" dirty="0"/>
              <a:t>Prevents conditional statements</a:t>
            </a:r>
          </a:p>
          <a:p>
            <a:pPr lvl="1"/>
            <a:r>
              <a:rPr lang="en-US" sz="3600" dirty="0"/>
              <a:t>Algorithms are loosely coupled from the context entity.  </a:t>
            </a:r>
          </a:p>
          <a:p>
            <a:pPr lvl="2"/>
            <a:r>
              <a:rPr lang="en-US" sz="3200" dirty="0"/>
              <a:t>Can be changed/replaced without changing the context entity</a:t>
            </a:r>
          </a:p>
          <a:p>
            <a:pPr lvl="1"/>
            <a:r>
              <a:rPr lang="en-US" sz="3600" dirty="0"/>
              <a:t>Easy to Extend</a:t>
            </a:r>
          </a:p>
          <a:p>
            <a:r>
              <a:rPr lang="en-US" sz="4000" dirty="0"/>
              <a:t>Cons</a:t>
            </a:r>
          </a:p>
          <a:p>
            <a:pPr lvl="1"/>
            <a:r>
              <a:rPr lang="en-US" sz="3600" dirty="0"/>
              <a:t>Application must be aware of all strategies to select the right one in the right situation</a:t>
            </a:r>
          </a:p>
          <a:p>
            <a:pPr lvl="1"/>
            <a:r>
              <a:rPr lang="en-US" sz="3600" dirty="0"/>
              <a:t>In some cases the context must supply relevant data to the strategy making them more tightly coupled. </a:t>
            </a:r>
          </a:p>
          <a:p>
            <a:pPr lvl="1"/>
            <a:r>
              <a:rPr lang="en-US" sz="3600" dirty="0"/>
              <a:t>Increases the number of objects in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15998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03327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GoF</a:t>
            </a:r>
            <a:r>
              <a:rPr lang="en-US" dirty="0"/>
              <a:t>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000" dirty="0"/>
              <a:t>Creational Patterns (5)</a:t>
            </a:r>
          </a:p>
          <a:p>
            <a:pPr lvl="1"/>
            <a:r>
              <a:rPr lang="en-US" sz="3600" dirty="0"/>
              <a:t>Deals with initializing and configuring classes and objects</a:t>
            </a:r>
          </a:p>
          <a:p>
            <a:r>
              <a:rPr lang="en-US" sz="4000" dirty="0"/>
              <a:t>Structural Patterns (7)</a:t>
            </a:r>
          </a:p>
          <a:p>
            <a:pPr lvl="1"/>
            <a:r>
              <a:rPr lang="en-US" sz="3600" dirty="0"/>
              <a:t>Deals with decoupling interface and implementation of classes and objects</a:t>
            </a:r>
          </a:p>
          <a:p>
            <a:r>
              <a:rPr lang="en-US" sz="4000" dirty="0"/>
              <a:t>Behavioral Patterns (11)</a:t>
            </a:r>
          </a:p>
          <a:p>
            <a:pPr lvl="1"/>
            <a:r>
              <a:rPr lang="en-US" sz="3600" dirty="0"/>
              <a:t>Deals with dynamic interactions among societies of classes and objects (i.e. how they distribute responsibilities)</a:t>
            </a:r>
          </a:p>
          <a:p>
            <a:pPr marL="457200" lvl="1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4000" dirty="0"/>
              <a:t>* The strategy pattern is behavioral design pattern.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7705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Simplified Design Principles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We looked at the SOLID design principles.  As we study design patterns we’ll see how these principles are upheld in the patterns and put them in simplified terms</a:t>
            </a:r>
          </a:p>
        </p:txBody>
      </p:sp>
    </p:spTree>
    <p:extLst>
      <p:ext uri="{BB962C8B-B14F-4D97-AF65-F5344CB8AC3E}">
        <p14:creationId xmlns:p14="http://schemas.microsoft.com/office/powerpoint/2010/main" val="287053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Simplified Design Principles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Identify the aspects of your application that vary and separate them from what stays the same.</a:t>
            </a:r>
          </a:p>
          <a:p>
            <a:pPr lvl="1"/>
            <a:r>
              <a:rPr lang="en-US" sz="3600" dirty="0"/>
              <a:t>The OO term is to “encapsulate” what varies so it won’t affect the rest of your code.</a:t>
            </a:r>
          </a:p>
          <a:p>
            <a:pPr lvl="1"/>
            <a:r>
              <a:rPr lang="en-US" sz="3600" dirty="0"/>
              <a:t>Should result in fewer unintended consequences when code changes and more flexibility in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201620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Simplified Design Principles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/>
              <a:t>Code to an interface, not an implementation</a:t>
            </a:r>
          </a:p>
          <a:p>
            <a:pPr lvl="1"/>
            <a:r>
              <a:rPr lang="en-US" sz="3600" dirty="0"/>
              <a:t>Term interface is overloaded here… really means super type.  Could be an interface or an abstract or super class.</a:t>
            </a:r>
          </a:p>
          <a:p>
            <a:pPr lvl="1"/>
            <a:r>
              <a:rPr lang="en-US" sz="3600" dirty="0"/>
              <a:t>An example is to use an interface to represent behaviors</a:t>
            </a:r>
          </a:p>
          <a:p>
            <a:pPr lvl="1"/>
            <a:r>
              <a:rPr lang="en-US" sz="3600" dirty="0"/>
              <a:t>Then create a set of classes whose entire reason for being is to represent the behavior implementing the interface.</a:t>
            </a:r>
          </a:p>
          <a:p>
            <a:pPr lvl="1"/>
            <a:r>
              <a:rPr lang="en-US" sz="3600" dirty="0"/>
              <a:t>The point of this principle is to exploit polymorphism.</a:t>
            </a:r>
          </a:p>
        </p:txBody>
      </p:sp>
    </p:spTree>
    <p:extLst>
      <p:ext uri="{BB962C8B-B14F-4D97-AF65-F5344CB8AC3E}">
        <p14:creationId xmlns:p14="http://schemas.microsoft.com/office/powerpoint/2010/main" val="200417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Simplified Design Principles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Favor composition over inheritance</a:t>
            </a:r>
          </a:p>
          <a:p>
            <a:pPr lvl="1"/>
            <a:r>
              <a:rPr lang="en-US" sz="3600" dirty="0"/>
              <a:t>Composition provides more flexibility</a:t>
            </a:r>
          </a:p>
          <a:p>
            <a:pPr lvl="1"/>
            <a:r>
              <a:rPr lang="en-US" sz="3600" dirty="0"/>
              <a:t>Composition allows changing behavior at runtime!!!</a:t>
            </a:r>
          </a:p>
        </p:txBody>
      </p:sp>
    </p:spTree>
    <p:extLst>
      <p:ext uri="{BB962C8B-B14F-4D97-AF65-F5344CB8AC3E}">
        <p14:creationId xmlns:p14="http://schemas.microsoft.com/office/powerpoint/2010/main" val="412417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Strategy Pattern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Defines a family of algorithms, encapsulates each one, and makes them interchangeable.  Strategy lets the algorithm vary independently from clients that use it.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Used when you want to choose the algorithm to use at runtime.</a:t>
            </a:r>
          </a:p>
        </p:txBody>
      </p:sp>
    </p:spTree>
    <p:extLst>
      <p:ext uri="{BB962C8B-B14F-4D97-AF65-F5344CB8AC3E}">
        <p14:creationId xmlns:p14="http://schemas.microsoft.com/office/powerpoint/2010/main" val="394800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Strategy Pattern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https://upload.wikimedia.org/wikipedia/commons/3/39/Strategy_Pattern_in_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576" y="1653554"/>
            <a:ext cx="6736848" cy="421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534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Strategy Pattern Example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Class diagram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9" y="2604053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documents.app.lucidchart.com/documents/13ce2f7d-91c7-42f3-aa2b-a90365cd2574/pages/0_0?a=645&amp;x=333&amp;y=74&amp;w=1128&amp;h=590&amp;store=1&amp;accept=image%2F*&amp;auth=LCA%20b56ee2eb8a49a7e5fce92b3fb55c69aaadf8778a-ts%3D15999461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45" y="1710440"/>
            <a:ext cx="8202414" cy="428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94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6" ma:contentTypeDescription="Create a new document." ma:contentTypeScope="" ma:versionID="bbee1ff0cd08fd1b4a8371ebeeeb829f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1a7d1030bce16f7d3aa7ab20fbe03452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E772D2-9B92-4C7F-8FFE-7F6F166E2E3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23F324B-FA70-435C-8072-4C5D285B77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204D4D-EA80-447A-B4DB-1D234EB3DF13}"/>
</file>

<file path=docProps/app.xml><?xml version="1.0" encoding="utf-8"?>
<Properties xmlns="http://schemas.openxmlformats.org/officeDocument/2006/extended-properties" xmlns:vt="http://schemas.openxmlformats.org/officeDocument/2006/docPropsVTypes">
  <TotalTime>8545</TotalTime>
  <Words>374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Strategy Pattern</vt:lpstr>
      <vt:lpstr>GoF Patterns</vt:lpstr>
      <vt:lpstr>Simplified Design Principles </vt:lpstr>
      <vt:lpstr>Simplified Design Principles </vt:lpstr>
      <vt:lpstr>Simplified Design Principles </vt:lpstr>
      <vt:lpstr>Simplified Design Principles </vt:lpstr>
      <vt:lpstr>Strategy Pattern </vt:lpstr>
      <vt:lpstr>Strategy Pattern </vt:lpstr>
      <vt:lpstr>Strategy Pattern Example </vt:lpstr>
      <vt:lpstr>Strategy Pattern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Lucas</dc:creator>
  <cp:lastModifiedBy>Lucas, Jeff S</cp:lastModifiedBy>
  <cp:revision>94</cp:revision>
  <dcterms:created xsi:type="dcterms:W3CDTF">2018-05-11T20:59:43Z</dcterms:created>
  <dcterms:modified xsi:type="dcterms:W3CDTF">2021-09-14T12:35:34Z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