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87" r:id="rId4"/>
    <p:sldId id="280" r:id="rId5"/>
    <p:sldId id="281" r:id="rId6"/>
    <p:sldId id="284" r:id="rId7"/>
    <p:sldId id="296" r:id="rId8"/>
    <p:sldId id="297" r:id="rId9"/>
    <p:sldId id="29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25" autoAdjust="0"/>
    <p:restoredTop sz="95332" autoAdjust="0"/>
  </p:normalViewPr>
  <p:slideViewPr>
    <p:cSldViewPr snapToGrid="0" snapToObjects="1">
      <p:cViewPr varScale="1">
        <p:scale>
          <a:sx n="88" d="100"/>
          <a:sy n="88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68791-C618-4B68-838F-78F8E74D2EEE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021F-45F2-4F4E-B291-0743D8C8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12192000" cy="6691929"/>
            <a:chOff x="0" y="0"/>
            <a:chExt cx="12192000" cy="6691929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12192000" cy="47940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288" y="4361291"/>
              <a:ext cx="849424" cy="84942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186" y="5454650"/>
              <a:ext cx="6241629" cy="123727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3833" y="299300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Slide for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TEXT/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Slide for Two-Column Text/Graphic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79409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88" y="4361291"/>
            <a:ext cx="849424" cy="849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 smtClean="0"/>
              <a:t>Use This Slide for </a:t>
            </a:r>
            <a:br>
              <a:rPr lang="en-US" dirty="0" smtClean="0"/>
            </a:br>
            <a:r>
              <a:rPr lang="en-US" dirty="0" smtClean="0"/>
              <a:t>New Section </a:t>
            </a:r>
            <a:endParaRPr lang="en-US" dirty="0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PHIC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Slide for Graphic Only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OF PRESENT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4080472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Use This for Last Slide Only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*Make sure to edit contact info in </a:t>
            </a:r>
            <a:br>
              <a:rPr lang="en-US" dirty="0" smtClean="0"/>
            </a:br>
            <a:r>
              <a:rPr lang="en-US" dirty="0" smtClean="0"/>
              <a:t>lower right-hand corner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840448"/>
            <a:ext cx="12192000" cy="201755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0" y="5094937"/>
            <a:ext cx="3190797" cy="150857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405942" y="5156727"/>
            <a:ext cx="4623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bg1"/>
                </a:solidFill>
              </a:rPr>
              <a:t>Information Systems,</a:t>
            </a:r>
            <a:r>
              <a:rPr lang="en-US" sz="1200" b="1" baseline="0" dirty="0" smtClean="0">
                <a:solidFill>
                  <a:schemeClr val="bg1"/>
                </a:solidFill>
              </a:rPr>
              <a:t> Statistics, and Management Science</a:t>
            </a:r>
          </a:p>
          <a:p>
            <a:pPr algn="r"/>
            <a:r>
              <a:rPr lang="en-US" sz="1200" b="1" baseline="0" dirty="0" smtClean="0">
                <a:solidFill>
                  <a:schemeClr val="bg1"/>
                </a:solidFill>
              </a:rPr>
              <a:t>Culverhouse College of Business</a:t>
            </a:r>
            <a:endParaRPr lang="en-US" sz="1200" b="1" dirty="0" smtClean="0">
              <a:solidFill>
                <a:schemeClr val="bg1"/>
              </a:solidFill>
            </a:endParaRP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The University of Alabama</a:t>
            </a: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300 Alston Hall</a:t>
            </a: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Box 870226</a:t>
            </a: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205-348-8904</a:t>
            </a:r>
          </a:p>
          <a:p>
            <a:pPr algn="r"/>
            <a:r>
              <a:rPr lang="en-US" sz="1200" baseline="0" dirty="0" err="1" smtClean="0">
                <a:solidFill>
                  <a:schemeClr val="bg1"/>
                </a:solidFill>
              </a:rPr>
              <a:t>www.culverhouse.ua.edu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19360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8308"/>
            <a:ext cx="10515600" cy="487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      </a:t>
            </a:r>
            <a:fld id="{7D26CA5C-3480-764A-BA0E-09EB070985D9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3C9B37-4DCD-A749-BC4A-BD74B37663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0817"/>
            <a:ext cx="216190" cy="2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 321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MVC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MVC – Model View Controller</a:t>
            </a:r>
          </a:p>
          <a:p>
            <a:pPr lvl="1"/>
            <a:r>
              <a:rPr lang="en-US" sz="3600" dirty="0" smtClean="0"/>
              <a:t>Many people jump into learning MVC before looking at the underlying patterns</a:t>
            </a:r>
          </a:p>
          <a:p>
            <a:pPr lvl="1"/>
            <a:r>
              <a:rPr lang="en-US" sz="3600" dirty="0" smtClean="0"/>
              <a:t>In fact, MVC, is the king of compound patterns.  Understanding the underlying patterns should make learning MVC easier</a:t>
            </a:r>
            <a:endParaRPr lang="en-US" sz="3600" dirty="0" smtClean="0"/>
          </a:p>
          <a:p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0908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/>
              <a:t>Let’s start with an example.  Let’s say you are using iTunes.  You add new songs, manage playlists, rename tracks etc.</a:t>
            </a:r>
          </a:p>
          <a:p>
            <a:r>
              <a:rPr lang="en-US" sz="4000" dirty="0" smtClean="0"/>
              <a:t>The player maintains the database of all your songs and associated data.</a:t>
            </a:r>
          </a:p>
          <a:p>
            <a:r>
              <a:rPr lang="en-US" sz="4000" dirty="0" smtClean="0"/>
              <a:t>The player also plays the songs, updating the interface with the current song, running time, etc.</a:t>
            </a:r>
          </a:p>
          <a:p>
            <a:r>
              <a:rPr lang="en-US" sz="4000" dirty="0" smtClean="0"/>
              <a:t>This can all be managed with the MVC pattern.</a:t>
            </a: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84208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7" y="1297287"/>
            <a:ext cx="6219825" cy="5248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929003" y="6360896"/>
            <a:ext cx="626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©”Headfirst Design Patters” Freeman, Freeman, Sierra and Bates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9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Closer Look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5" y="1584687"/>
            <a:ext cx="5657850" cy="46291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90309" y="6322672"/>
            <a:ext cx="626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©”Headfirst Design Patters” Freeman, Freeman, Sierra and Bates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26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Responsibilities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000" dirty="0" smtClean="0"/>
              <a:t>User – Interact with the view</a:t>
            </a:r>
          </a:p>
          <a:p>
            <a:pPr lvl="1"/>
            <a:r>
              <a:rPr lang="en-US" sz="3200" dirty="0" smtClean="0"/>
              <a:t>View is your window to the model.  You do things in the view, like click buttons.   The view tells the controller what you did.  The controller handles it from there.</a:t>
            </a:r>
          </a:p>
          <a:p>
            <a:r>
              <a:rPr lang="en-US" sz="3600" dirty="0" smtClean="0"/>
              <a:t>Controller – Asks the model to change its state</a:t>
            </a:r>
          </a:p>
          <a:p>
            <a:pPr lvl="1"/>
            <a:r>
              <a:rPr lang="en-US" sz="3200" dirty="0" smtClean="0"/>
              <a:t>The controller interprets your actions and determines how the model should be manipulated based on that action.</a:t>
            </a:r>
          </a:p>
          <a:p>
            <a:r>
              <a:rPr lang="en-US" sz="3600" dirty="0" smtClean="0"/>
              <a:t>Controller – Also asks the view to change</a:t>
            </a:r>
          </a:p>
          <a:p>
            <a:pPr lvl="1"/>
            <a:r>
              <a:rPr lang="en-US" sz="3200" dirty="0" smtClean="0"/>
              <a:t>When the controller gets an action from the view, it may need to tell the view to change as a result. </a:t>
            </a:r>
            <a:endParaRPr lang="en-US" sz="3200" dirty="0" smtClean="0"/>
          </a:p>
          <a:p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19624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Responsibilities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Model – notifies the view when its state has changed.</a:t>
            </a:r>
          </a:p>
          <a:p>
            <a:pPr lvl="1"/>
            <a:r>
              <a:rPr lang="en-US" sz="3000" dirty="0" smtClean="0"/>
              <a:t>Could be as a result of actions you took, or just internal state changes (i.e. next song started playing)</a:t>
            </a:r>
          </a:p>
          <a:p>
            <a:r>
              <a:rPr lang="en-US" sz="3400" dirty="0" smtClean="0"/>
              <a:t>View – Asks the model for state</a:t>
            </a:r>
          </a:p>
          <a:p>
            <a:pPr lvl="1"/>
            <a:r>
              <a:rPr lang="en-US" sz="3000" dirty="0" smtClean="0"/>
              <a:t>The view gets the state directly from the model.  For example, when the model notifies a new song started playing, the view might ask for the song name and artist to display.  The view might also ask the model as a result of the controller requesting some change in view.</a:t>
            </a:r>
            <a:endParaRPr lang="en-US" sz="3000" dirty="0" smtClean="0"/>
          </a:p>
          <a:p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71498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Pattern of Patterns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/>
              <a:t>It can feel very confusing, but remember to see MVC for what it is: a collection of patterns working together to form the design.</a:t>
            </a:r>
          </a:p>
          <a:p>
            <a:r>
              <a:rPr lang="en-US" sz="4000" dirty="0" smtClean="0"/>
              <a:t>For example:</a:t>
            </a:r>
          </a:p>
          <a:p>
            <a:pPr lvl="1"/>
            <a:r>
              <a:rPr lang="en-US" sz="2600" dirty="0" smtClean="0"/>
              <a:t>The model uses observer to keep the views and controllers updated on the latest state changes</a:t>
            </a:r>
          </a:p>
          <a:p>
            <a:pPr lvl="1"/>
            <a:r>
              <a:rPr lang="en-US" sz="2600" dirty="0" smtClean="0"/>
              <a:t>The view and controller implement the strategy pattern.  The controller is the behavior of the view and can be exchanged with another controller when you want different behavior.</a:t>
            </a:r>
          </a:p>
          <a:p>
            <a:pPr lvl="1"/>
            <a:r>
              <a:rPr lang="en-US" sz="2600" dirty="0" smtClean="0"/>
              <a:t>The view uses a pattern we didn’t spend time on this semester called composite to manage windows, buttons, etc.</a:t>
            </a:r>
            <a:endParaRPr lang="en-US" sz="2600" dirty="0" smtClean="0"/>
          </a:p>
          <a:p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338231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Pattern of Patterns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1358263"/>
            <a:ext cx="7065610" cy="50947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29003" y="6470467"/>
            <a:ext cx="626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©”Headfirst Design Patters” Freeman, Freeman, Sierra and Bates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32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0CD23D21CD2D45860F480864B9A058" ma:contentTypeVersion="6" ma:contentTypeDescription="Create a new document." ma:contentTypeScope="" ma:versionID="bbee1ff0cd08fd1b4a8371ebeeeb829f">
  <xsd:schema xmlns:xsd="http://www.w3.org/2001/XMLSchema" xmlns:xs="http://www.w3.org/2001/XMLSchema" xmlns:p="http://schemas.microsoft.com/office/2006/metadata/properties" xmlns:ns2="1ffc5cef-5e13-4ad0-ae05-c40db939f708" xmlns:ns3="e1d2bf11-960d-4bcf-9abd-a58bceb4bb98" targetNamespace="http://schemas.microsoft.com/office/2006/metadata/properties" ma:root="true" ma:fieldsID="1a7d1030bce16f7d3aa7ab20fbe03452" ns2:_="" ns3:_="">
    <xsd:import namespace="1ffc5cef-5e13-4ad0-ae05-c40db939f708"/>
    <xsd:import namespace="e1d2bf11-960d-4bcf-9abd-a58bceb4bb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5cef-5e13-4ad0-ae05-c40db939f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d2bf11-960d-4bcf-9abd-a58bceb4bb9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02DB47-CD2F-4854-A444-ACB5AE4E11FF}"/>
</file>

<file path=customXml/itemProps2.xml><?xml version="1.0" encoding="utf-8"?>
<ds:datastoreItem xmlns:ds="http://schemas.openxmlformats.org/officeDocument/2006/customXml" ds:itemID="{1EF388F2-78A5-439B-A0F7-C130991350D1}"/>
</file>

<file path=customXml/itemProps3.xml><?xml version="1.0" encoding="utf-8"?>
<ds:datastoreItem xmlns:ds="http://schemas.openxmlformats.org/officeDocument/2006/customXml" ds:itemID="{64E3896D-0DEB-4BC7-8D6B-BB10C7624D12}"/>
</file>

<file path=docProps/app.xml><?xml version="1.0" encoding="utf-8"?>
<Properties xmlns="http://schemas.openxmlformats.org/officeDocument/2006/extended-properties" xmlns:vt="http://schemas.openxmlformats.org/officeDocument/2006/docPropsVTypes">
  <TotalTime>15614</TotalTime>
  <Words>462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MIS 321</vt:lpstr>
      <vt:lpstr>MVC </vt:lpstr>
      <vt:lpstr>Example </vt:lpstr>
      <vt:lpstr>Example </vt:lpstr>
      <vt:lpstr>A Closer Look </vt:lpstr>
      <vt:lpstr>Responsibilities </vt:lpstr>
      <vt:lpstr>Responsibilities </vt:lpstr>
      <vt:lpstr>A Pattern of Patterns </vt:lpstr>
      <vt:lpstr>A Pattern of Patterns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Lucas</dc:creator>
  <cp:lastModifiedBy>Lucas, Jeff S</cp:lastModifiedBy>
  <cp:revision>121</cp:revision>
  <dcterms:created xsi:type="dcterms:W3CDTF">2018-05-11T20:59:43Z</dcterms:created>
  <dcterms:modified xsi:type="dcterms:W3CDTF">2020-11-16T11:50:53Z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0x010100580CD23D21CD2D45860F480864B9A058</vt:lpwstr>
  </property>
</Properties>
</file>