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75" r:id="rId6"/>
    <p:sldId id="276" r:id="rId7"/>
    <p:sldId id="281" r:id="rId8"/>
    <p:sldId id="309" r:id="rId9"/>
    <p:sldId id="292" r:id="rId10"/>
    <p:sldId id="277" r:id="rId11"/>
    <p:sldId id="282" r:id="rId12"/>
    <p:sldId id="283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F3501-6DC0-46DD-9C06-38EED7938ADB}" v="5" dt="2021-08-24T17:36:27.817"/>
    <p1510:client id="{8E523837-5683-184E-B608-07D67C13B33D}" v="88" dt="2021-08-24T13:55:24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6" autoAdjust="0"/>
    <p:restoredTop sz="87619" autoAdjust="0"/>
  </p:normalViewPr>
  <p:slideViewPr>
    <p:cSldViewPr snapToGrid="0" snapToObjects="1">
      <p:cViewPr varScale="1">
        <p:scale>
          <a:sx n="111" d="100"/>
          <a:sy n="111" d="100"/>
        </p:scale>
        <p:origin x="1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Hillman" userId="S::jehillman@ua.edu::5fbd52df-0e84-49d6-9250-2ec6f5fead15" providerId="AD" clId="Web-{8A3F3501-6DC0-46DD-9C06-38EED7938ADB}"/>
    <pc:docChg chg="delSld modSld">
      <pc:chgData name="Jamie Hillman" userId="S::jehillman@ua.edu::5fbd52df-0e84-49d6-9250-2ec6f5fead15" providerId="AD" clId="Web-{8A3F3501-6DC0-46DD-9C06-38EED7938ADB}" dt="2021-08-24T17:36:27.817" v="4"/>
      <pc:docMkLst>
        <pc:docMk/>
      </pc:docMkLst>
      <pc:sldChg chg="delSp">
        <pc:chgData name="Jamie Hillman" userId="S::jehillman@ua.edu::5fbd52df-0e84-49d6-9250-2ec6f5fead15" providerId="AD" clId="Web-{8A3F3501-6DC0-46DD-9C06-38EED7938ADB}" dt="2021-08-24T17:36:22.427" v="2"/>
        <pc:sldMkLst>
          <pc:docMk/>
          <pc:sldMk cId="3639798822" sldId="296"/>
        </pc:sldMkLst>
        <pc:spChg chg="del">
          <ac:chgData name="Jamie Hillman" userId="S::jehillman@ua.edu::5fbd52df-0e84-49d6-9250-2ec6f5fead15" providerId="AD" clId="Web-{8A3F3501-6DC0-46DD-9C06-38EED7938ADB}" dt="2021-08-24T17:36:22.427" v="2"/>
          <ac:spMkLst>
            <pc:docMk/>
            <pc:sldMk cId="3639798822" sldId="296"/>
            <ac:spMk id="4" creationId="{B80F0660-E1DC-0D41-9930-8FDDA40DD36A}"/>
          </ac:spMkLst>
        </pc:spChg>
        <pc:spChg chg="del">
          <ac:chgData name="Jamie Hillman" userId="S::jehillman@ua.edu::5fbd52df-0e84-49d6-9250-2ec6f5fead15" providerId="AD" clId="Web-{8A3F3501-6DC0-46DD-9C06-38EED7938ADB}" dt="2021-08-24T17:36:21.614" v="1"/>
          <ac:spMkLst>
            <pc:docMk/>
            <pc:sldMk cId="3639798822" sldId="296"/>
            <ac:spMk id="5" creationId="{A397DCA3-B827-464D-81CD-38A977ACA5DE}"/>
          </ac:spMkLst>
        </pc:spChg>
      </pc:sldChg>
      <pc:sldChg chg="delSp">
        <pc:chgData name="Jamie Hillman" userId="S::jehillman@ua.edu::5fbd52df-0e84-49d6-9250-2ec6f5fead15" providerId="AD" clId="Web-{8A3F3501-6DC0-46DD-9C06-38EED7938ADB}" dt="2021-08-24T17:36:27.817" v="4"/>
        <pc:sldMkLst>
          <pc:docMk/>
          <pc:sldMk cId="263373311" sldId="297"/>
        </pc:sldMkLst>
        <pc:spChg chg="del">
          <ac:chgData name="Jamie Hillman" userId="S::jehillman@ua.edu::5fbd52df-0e84-49d6-9250-2ec6f5fead15" providerId="AD" clId="Web-{8A3F3501-6DC0-46DD-9C06-38EED7938ADB}" dt="2021-08-24T17:36:25.052" v="3"/>
          <ac:spMkLst>
            <pc:docMk/>
            <pc:sldMk cId="263373311" sldId="297"/>
            <ac:spMk id="5" creationId="{E4AF361F-D1F0-8A48-B67C-2B8C3C709BFA}"/>
          </ac:spMkLst>
        </pc:spChg>
        <pc:spChg chg="del">
          <ac:chgData name="Jamie Hillman" userId="S::jehillman@ua.edu::5fbd52df-0e84-49d6-9250-2ec6f5fead15" providerId="AD" clId="Web-{8A3F3501-6DC0-46DD-9C06-38EED7938ADB}" dt="2021-08-24T17:36:27.817" v="4"/>
          <ac:spMkLst>
            <pc:docMk/>
            <pc:sldMk cId="263373311" sldId="297"/>
            <ac:spMk id="6" creationId="{EFF0F5D9-B4E8-3E4B-AC4B-B5319CB5683C}"/>
          </ac:spMkLst>
        </pc:spChg>
      </pc:sldChg>
      <pc:sldChg chg="del">
        <pc:chgData name="Jamie Hillman" userId="S::jehillman@ua.edu::5fbd52df-0e84-49d6-9250-2ec6f5fead15" providerId="AD" clId="Web-{8A3F3501-6DC0-46DD-9C06-38EED7938ADB}" dt="2021-08-24T17:36:15.317" v="0"/>
        <pc:sldMkLst>
          <pc:docMk/>
          <pc:sldMk cId="1568089315" sldId="310"/>
        </pc:sldMkLst>
      </pc:sldChg>
    </pc:docChg>
  </pc:docChgLst>
  <pc:docChgLst>
    <pc:chgData name="Jamie Hillman" userId="5fbd52df-0e84-49d6-9250-2ec6f5fead15" providerId="ADAL" clId="{8E523837-5683-184E-B608-07D67C13B33D}"/>
    <pc:docChg chg="custSel addSld modSld">
      <pc:chgData name="Jamie Hillman" userId="5fbd52df-0e84-49d6-9250-2ec6f5fead15" providerId="ADAL" clId="{8E523837-5683-184E-B608-07D67C13B33D}" dt="2021-08-24T13:56:20.623" v="2451" actId="13926"/>
      <pc:docMkLst>
        <pc:docMk/>
      </pc:docMkLst>
      <pc:sldChg chg="modSp mod">
        <pc:chgData name="Jamie Hillman" userId="5fbd52df-0e84-49d6-9250-2ec6f5fead15" providerId="ADAL" clId="{8E523837-5683-184E-B608-07D67C13B33D}" dt="2021-08-23T13:00:24.953" v="3" actId="20577"/>
        <pc:sldMkLst>
          <pc:docMk/>
          <pc:sldMk cId="1507394028" sldId="275"/>
        </pc:sldMkLst>
        <pc:spChg chg="mod">
          <ac:chgData name="Jamie Hillman" userId="5fbd52df-0e84-49d6-9250-2ec6f5fead15" providerId="ADAL" clId="{8E523837-5683-184E-B608-07D67C13B33D}" dt="2021-08-23T13:00:24.953" v="3" actId="20577"/>
          <ac:spMkLst>
            <pc:docMk/>
            <pc:sldMk cId="1507394028" sldId="275"/>
            <ac:spMk id="2" creationId="{00000000-0000-0000-0000-000000000000}"/>
          </ac:spMkLst>
        </pc:spChg>
      </pc:sldChg>
      <pc:sldChg chg="addSp delSp modSp mod modAnim">
        <pc:chgData name="Jamie Hillman" userId="5fbd52df-0e84-49d6-9250-2ec6f5fead15" providerId="ADAL" clId="{8E523837-5683-184E-B608-07D67C13B33D}" dt="2021-08-24T13:46:07.574" v="2374" actId="14100"/>
        <pc:sldMkLst>
          <pc:docMk/>
          <pc:sldMk cId="2190247239" sldId="276"/>
        </pc:sldMkLst>
        <pc:spChg chg="add del mod">
          <ac:chgData name="Jamie Hillman" userId="5fbd52df-0e84-49d6-9250-2ec6f5fead15" providerId="ADAL" clId="{8E523837-5683-184E-B608-07D67C13B33D}" dt="2021-08-24T13:35:42.192" v="2262" actId="478"/>
          <ac:spMkLst>
            <pc:docMk/>
            <pc:sldMk cId="2190247239" sldId="276"/>
            <ac:spMk id="2" creationId="{320BE641-F4B1-0E43-8475-F5E242FD13EA}"/>
          </ac:spMkLst>
        </pc:spChg>
        <pc:spChg chg="mod">
          <ac:chgData name="Jamie Hillman" userId="5fbd52df-0e84-49d6-9250-2ec6f5fead15" providerId="ADAL" clId="{8E523837-5683-184E-B608-07D67C13B33D}" dt="2021-08-24T13:46:07.574" v="2374" actId="14100"/>
          <ac:spMkLst>
            <pc:docMk/>
            <pc:sldMk cId="2190247239" sldId="276"/>
            <ac:spMk id="3" creationId="{00000000-0000-0000-0000-000000000000}"/>
          </ac:spMkLst>
        </pc:spChg>
        <pc:spChg chg="add del mod">
          <ac:chgData name="Jamie Hillman" userId="5fbd52df-0e84-49d6-9250-2ec6f5fead15" providerId="ADAL" clId="{8E523837-5683-184E-B608-07D67C13B33D}" dt="2021-08-24T13:46:04.036" v="2373" actId="478"/>
          <ac:spMkLst>
            <pc:docMk/>
            <pc:sldMk cId="2190247239" sldId="276"/>
            <ac:spMk id="6" creationId="{9ABE06E8-7444-7945-B9C6-423854772EED}"/>
          </ac:spMkLst>
        </pc:spChg>
        <pc:spChg chg="add del mod">
          <ac:chgData name="Jamie Hillman" userId="5fbd52df-0e84-49d6-9250-2ec6f5fead15" providerId="ADAL" clId="{8E523837-5683-184E-B608-07D67C13B33D}" dt="2021-08-24T13:46:04.036" v="2373" actId="478"/>
          <ac:spMkLst>
            <pc:docMk/>
            <pc:sldMk cId="2190247239" sldId="276"/>
            <ac:spMk id="7" creationId="{6CCC0416-FFEE-7A4A-8908-160851FA2A69}"/>
          </ac:spMkLst>
        </pc:spChg>
        <pc:spChg chg="add del mod">
          <ac:chgData name="Jamie Hillman" userId="5fbd52df-0e84-49d6-9250-2ec6f5fead15" providerId="ADAL" clId="{8E523837-5683-184E-B608-07D67C13B33D}" dt="2021-08-24T13:46:04.036" v="2373" actId="478"/>
          <ac:spMkLst>
            <pc:docMk/>
            <pc:sldMk cId="2190247239" sldId="276"/>
            <ac:spMk id="8" creationId="{1D4DBECA-27BD-8A4C-A994-69A2DA4CB033}"/>
          </ac:spMkLst>
        </pc:spChg>
        <pc:spChg chg="add del mod">
          <ac:chgData name="Jamie Hillman" userId="5fbd52df-0e84-49d6-9250-2ec6f5fead15" providerId="ADAL" clId="{8E523837-5683-184E-B608-07D67C13B33D}" dt="2021-08-24T13:46:04.036" v="2373" actId="478"/>
          <ac:spMkLst>
            <pc:docMk/>
            <pc:sldMk cId="2190247239" sldId="276"/>
            <ac:spMk id="9" creationId="{91C14093-AB3B-1243-8AE7-75C49B15717C}"/>
          </ac:spMkLst>
        </pc:spChg>
        <pc:spChg chg="add del mod">
          <ac:chgData name="Jamie Hillman" userId="5fbd52df-0e84-49d6-9250-2ec6f5fead15" providerId="ADAL" clId="{8E523837-5683-184E-B608-07D67C13B33D}" dt="2021-08-24T13:46:04.036" v="2373" actId="478"/>
          <ac:spMkLst>
            <pc:docMk/>
            <pc:sldMk cId="2190247239" sldId="276"/>
            <ac:spMk id="10" creationId="{2C86009A-ACF2-CB40-8BC6-D446F0640186}"/>
          </ac:spMkLst>
        </pc:spChg>
        <pc:spChg chg="add del mod">
          <ac:chgData name="Jamie Hillman" userId="5fbd52df-0e84-49d6-9250-2ec6f5fead15" providerId="ADAL" clId="{8E523837-5683-184E-B608-07D67C13B33D}" dt="2021-08-24T13:46:04.036" v="2373" actId="478"/>
          <ac:spMkLst>
            <pc:docMk/>
            <pc:sldMk cId="2190247239" sldId="276"/>
            <ac:spMk id="11" creationId="{6C3E95BF-F47E-E640-A05E-B4565DFB7DB6}"/>
          </ac:spMkLst>
        </pc:spChg>
        <pc:spChg chg="add del mod">
          <ac:chgData name="Jamie Hillman" userId="5fbd52df-0e84-49d6-9250-2ec6f5fead15" providerId="ADAL" clId="{8E523837-5683-184E-B608-07D67C13B33D}" dt="2021-08-24T13:46:04.036" v="2373" actId="478"/>
          <ac:spMkLst>
            <pc:docMk/>
            <pc:sldMk cId="2190247239" sldId="276"/>
            <ac:spMk id="12" creationId="{03088EDA-279F-9E41-8421-990445D25F8C}"/>
          </ac:spMkLst>
        </pc:spChg>
        <pc:picChg chg="add del mod">
          <ac:chgData name="Jamie Hillman" userId="5fbd52df-0e84-49d6-9250-2ec6f5fead15" providerId="ADAL" clId="{8E523837-5683-184E-B608-07D67C13B33D}" dt="2021-08-24T13:46:04.036" v="2373" actId="478"/>
          <ac:picMkLst>
            <pc:docMk/>
            <pc:sldMk cId="2190247239" sldId="276"/>
            <ac:picMk id="1026" creationId="{314CE30A-50C9-BE46-9C7D-3E48757DB623}"/>
          </ac:picMkLst>
        </pc:picChg>
      </pc:sldChg>
      <pc:sldChg chg="modNotesTx">
        <pc:chgData name="Jamie Hillman" userId="5fbd52df-0e84-49d6-9250-2ec6f5fead15" providerId="ADAL" clId="{8E523837-5683-184E-B608-07D67C13B33D}" dt="2021-08-24T13:55:24.280" v="2376" actId="20577"/>
        <pc:sldMkLst>
          <pc:docMk/>
          <pc:sldMk cId="1280207739" sldId="277"/>
        </pc:sldMkLst>
      </pc:sldChg>
      <pc:sldChg chg="addSp delSp modSp mod">
        <pc:chgData name="Jamie Hillman" userId="5fbd52df-0e84-49d6-9250-2ec6f5fead15" providerId="ADAL" clId="{8E523837-5683-184E-B608-07D67C13B33D}" dt="2021-08-24T13:46:20.940" v="2375" actId="478"/>
        <pc:sldMkLst>
          <pc:docMk/>
          <pc:sldMk cId="3930631761" sldId="281"/>
        </pc:sldMkLst>
        <pc:spChg chg="add del mod">
          <ac:chgData name="Jamie Hillman" userId="5fbd52df-0e84-49d6-9250-2ec6f5fead15" providerId="ADAL" clId="{8E523837-5683-184E-B608-07D67C13B33D}" dt="2021-08-24T13:46:20.940" v="2375" actId="478"/>
          <ac:spMkLst>
            <pc:docMk/>
            <pc:sldMk cId="3930631761" sldId="281"/>
            <ac:spMk id="4" creationId="{A7B5AA59-725F-8048-B53C-573030C20DF5}"/>
          </ac:spMkLst>
        </pc:spChg>
      </pc:sldChg>
      <pc:sldChg chg="modNotesTx">
        <pc:chgData name="Jamie Hillman" userId="5fbd52df-0e84-49d6-9250-2ec6f5fead15" providerId="ADAL" clId="{8E523837-5683-184E-B608-07D67C13B33D}" dt="2021-08-23T13:57:06.844" v="1703" actId="20577"/>
        <pc:sldMkLst>
          <pc:docMk/>
          <pc:sldMk cId="2254402502" sldId="282"/>
        </pc:sldMkLst>
      </pc:sldChg>
      <pc:sldChg chg="modNotesTx">
        <pc:chgData name="Jamie Hillman" userId="5fbd52df-0e84-49d6-9250-2ec6f5fead15" providerId="ADAL" clId="{8E523837-5683-184E-B608-07D67C13B33D}" dt="2021-08-23T13:59:47.276" v="2102" actId="20577"/>
        <pc:sldMkLst>
          <pc:docMk/>
          <pc:sldMk cId="4268882453" sldId="283"/>
        </pc:sldMkLst>
      </pc:sldChg>
      <pc:sldChg chg="addSp delSp modSp mod modNotesTx">
        <pc:chgData name="Jamie Hillman" userId="5fbd52df-0e84-49d6-9250-2ec6f5fead15" providerId="ADAL" clId="{8E523837-5683-184E-B608-07D67C13B33D}" dt="2021-08-24T13:56:04.069" v="2448" actId="20577"/>
        <pc:sldMkLst>
          <pc:docMk/>
          <pc:sldMk cId="2924748449" sldId="292"/>
        </pc:sldMkLst>
        <pc:spChg chg="add del mod">
          <ac:chgData name="Jamie Hillman" userId="5fbd52df-0e84-49d6-9250-2ec6f5fead15" providerId="ADAL" clId="{8E523837-5683-184E-B608-07D67C13B33D}" dt="2021-08-23T13:13:19.528" v="258" actId="478"/>
          <ac:spMkLst>
            <pc:docMk/>
            <pc:sldMk cId="2924748449" sldId="292"/>
            <ac:spMk id="2" creationId="{BB39B127-558C-6843-A5EA-3FFE79FAC6EB}"/>
          </ac:spMkLst>
        </pc:spChg>
        <pc:spChg chg="mod">
          <ac:chgData name="Jamie Hillman" userId="5fbd52df-0e84-49d6-9250-2ec6f5fead15" providerId="ADAL" clId="{8E523837-5683-184E-B608-07D67C13B33D}" dt="2021-08-24T13:56:04.069" v="2448" actId="20577"/>
          <ac:spMkLst>
            <pc:docMk/>
            <pc:sldMk cId="2924748449" sldId="292"/>
            <ac:spMk id="3" creationId="{00000000-0000-0000-0000-000000000000}"/>
          </ac:spMkLst>
        </pc:spChg>
        <pc:spChg chg="add del mod">
          <ac:chgData name="Jamie Hillman" userId="5fbd52df-0e84-49d6-9250-2ec6f5fead15" providerId="ADAL" clId="{8E523837-5683-184E-B608-07D67C13B33D}" dt="2021-08-24T13:55:33.337" v="2377" actId="478"/>
          <ac:spMkLst>
            <pc:docMk/>
            <pc:sldMk cId="2924748449" sldId="292"/>
            <ac:spMk id="5" creationId="{5AD6F6DB-24B6-B64E-86EE-99D58161BC7A}"/>
          </ac:spMkLst>
        </pc:spChg>
      </pc:sldChg>
      <pc:sldChg chg="addSp delSp modSp mod">
        <pc:chgData name="Jamie Hillman" userId="5fbd52df-0e84-49d6-9250-2ec6f5fead15" providerId="ADAL" clId="{8E523837-5683-184E-B608-07D67C13B33D}" dt="2021-08-24T13:56:20.623" v="2451" actId="13926"/>
        <pc:sldMkLst>
          <pc:docMk/>
          <pc:sldMk cId="2666082824" sldId="294"/>
        </pc:sldMkLst>
        <pc:spChg chg="add del mod">
          <ac:chgData name="Jamie Hillman" userId="5fbd52df-0e84-49d6-9250-2ec6f5fead15" providerId="ADAL" clId="{8E523837-5683-184E-B608-07D67C13B33D}" dt="2021-08-24T13:56:14.416" v="2449" actId="478"/>
          <ac:spMkLst>
            <pc:docMk/>
            <pc:sldMk cId="2666082824" sldId="294"/>
            <ac:spMk id="4" creationId="{65104703-3CF1-DF42-8FBD-C3FBF48FDECE}"/>
          </ac:spMkLst>
        </pc:spChg>
        <pc:graphicFrameChg chg="modGraphic">
          <ac:chgData name="Jamie Hillman" userId="5fbd52df-0e84-49d6-9250-2ec6f5fead15" providerId="ADAL" clId="{8E523837-5683-184E-B608-07D67C13B33D}" dt="2021-08-24T13:56:20.623" v="2451" actId="13926"/>
          <ac:graphicFrameMkLst>
            <pc:docMk/>
            <pc:sldMk cId="2666082824" sldId="294"/>
            <ac:graphicFrameMk id="6" creationId="{00000000-0000-0000-0000-000000000000}"/>
          </ac:graphicFrameMkLst>
        </pc:graphicFrameChg>
      </pc:sldChg>
      <pc:sldChg chg="addSp modSp mod">
        <pc:chgData name="Jamie Hillman" userId="5fbd52df-0e84-49d6-9250-2ec6f5fead15" providerId="ADAL" clId="{8E523837-5683-184E-B608-07D67C13B33D}" dt="2021-08-23T13:26:10.765" v="681" actId="20577"/>
        <pc:sldMkLst>
          <pc:docMk/>
          <pc:sldMk cId="3639798822" sldId="296"/>
        </pc:sldMkLst>
        <pc:spChg chg="add mod">
          <ac:chgData name="Jamie Hillman" userId="5fbd52df-0e84-49d6-9250-2ec6f5fead15" providerId="ADAL" clId="{8E523837-5683-184E-B608-07D67C13B33D}" dt="2021-08-23T13:25:08.698" v="441" actId="1076"/>
          <ac:spMkLst>
            <pc:docMk/>
            <pc:sldMk cId="3639798822" sldId="296"/>
            <ac:spMk id="4" creationId="{B80F0660-E1DC-0D41-9930-8FDDA40DD36A}"/>
          </ac:spMkLst>
        </pc:spChg>
        <pc:spChg chg="add mod">
          <ac:chgData name="Jamie Hillman" userId="5fbd52df-0e84-49d6-9250-2ec6f5fead15" providerId="ADAL" clId="{8E523837-5683-184E-B608-07D67C13B33D}" dt="2021-08-23T13:26:10.765" v="681" actId="20577"/>
          <ac:spMkLst>
            <pc:docMk/>
            <pc:sldMk cId="3639798822" sldId="296"/>
            <ac:spMk id="5" creationId="{A397DCA3-B827-464D-81CD-38A977ACA5DE}"/>
          </ac:spMkLst>
        </pc:spChg>
      </pc:sldChg>
      <pc:sldChg chg="addSp delSp modSp mod">
        <pc:chgData name="Jamie Hillman" userId="5fbd52df-0e84-49d6-9250-2ec6f5fead15" providerId="ADAL" clId="{8E523837-5683-184E-B608-07D67C13B33D}" dt="2021-08-23T13:48:54.978" v="935" actId="20577"/>
        <pc:sldMkLst>
          <pc:docMk/>
          <pc:sldMk cId="263373311" sldId="297"/>
        </pc:sldMkLst>
        <pc:spChg chg="add mod">
          <ac:chgData name="Jamie Hillman" userId="5fbd52df-0e84-49d6-9250-2ec6f5fead15" providerId="ADAL" clId="{8E523837-5683-184E-B608-07D67C13B33D}" dt="2021-08-23T13:46:35.718" v="682" actId="1076"/>
          <ac:spMkLst>
            <pc:docMk/>
            <pc:sldMk cId="263373311" sldId="297"/>
            <ac:spMk id="5" creationId="{E4AF361F-D1F0-8A48-B67C-2B8C3C709BFA}"/>
          </ac:spMkLst>
        </pc:spChg>
        <pc:spChg chg="add mod">
          <ac:chgData name="Jamie Hillman" userId="5fbd52df-0e84-49d6-9250-2ec6f5fead15" providerId="ADAL" clId="{8E523837-5683-184E-B608-07D67C13B33D}" dt="2021-08-23T13:48:54.978" v="935" actId="20577"/>
          <ac:spMkLst>
            <pc:docMk/>
            <pc:sldMk cId="263373311" sldId="297"/>
            <ac:spMk id="6" creationId="{EFF0F5D9-B4E8-3E4B-AC4B-B5319CB5683C}"/>
          </ac:spMkLst>
        </pc:spChg>
        <pc:picChg chg="del">
          <ac:chgData name="Jamie Hillman" userId="5fbd52df-0e84-49d6-9250-2ec6f5fead15" providerId="ADAL" clId="{8E523837-5683-184E-B608-07D67C13B33D}" dt="2021-08-23T13:03:12.787" v="154" actId="478"/>
          <ac:picMkLst>
            <pc:docMk/>
            <pc:sldMk cId="263373311" sldId="297"/>
            <ac:picMk id="4" creationId="{00000000-0000-0000-0000-000000000000}"/>
          </ac:picMkLst>
        </pc:picChg>
      </pc:sldChg>
      <pc:sldChg chg="addSp delSp modSp add mod">
        <pc:chgData name="Jamie Hillman" userId="5fbd52df-0e84-49d6-9250-2ec6f5fead15" providerId="ADAL" clId="{8E523837-5683-184E-B608-07D67C13B33D}" dt="2021-08-23T14:54:28.453" v="2251" actId="1076"/>
        <pc:sldMkLst>
          <pc:docMk/>
          <pc:sldMk cId="1026289049" sldId="309"/>
        </pc:sldMkLst>
        <pc:spChg chg="mod">
          <ac:chgData name="Jamie Hillman" userId="5fbd52df-0e84-49d6-9250-2ec6f5fead15" providerId="ADAL" clId="{8E523837-5683-184E-B608-07D67C13B33D}" dt="2021-08-23T14:54:28.453" v="2251" actId="1076"/>
          <ac:spMkLst>
            <pc:docMk/>
            <pc:sldMk cId="1026289049" sldId="309"/>
            <ac:spMk id="3" creationId="{00000000-0000-0000-0000-000000000000}"/>
          </ac:spMkLst>
        </pc:spChg>
        <pc:spChg chg="del">
          <ac:chgData name="Jamie Hillman" userId="5fbd52df-0e84-49d6-9250-2ec6f5fead15" providerId="ADAL" clId="{8E523837-5683-184E-B608-07D67C13B33D}" dt="2021-08-23T14:54:15.691" v="2247" actId="478"/>
          <ac:spMkLst>
            <pc:docMk/>
            <pc:sldMk cId="1026289049" sldId="309"/>
            <ac:spMk id="4" creationId="{A7B5AA59-725F-8048-B53C-573030C20DF5}"/>
          </ac:spMkLst>
        </pc:spChg>
        <pc:spChg chg="mod">
          <ac:chgData name="Jamie Hillman" userId="5fbd52df-0e84-49d6-9250-2ec6f5fead15" providerId="ADAL" clId="{8E523837-5683-184E-B608-07D67C13B33D}" dt="2021-08-23T14:53:20.334" v="2204" actId="20577"/>
          <ac:spMkLst>
            <pc:docMk/>
            <pc:sldMk cId="1026289049" sldId="309"/>
            <ac:spMk id="21506" creationId="{00000000-0000-0000-0000-000000000000}"/>
          </ac:spMkLst>
        </pc:spChg>
        <pc:picChg chg="add mod">
          <ac:chgData name="Jamie Hillman" userId="5fbd52df-0e84-49d6-9250-2ec6f5fead15" providerId="ADAL" clId="{8E523837-5683-184E-B608-07D67C13B33D}" dt="2021-08-23T14:54:21.893" v="2249" actId="1076"/>
          <ac:picMkLst>
            <pc:docMk/>
            <pc:sldMk cId="1026289049" sldId="309"/>
            <ac:picMk id="1026" creationId="{35807374-19D6-604B-B60C-5AE10B9D1E20}"/>
          </ac:picMkLst>
        </pc:picChg>
      </pc:sldChg>
      <pc:sldChg chg="add mod modShow">
        <pc:chgData name="Jamie Hillman" userId="5fbd52df-0e84-49d6-9250-2ec6f5fead15" providerId="ADAL" clId="{8E523837-5683-184E-B608-07D67C13B33D}" dt="2021-08-24T13:45:58.214" v="2372" actId="729"/>
        <pc:sldMkLst>
          <pc:docMk/>
          <pc:sldMk cId="1568089315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What – problem that we’re trying to solving</a:t>
            </a:r>
          </a:p>
          <a:p>
            <a:pPr algn="ctr"/>
            <a:r>
              <a:rPr lang="en-US" dirty="0"/>
              <a:t>Why – value that we’re adding</a:t>
            </a:r>
          </a:p>
          <a:p>
            <a:pPr algn="ctr"/>
            <a:r>
              <a:rPr lang="en-US" dirty="0"/>
              <a:t>Who – Members of the team/client/etc.</a:t>
            </a:r>
          </a:p>
          <a:p>
            <a:pPr algn="ctr"/>
            <a:r>
              <a:rPr lang="en-US" dirty="0"/>
              <a:t>How – Methodology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9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you’ve ever tried walking with your eyes closed or if you’re walking and distracted looking at your phone, it’s easy to veer off course OR to have the course change </a:t>
            </a:r>
          </a:p>
          <a:p>
            <a:r>
              <a:rPr lang="en-US" dirty="0"/>
              <a:t>Walking example: </a:t>
            </a:r>
          </a:p>
          <a:p>
            <a:r>
              <a:rPr lang="en-US" dirty="0"/>
              <a:t>I need to walk from here to that point on the wall. </a:t>
            </a:r>
          </a:p>
          <a:p>
            <a:r>
              <a:rPr lang="en-US" dirty="0"/>
              <a:t>I will spend a while to measure the distance, measure my stride, estimate how long it will take me</a:t>
            </a:r>
          </a:p>
          <a:p>
            <a:r>
              <a:rPr lang="en-US" dirty="0"/>
              <a:t>Then, I will create my plan. I need to take 9 steps to get from here to there, and it will take me 30 seconds</a:t>
            </a:r>
          </a:p>
          <a:p>
            <a:r>
              <a:rPr lang="en-US" dirty="0"/>
              <a:t>I close my eyes and start to walk.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is the response to that</a:t>
            </a:r>
          </a:p>
          <a:p>
            <a:r>
              <a:rPr lang="en-US" dirty="0"/>
              <a:t>Same problem to solve: From here to the wall </a:t>
            </a:r>
          </a:p>
          <a:p>
            <a:r>
              <a:rPr lang="en-US" dirty="0"/>
              <a:t>But much smaller chunks / fewer steps – repeated more frequently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three steps; measure distance, measure stride, estimate length of time to get there – just 10 seconds</a:t>
            </a:r>
          </a:p>
          <a:p>
            <a:r>
              <a:rPr lang="en-US" dirty="0"/>
              <a:t>Take the three steps, then look up: how did the actuals compare to the estimates? Am I still on track? Verify with stakeholders: are we still aiming for the same place?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21F-45F2-4F4E-B291-0743D8C84C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Plan Driven Vs Agile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301288"/>
              </p:ext>
            </p:extLst>
          </p:nvPr>
        </p:nvGraphicFramePr>
        <p:xfrm>
          <a:off x="1537251" y="1335156"/>
          <a:ext cx="9972262" cy="522871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0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Plan-Driven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Agile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Development Model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Formal, traditional 6-7 stage life cycle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Based on a repeated series of short iterations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6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Early Project Risk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 project uncertainty can be managed before design &amp; development begins.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 project uncertainty cannot be managed upfront. Only the uncertainty in the first iteration is managed.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 Project Risk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expected. If scope changes happen, the new uncertainty is managed in its entirety all at once.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Expected. Uncertainty is managed as it arises.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Formal Coordination Mechanisms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9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Planning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 planning can be complete at once during the early stages of the project. If scope changes arise, a new complete set of plans is developed.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Because systems emerge, planning can only take place via short-term iterations.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9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 Team Structure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Mechanistic (formal and unchanging). Divisional (each team member performs separate and independent roles).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Organic (flexible and cooperative). Cross-functional (team members belong to functional groups as well with occasional switching between groups)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 Team Roles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Formal and unchanging.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Informal. Roles will often change as the requirements change.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Informal Coordination Mechanisms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89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 Team Advice Network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Advice-sharing relationships develop vertically (between supervisors and supervisees). There is no need to seek advice horizontally.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Advice-sharing relationships develop both vertically and horizontally.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6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 of Knowledge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Codified and explicit. It’s discovered via training, manuals, and expert systems.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Tacit. Relies on having knowledge experts who are willing and able to share their knowledge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831" marR="5383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75292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Which Should I Use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97144"/>
              </p:ext>
            </p:extLst>
          </p:nvPr>
        </p:nvGraphicFramePr>
        <p:xfrm>
          <a:off x="2289313" y="1295303"/>
          <a:ext cx="7613374" cy="4959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366">
                <a:tc>
                  <a:txBody>
                    <a:bodyPr/>
                    <a:lstStyle/>
                    <a:p>
                      <a:r>
                        <a:rPr lang="en-US" dirty="0"/>
                        <a:t>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  <a:r>
                        <a:rPr lang="en-US" baseline="0" dirty="0"/>
                        <a:t> 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r>
                        <a:rPr lang="en-US" dirty="0"/>
                        <a:t>Well defined</a:t>
                      </a:r>
                      <a:r>
                        <a:rPr lang="en-US" baseline="0" dirty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r>
                        <a:rPr lang="en-US" dirty="0"/>
                        <a:t>Unlimited customer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r>
                        <a:rPr lang="en-US" dirty="0"/>
                        <a:t>High project team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056">
                <a:tc>
                  <a:txBody>
                    <a:bodyPr/>
                    <a:lstStyle/>
                    <a:p>
                      <a:r>
                        <a:rPr lang="en-US" dirty="0"/>
                        <a:t>High potential for scope creep / evolving</a:t>
                      </a:r>
                      <a:r>
                        <a:rPr lang="en-US" baseline="0" dirty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r>
                        <a:rPr lang="en-US" dirty="0"/>
                        <a:t>Many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r>
                        <a:rPr lang="en-US" dirty="0"/>
                        <a:t>Large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r>
                        <a:rPr lang="en-US" dirty="0"/>
                        <a:t>High project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r>
                        <a:rPr lang="en-US" dirty="0"/>
                        <a:t>Culture</a:t>
                      </a:r>
                      <a:r>
                        <a:rPr lang="en-US" baseline="0" dirty="0"/>
                        <a:t> of empowerment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36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Virtual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8282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Waterfall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Emerged in the 50’s</a:t>
            </a:r>
          </a:p>
          <a:p>
            <a:r>
              <a:rPr lang="en-US" dirty="0"/>
              <a:t>Advocates sequential phases of development</a:t>
            </a:r>
          </a:p>
          <a:p>
            <a:r>
              <a:rPr lang="en-US" dirty="0"/>
              <a:t>First and most popular model</a:t>
            </a:r>
          </a:p>
          <a:p>
            <a:pPr lvl="1"/>
            <a:r>
              <a:rPr lang="en-US" dirty="0"/>
              <a:t>Fits with organizational hierarchy</a:t>
            </a:r>
          </a:p>
          <a:p>
            <a:pPr lvl="1"/>
            <a:r>
              <a:rPr lang="en-US" dirty="0"/>
              <a:t>Taken from other fields (construction, manufacturing)</a:t>
            </a:r>
          </a:p>
          <a:p>
            <a:pPr lvl="1"/>
            <a:r>
              <a:rPr lang="en-US" dirty="0"/>
              <a:t>Fits well with outsourcing model</a:t>
            </a:r>
          </a:p>
        </p:txBody>
      </p:sp>
    </p:spTree>
    <p:extLst>
      <p:ext uri="{BB962C8B-B14F-4D97-AF65-F5344CB8AC3E}">
        <p14:creationId xmlns:p14="http://schemas.microsoft.com/office/powerpoint/2010/main" val="277160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Waterfall 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heavy</a:t>
            </a:r>
          </a:p>
          <a:p>
            <a:r>
              <a:rPr lang="en-US" dirty="0"/>
              <a:t>Unresponsive to change</a:t>
            </a:r>
          </a:p>
          <a:p>
            <a:r>
              <a:rPr lang="en-US" dirty="0"/>
              <a:t>Little room for user feedback</a:t>
            </a:r>
          </a:p>
          <a:p>
            <a:r>
              <a:rPr lang="en-US" dirty="0"/>
              <a:t>Long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363979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is an overarching term that includes iterative approaches to software development that embrace the values of the Manifesto for Agile Software Development.</a:t>
            </a:r>
          </a:p>
          <a:p>
            <a:r>
              <a:rPr lang="en-US" dirty="0"/>
              <a:t>Not new</a:t>
            </a:r>
          </a:p>
          <a:p>
            <a:pPr lvl="1"/>
            <a:r>
              <a:rPr lang="en-US" dirty="0"/>
              <a:t>IBM was using iterative approaches as early as 1957</a:t>
            </a:r>
          </a:p>
          <a:p>
            <a:pPr lvl="1"/>
            <a:r>
              <a:rPr lang="en-US" dirty="0"/>
              <a:t>Today includes methodologies such as XP, Scrum and Kanban </a:t>
            </a:r>
          </a:p>
        </p:txBody>
      </p:sp>
    </p:spTree>
    <p:extLst>
      <p:ext uri="{BB962C8B-B14F-4D97-AF65-F5344CB8AC3E}">
        <p14:creationId xmlns:p14="http://schemas.microsoft.com/office/powerpoint/2010/main" val="26337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Agile Methodologies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029600"/>
              </p:ext>
            </p:extLst>
          </p:nvPr>
        </p:nvGraphicFramePr>
        <p:xfrm>
          <a:off x="1351722" y="1411356"/>
          <a:ext cx="9488556" cy="4939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4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98">
                <a:tc>
                  <a:txBody>
                    <a:bodyPr/>
                    <a:lstStyle/>
                    <a:p>
                      <a:r>
                        <a:rPr lang="en-US" dirty="0"/>
                        <a:t>Agile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Emphasis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Founder(s)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21">
                <a:tc>
                  <a:txBody>
                    <a:bodyPr/>
                    <a:lstStyle/>
                    <a:p>
                      <a:r>
                        <a:rPr lang="en-US" sz="1400" dirty="0"/>
                        <a:t>Extreme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Efficiency, customer focus and feedback, and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Kent Beck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21">
                <a:tc>
                  <a:txBody>
                    <a:bodyPr/>
                    <a:lstStyle/>
                    <a:p>
                      <a:r>
                        <a:rPr lang="en-US" sz="1400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Teaming, organizing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Jeff </a:t>
                      </a:r>
                      <a:r>
                        <a:rPr lang="en-US" sz="1400" dirty="0" err="1"/>
                        <a:t>Suthewwrland</a:t>
                      </a:r>
                      <a:r>
                        <a:rPr lang="en-US" sz="1400" dirty="0"/>
                        <a:t> and Ken </a:t>
                      </a:r>
                      <a:r>
                        <a:rPr lang="en-US" sz="1400" dirty="0" err="1"/>
                        <a:t>Schwaber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21">
                <a:tc>
                  <a:txBody>
                    <a:bodyPr/>
                    <a:lstStyle/>
                    <a:p>
                      <a:r>
                        <a:rPr lang="en-US" sz="1400" dirty="0"/>
                        <a:t>Feature-Driven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Interactive</a:t>
                      </a:r>
                      <a:r>
                        <a:rPr lang="en-US" sz="1400" baseline="0" dirty="0"/>
                        <a:t> development of user-focused 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Jeff DeLuca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21">
                <a:tc>
                  <a:txBody>
                    <a:bodyPr/>
                    <a:lstStyle/>
                    <a:p>
                      <a:r>
                        <a:rPr lang="en-US" sz="1400" dirty="0"/>
                        <a:t>Dynamic Systems Development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Structured approach to rapid development, collection of best</a:t>
                      </a:r>
                      <a:r>
                        <a:rPr lang="en-US" sz="1400" baseline="0" dirty="0"/>
                        <a:t> practices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DSDM Consortium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21">
                <a:tc>
                  <a:txBody>
                    <a:bodyPr/>
                    <a:lstStyle/>
                    <a:p>
                      <a:r>
                        <a:rPr lang="en-US" sz="1400" dirty="0"/>
                        <a:t>Lean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Eliminate work that does not create customer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Mary and Tom </a:t>
                      </a:r>
                      <a:r>
                        <a:rPr lang="en-US" sz="1400" dirty="0" err="1"/>
                        <a:t>Poppendieck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221">
                <a:tc>
                  <a:txBody>
                    <a:bodyPr/>
                    <a:lstStyle/>
                    <a:p>
                      <a:r>
                        <a:rPr lang="en-US" sz="1400" dirty="0"/>
                        <a:t>Kanban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Visualize and manage workflow, just-in-time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David Anderson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22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Cyrstal</a:t>
                      </a:r>
                      <a:r>
                        <a:rPr lang="en-US" sz="1400" dirty="0"/>
                        <a:t>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People, communication, process rigor maps to product and organization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Listair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CockburnAi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18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used at Chrysler in 1996</a:t>
            </a:r>
          </a:p>
          <a:p>
            <a:r>
              <a:rPr lang="en-US" dirty="0"/>
              <a:t>Developed in an attempt to release quality code faster and more efficiently</a:t>
            </a:r>
          </a:p>
          <a:p>
            <a:r>
              <a:rPr lang="en-US" dirty="0"/>
              <a:t>Introduction of Test Driven Development (TDD)</a:t>
            </a:r>
          </a:p>
        </p:txBody>
      </p:sp>
    </p:spTree>
    <p:extLst>
      <p:ext uri="{BB962C8B-B14F-4D97-AF65-F5344CB8AC3E}">
        <p14:creationId xmlns:p14="http://schemas.microsoft.com/office/powerpoint/2010/main" val="55218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themes include:</a:t>
            </a:r>
          </a:p>
          <a:p>
            <a:pPr lvl="1"/>
            <a:r>
              <a:rPr lang="en-US" dirty="0"/>
              <a:t>Frequent releases</a:t>
            </a:r>
          </a:p>
          <a:p>
            <a:pPr lvl="1"/>
            <a:r>
              <a:rPr lang="en-US" dirty="0"/>
              <a:t>Pair programming</a:t>
            </a:r>
          </a:p>
          <a:p>
            <a:pPr lvl="1"/>
            <a:r>
              <a:rPr lang="en-US" dirty="0"/>
              <a:t>Regular builds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Simplicity of code</a:t>
            </a:r>
          </a:p>
          <a:p>
            <a:pPr lvl="1"/>
            <a:r>
              <a:rPr lang="en-US" dirty="0"/>
              <a:t>Rapid and regular feedback</a:t>
            </a:r>
          </a:p>
        </p:txBody>
      </p:sp>
    </p:spTree>
    <p:extLst>
      <p:ext uri="{BB962C8B-B14F-4D97-AF65-F5344CB8AC3E}">
        <p14:creationId xmlns:p14="http://schemas.microsoft.com/office/powerpoint/2010/main" val="155081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in 1993.</a:t>
            </a:r>
          </a:p>
          <a:p>
            <a:r>
              <a:rPr lang="en-US" dirty="0"/>
              <a:t>Tends to focus primarily on the “teaming” or project management aspects of Agile. </a:t>
            </a:r>
          </a:p>
          <a:p>
            <a:r>
              <a:rPr lang="en-US" dirty="0"/>
              <a:t>Focuses on time boxing work to create a sense of urgency.</a:t>
            </a:r>
          </a:p>
          <a:p>
            <a:r>
              <a:rPr lang="en-US" dirty="0"/>
              <a:t>Each time box is referred to as a “sprint”.  Shippable code is produced at the end of each sprint.</a:t>
            </a:r>
          </a:p>
        </p:txBody>
      </p:sp>
    </p:spTree>
    <p:extLst>
      <p:ext uri="{BB962C8B-B14F-4D97-AF65-F5344CB8AC3E}">
        <p14:creationId xmlns:p14="http://schemas.microsoft.com/office/powerpoint/2010/main" val="57176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Owners maintain a prioritized list of requirements in a product backlog.</a:t>
            </a:r>
          </a:p>
          <a:p>
            <a:r>
              <a:rPr lang="en-US" dirty="0"/>
              <a:t>Requirements take the form of user stories.</a:t>
            </a:r>
          </a:p>
          <a:p>
            <a:r>
              <a:rPr lang="en-US" dirty="0"/>
              <a:t>Daily stand-ups or “scrums” are held to track progress.</a:t>
            </a:r>
          </a:p>
          <a:p>
            <a:r>
              <a:rPr lang="en-US" dirty="0"/>
              <a:t>The Scrum Master helps remove outside distractions and ensures daily scrums stay on point.</a:t>
            </a:r>
          </a:p>
        </p:txBody>
      </p:sp>
    </p:spTree>
    <p:extLst>
      <p:ext uri="{BB962C8B-B14F-4D97-AF65-F5344CB8AC3E}">
        <p14:creationId xmlns:p14="http://schemas.microsoft.com/office/powerpoint/2010/main" val="389191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What and Why</a:t>
            </a:r>
          </a:p>
          <a:p>
            <a:pPr lvl="1"/>
            <a:r>
              <a:rPr lang="en-US" dirty="0"/>
              <a:t>Categories</a:t>
            </a:r>
          </a:p>
          <a:p>
            <a:pPr lvl="2"/>
            <a:r>
              <a:rPr lang="en-US" dirty="0"/>
              <a:t>Plan Driven</a:t>
            </a:r>
          </a:p>
          <a:p>
            <a:pPr lvl="2"/>
            <a:r>
              <a:rPr lang="en-US" dirty="0"/>
              <a:t>Agile</a:t>
            </a:r>
          </a:p>
          <a:p>
            <a:pPr lvl="2"/>
            <a:r>
              <a:rPr lang="en-US" dirty="0"/>
              <a:t>When to use each</a:t>
            </a:r>
          </a:p>
          <a:p>
            <a:pPr lvl="1"/>
            <a:r>
              <a:rPr lang="en-US" dirty="0"/>
              <a:t>History of Agile</a:t>
            </a:r>
          </a:p>
        </p:txBody>
      </p:sp>
    </p:spTree>
    <p:extLst>
      <p:ext uri="{BB962C8B-B14F-4D97-AF65-F5344CB8AC3E}">
        <p14:creationId xmlns:p14="http://schemas.microsoft.com/office/powerpoint/2010/main" val="150739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scrums take the form of:</a:t>
            </a:r>
          </a:p>
          <a:p>
            <a:pPr lvl="1"/>
            <a:r>
              <a:rPr lang="en-US" dirty="0"/>
              <a:t>What have I done since yesterday</a:t>
            </a:r>
          </a:p>
          <a:p>
            <a:pPr lvl="1"/>
            <a:r>
              <a:rPr lang="en-US" dirty="0"/>
              <a:t>What am I doing today</a:t>
            </a:r>
          </a:p>
          <a:p>
            <a:pPr lvl="1"/>
            <a:r>
              <a:rPr lang="en-US" dirty="0"/>
              <a:t>What roadblocks do I foresee</a:t>
            </a:r>
          </a:p>
          <a:p>
            <a:r>
              <a:rPr lang="en-US" dirty="0"/>
              <a:t>Team updates tasks daily to generate burn down charts</a:t>
            </a:r>
          </a:p>
        </p:txBody>
      </p:sp>
    </p:spTree>
    <p:extLst>
      <p:ext uri="{BB962C8B-B14F-4D97-AF65-F5344CB8AC3E}">
        <p14:creationId xmlns:p14="http://schemas.microsoft.com/office/powerpoint/2010/main" val="202776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in 1997 by Jeff De Luca</a:t>
            </a:r>
          </a:p>
          <a:p>
            <a:r>
              <a:rPr lang="en-US" dirty="0"/>
              <a:t>Planning and development focus on the specific features that address customer requirements.</a:t>
            </a:r>
          </a:p>
          <a:p>
            <a:r>
              <a:rPr lang="en-US" dirty="0"/>
              <a:t>Unlike other Agile methods, the development plan is based on ordering features and assigning them to classes.</a:t>
            </a:r>
          </a:p>
        </p:txBody>
      </p:sp>
    </p:spTree>
    <p:extLst>
      <p:ext uri="{BB962C8B-B14F-4D97-AF65-F5344CB8AC3E}">
        <p14:creationId xmlns:p14="http://schemas.microsoft.com/office/powerpoint/2010/main" val="83416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Systems Development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in 1994 to add structure to RAD.</a:t>
            </a:r>
          </a:p>
          <a:p>
            <a:r>
              <a:rPr lang="en-US" dirty="0"/>
              <a:t>RAD focuses on creating prototypes as efficiently as possible.</a:t>
            </a:r>
          </a:p>
          <a:p>
            <a:r>
              <a:rPr lang="en-US" dirty="0"/>
              <a:t>DSDM focuses on the project management aspects of Agile</a:t>
            </a:r>
          </a:p>
          <a:p>
            <a:r>
              <a:rPr lang="en-US" dirty="0"/>
              <a:t>Requirements are deemed as “must, should, could and won’t haves”</a:t>
            </a:r>
          </a:p>
        </p:txBody>
      </p:sp>
    </p:spTree>
    <p:extLst>
      <p:ext uri="{BB962C8B-B14F-4D97-AF65-F5344CB8AC3E}">
        <p14:creationId xmlns:p14="http://schemas.microsoft.com/office/powerpoint/2010/main" val="2985227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book on the topic appeared in 2003</a:t>
            </a:r>
          </a:p>
          <a:p>
            <a:r>
              <a:rPr lang="en-US" dirty="0"/>
              <a:t>Stems from Lean manufacturing which is built on the idea that all process and resources must directly contribute to creating something of value to the customer</a:t>
            </a:r>
          </a:p>
          <a:p>
            <a:r>
              <a:rPr lang="en-US" dirty="0"/>
              <a:t>Seven key principles are: Eliminate waste, Amplify learning, Decide as late as possible, Deliver as fast as possible, Empower the team, Build integrity in, See the whole</a:t>
            </a:r>
          </a:p>
        </p:txBody>
      </p:sp>
    </p:spTree>
    <p:extLst>
      <p:ext uri="{BB962C8B-B14F-4D97-AF65-F5344CB8AC3E}">
        <p14:creationId xmlns:p14="http://schemas.microsoft.com/office/powerpoint/2010/main" val="1238556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David Anderson in an attempt to build a “just in time” software delivery system</a:t>
            </a:r>
          </a:p>
          <a:p>
            <a:r>
              <a:rPr lang="en-US" dirty="0"/>
              <a:t>Kanban translates to “signboard” in Japanese.</a:t>
            </a:r>
          </a:p>
          <a:p>
            <a:r>
              <a:rPr lang="en-US" dirty="0"/>
              <a:t>Six core principles:</a:t>
            </a:r>
          </a:p>
          <a:p>
            <a:pPr lvl="1"/>
            <a:r>
              <a:rPr lang="en-US" dirty="0"/>
              <a:t>Visualize workflow</a:t>
            </a:r>
          </a:p>
          <a:p>
            <a:pPr lvl="1"/>
            <a:r>
              <a:rPr lang="en-US" dirty="0"/>
              <a:t>Limit work in progress</a:t>
            </a:r>
          </a:p>
          <a:p>
            <a:pPr lvl="1"/>
            <a:r>
              <a:rPr lang="en-US" dirty="0"/>
              <a:t>Manage the flow through the system</a:t>
            </a:r>
          </a:p>
          <a:p>
            <a:pPr lvl="1"/>
            <a:r>
              <a:rPr lang="en-US" dirty="0"/>
              <a:t>Provide explicit policies</a:t>
            </a:r>
          </a:p>
          <a:p>
            <a:pPr lvl="1"/>
            <a:r>
              <a:rPr lang="en-US" dirty="0"/>
              <a:t>Improve collaboratively</a:t>
            </a:r>
          </a:p>
          <a:p>
            <a:pPr lvl="1"/>
            <a:r>
              <a:rPr lang="en-US" dirty="0"/>
              <a:t>Ensure feedback</a:t>
            </a:r>
          </a:p>
        </p:txBody>
      </p:sp>
    </p:spTree>
    <p:extLst>
      <p:ext uri="{BB962C8B-B14F-4D97-AF65-F5344CB8AC3E}">
        <p14:creationId xmlns:p14="http://schemas.microsoft.com/office/powerpoint/2010/main" val="2385883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Crystal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Advocates that when a team is using an iterative process, the amount of structure should be tailored to the dynamics of the team.</a:t>
            </a:r>
          </a:p>
          <a:p>
            <a:r>
              <a:rPr lang="en-US" dirty="0"/>
              <a:t>“No two crystals are the same”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0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90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308"/>
            <a:ext cx="11353800" cy="48786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A body of practices, procedures, and rules used by those who work in a discipline</a:t>
            </a:r>
          </a:p>
          <a:p>
            <a:pPr lvl="1">
              <a:defRPr/>
            </a:pPr>
            <a:r>
              <a:rPr lang="en-US" altLang="en-US" dirty="0"/>
              <a:t>Process</a:t>
            </a:r>
          </a:p>
          <a:p>
            <a:pPr lvl="1">
              <a:defRPr/>
            </a:pPr>
            <a:r>
              <a:rPr lang="en-US" altLang="en-US" dirty="0"/>
              <a:t>Artifacts</a:t>
            </a:r>
          </a:p>
          <a:p>
            <a:pPr lvl="1">
              <a:defRPr/>
            </a:pPr>
            <a:r>
              <a:rPr lang="en-US" altLang="en-US" dirty="0"/>
              <a:t>Terms</a:t>
            </a:r>
          </a:p>
          <a:p>
            <a:pPr lvl="1">
              <a:defRPr/>
            </a:pPr>
            <a:r>
              <a:rPr lang="en-US" alt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19024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It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Guide Post</a:t>
            </a:r>
          </a:p>
          <a:p>
            <a:pPr lvl="1">
              <a:defRPr/>
            </a:pPr>
            <a:r>
              <a:rPr lang="en-US" altLang="en-US" dirty="0"/>
              <a:t>Provide structure in a chaotic world</a:t>
            </a:r>
          </a:p>
          <a:p>
            <a:pPr>
              <a:defRPr/>
            </a:pPr>
            <a:r>
              <a:rPr lang="en-US" altLang="en-US" dirty="0"/>
              <a:t>Ability to Scale</a:t>
            </a:r>
          </a:p>
          <a:p>
            <a:pPr>
              <a:defRPr/>
            </a:pPr>
            <a:r>
              <a:rPr lang="en-US" altLang="en-US" dirty="0"/>
              <a:t>Reuse</a:t>
            </a:r>
          </a:p>
          <a:p>
            <a:pPr>
              <a:defRPr/>
            </a:pPr>
            <a:r>
              <a:rPr lang="en-US" altLang="en-US" dirty="0"/>
              <a:t>More Predictable Results</a:t>
            </a:r>
          </a:p>
          <a:p>
            <a:pPr>
              <a:defRPr/>
            </a:pPr>
            <a:r>
              <a:rPr lang="en-US" altLang="en-US" dirty="0"/>
              <a:t>Reduce Costs / Risks</a:t>
            </a:r>
          </a:p>
          <a:p>
            <a:pPr>
              <a:defRPr/>
            </a:pPr>
            <a:endParaRPr lang="en-US" alt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31% of all projects are cancelled before completion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88% of projects run over schedule, over budget or both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52% of projects will cost 189% of their original estimates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Average time overrun is 222% of original estimates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063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of Group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588" y="6022351"/>
            <a:ext cx="4034742" cy="62111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i="1" dirty="0"/>
              <a:t>Created by Bruce Tuckman</a:t>
            </a:r>
          </a:p>
        </p:txBody>
      </p:sp>
      <p:pic>
        <p:nvPicPr>
          <p:cNvPr id="1026" name="Picture 2" descr="Tuckman's Team &amp; Group Developmental Model describes how a team moves through four stages as they increase performance.">
            <a:extLst>
              <a:ext uri="{FF2B5EF4-FFF2-40B4-BE49-F238E27FC236}">
                <a16:creationId xmlns:a16="http://schemas.microsoft.com/office/drawing/2014/main" id="{35807374-19D6-604B-B60C-5AE10B9D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65" y="1388242"/>
            <a:ext cx="5410842" cy="408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8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 Driven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Formalized process with well defined stages</a:t>
            </a:r>
          </a:p>
          <a:p>
            <a:pPr>
              <a:defRPr/>
            </a:pPr>
            <a:r>
              <a:rPr lang="en-US" altLang="en-US" dirty="0"/>
              <a:t>Plan, analyze (requirements), design, develop, test, implement, support</a:t>
            </a:r>
          </a:p>
          <a:p>
            <a:pPr>
              <a:defRPr/>
            </a:pPr>
            <a:r>
              <a:rPr lang="en-US" altLang="en-US" dirty="0"/>
              <a:t>Document </a:t>
            </a:r>
            <a:r>
              <a:rPr lang="en-US" altLang="en-US" b="1" dirty="0"/>
              <a:t>THEN</a:t>
            </a:r>
            <a:r>
              <a:rPr lang="en-US" altLang="en-US" dirty="0"/>
              <a:t> Implement</a:t>
            </a:r>
          </a:p>
          <a:p>
            <a:pPr>
              <a:defRPr/>
            </a:pPr>
            <a:r>
              <a:rPr lang="en-US" altLang="en-US" dirty="0"/>
              <a:t>Examples include Waterfall, ADM, SDLC, etc.</a:t>
            </a:r>
          </a:p>
          <a:p>
            <a:pPr>
              <a:defRPr/>
            </a:pPr>
            <a:r>
              <a:rPr lang="en-US" altLang="en-US" dirty="0"/>
              <a:t>Follows the cadence of deployments</a:t>
            </a:r>
          </a:p>
          <a:p>
            <a:pPr>
              <a:defRPr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47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 Driven Methodologies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4" y="1616764"/>
            <a:ext cx="4849768" cy="49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11456" y="1613451"/>
            <a:ext cx="6842344" cy="27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Agile Methodologies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but informal process</a:t>
            </a:r>
          </a:p>
          <a:p>
            <a:r>
              <a:rPr lang="en-US" dirty="0"/>
              <a:t>Process repeated frequently</a:t>
            </a:r>
          </a:p>
          <a:p>
            <a:r>
              <a:rPr lang="en-US" dirty="0"/>
              <a:t>Generate stories, code, test, repeat</a:t>
            </a:r>
          </a:p>
          <a:p>
            <a:r>
              <a:rPr lang="en-US" dirty="0"/>
              <a:t>Implement </a:t>
            </a:r>
            <a:r>
              <a:rPr lang="en-US" b="1" dirty="0"/>
              <a:t>THEN</a:t>
            </a:r>
            <a:r>
              <a:rPr lang="en-US" dirty="0"/>
              <a:t> Document</a:t>
            </a:r>
          </a:p>
          <a:p>
            <a:r>
              <a:rPr lang="en-US" dirty="0"/>
              <a:t>Examples include Scrum, XP, Crystal, FDD</a:t>
            </a:r>
          </a:p>
        </p:txBody>
      </p:sp>
    </p:spTree>
    <p:extLst>
      <p:ext uri="{BB962C8B-B14F-4D97-AF65-F5344CB8AC3E}">
        <p14:creationId xmlns:p14="http://schemas.microsoft.com/office/powerpoint/2010/main" val="225440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Agile Methodologies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8265" y="1273118"/>
            <a:ext cx="7815470" cy="52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8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62E1E3-F729-4B12-9EEA-BED971568B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C3EA64-0833-4DC3-98BF-12D6D536774C}"/>
</file>

<file path=customXml/itemProps3.xml><?xml version="1.0" encoding="utf-8"?>
<ds:datastoreItem xmlns:ds="http://schemas.openxmlformats.org/officeDocument/2006/customXml" ds:itemID="{20070BDD-8494-49FE-8087-F87FAA44DB78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2081cc60-c1ff-43a3-82a8-4dabe239a67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1555</Words>
  <Application>Microsoft Office PowerPoint</Application>
  <PresentationFormat>Widescreen</PresentationFormat>
  <Paragraphs>238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MIS321</vt:lpstr>
      <vt:lpstr>Agenda</vt:lpstr>
      <vt:lpstr>What is a Methodology</vt:lpstr>
      <vt:lpstr>Why Is It Important</vt:lpstr>
      <vt:lpstr>Model of Group Development</vt:lpstr>
      <vt:lpstr>Plan Driven Methodologies</vt:lpstr>
      <vt:lpstr>Plan Driven Methodologies</vt:lpstr>
      <vt:lpstr>Agile Methodologies</vt:lpstr>
      <vt:lpstr>Agile Methodologies</vt:lpstr>
      <vt:lpstr>Plan Driven Vs Agile</vt:lpstr>
      <vt:lpstr>Which Should I Use</vt:lpstr>
      <vt:lpstr>History of Waterfall Methodologies</vt:lpstr>
      <vt:lpstr>Waterfall Criticisms</vt:lpstr>
      <vt:lpstr>History of Agile Development</vt:lpstr>
      <vt:lpstr>Comparing Agile Methodologies</vt:lpstr>
      <vt:lpstr>Extreme Programming (XP)</vt:lpstr>
      <vt:lpstr>Extreme Programming (XP)</vt:lpstr>
      <vt:lpstr>Scrum</vt:lpstr>
      <vt:lpstr>Scrum</vt:lpstr>
      <vt:lpstr>Scrum</vt:lpstr>
      <vt:lpstr>Feature Driven Development</vt:lpstr>
      <vt:lpstr>Dynamic Systems Development Method</vt:lpstr>
      <vt:lpstr>Lean Software Development</vt:lpstr>
      <vt:lpstr>Kanban</vt:lpstr>
      <vt:lpstr>Crystal Family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Jamie Hillman</cp:lastModifiedBy>
  <cp:revision>40</cp:revision>
  <dcterms:created xsi:type="dcterms:W3CDTF">2018-05-11T20:59:43Z</dcterms:created>
  <dcterms:modified xsi:type="dcterms:W3CDTF">2021-08-24T17:36:36Z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