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90" r:id="rId3"/>
    <p:sldId id="291" r:id="rId4"/>
    <p:sldId id="292" r:id="rId5"/>
    <p:sldId id="293" r:id="rId6"/>
    <p:sldId id="294" r:id="rId7"/>
    <p:sldId id="298" r:id="rId8"/>
    <p:sldId id="28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87592" autoAdjust="0"/>
  </p:normalViewPr>
  <p:slideViewPr>
    <p:cSldViewPr snapToGrid="0" snapToObjects="1">
      <p:cViewPr varScale="1">
        <p:scale>
          <a:sx n="77" d="100"/>
          <a:sy n="77" d="100"/>
        </p:scale>
        <p:origin x="12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68791-C618-4B68-838F-78F8E74D2EE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021F-45F2-4F4E-B291-0743D8C8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12192000" cy="6691929"/>
            <a:chOff x="0" y="0"/>
            <a:chExt cx="12192000" cy="6691929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12192000" cy="47940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288" y="4361291"/>
              <a:ext cx="849424" cy="84942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186" y="5454650"/>
              <a:ext cx="6241629" cy="123727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3833" y="299300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Slide for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TEXT/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Slide for Two-Column Text/Graphic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79409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88" y="4361291"/>
            <a:ext cx="849424" cy="849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 smtClean="0"/>
              <a:t>Use This Slide for </a:t>
            </a:r>
            <a:br>
              <a:rPr lang="en-US" dirty="0" smtClean="0"/>
            </a:br>
            <a:r>
              <a:rPr lang="en-US" dirty="0" smtClean="0"/>
              <a:t>New Section </a:t>
            </a:r>
            <a:endParaRPr lang="en-US" dirty="0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PHIC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Slide for Graphic Only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OF PRESENT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4080472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Use This for Last Slide Only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*Make sure to edit contact info in </a:t>
            </a:r>
            <a:br>
              <a:rPr lang="en-US" dirty="0" smtClean="0"/>
            </a:br>
            <a:r>
              <a:rPr lang="en-US" dirty="0" smtClean="0"/>
              <a:t>lower right-hand corner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840448"/>
            <a:ext cx="12192000" cy="201755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0" y="5094937"/>
            <a:ext cx="3190797" cy="150857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405942" y="5156727"/>
            <a:ext cx="4623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bg1"/>
                </a:solidFill>
              </a:rPr>
              <a:t>Information Systems,</a:t>
            </a:r>
            <a:r>
              <a:rPr lang="en-US" sz="1200" b="1" baseline="0" dirty="0" smtClean="0">
                <a:solidFill>
                  <a:schemeClr val="bg1"/>
                </a:solidFill>
              </a:rPr>
              <a:t> Statistics, and Management Science</a:t>
            </a:r>
          </a:p>
          <a:p>
            <a:pPr algn="r"/>
            <a:r>
              <a:rPr lang="en-US" sz="1200" b="1" baseline="0" dirty="0" smtClean="0">
                <a:solidFill>
                  <a:schemeClr val="bg1"/>
                </a:solidFill>
              </a:rPr>
              <a:t>Culverhouse College of Business</a:t>
            </a:r>
            <a:endParaRPr lang="en-US" sz="1200" b="1" dirty="0" smtClean="0">
              <a:solidFill>
                <a:schemeClr val="bg1"/>
              </a:solidFill>
            </a:endParaRP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The University of Alabama</a:t>
            </a: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300 Alston Hall</a:t>
            </a: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Box 870226</a:t>
            </a: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205-348-8904</a:t>
            </a:r>
          </a:p>
          <a:p>
            <a:pPr algn="r"/>
            <a:r>
              <a:rPr lang="en-US" sz="1200" baseline="0" dirty="0" err="1" smtClean="0">
                <a:solidFill>
                  <a:schemeClr val="bg1"/>
                </a:solidFill>
              </a:rPr>
              <a:t>www.culverhouse.ua.edu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19360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8308"/>
            <a:ext cx="10515600" cy="487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      </a:t>
            </a:r>
            <a:fld id="{7D26CA5C-3480-764A-BA0E-09EB070985D9}" type="datetimeFigureOut">
              <a:rPr lang="en-US" smtClean="0"/>
              <a:pPr/>
              <a:t>8/22/2020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3C9B37-4DCD-A749-BC4A-BD74B37663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0817"/>
            <a:ext cx="216190" cy="2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MIS321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Meetings or Interviews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common information gathering technique</a:t>
            </a:r>
          </a:p>
          <a:p>
            <a:r>
              <a:rPr lang="en-US" dirty="0" smtClean="0"/>
              <a:t>Relies upon good interpersonal skills</a:t>
            </a:r>
          </a:p>
          <a:p>
            <a:r>
              <a:rPr lang="en-US" dirty="0" smtClean="0"/>
              <a:t>Can be structured or unstructured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22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Establish the goal for the meeting.  What do we need to accomplish.</a:t>
            </a:r>
          </a:p>
          <a:p>
            <a:r>
              <a:rPr lang="en-US" dirty="0" smtClean="0"/>
              <a:t>Identify and understand source(s)</a:t>
            </a:r>
          </a:p>
          <a:p>
            <a:r>
              <a:rPr lang="en-US" dirty="0" smtClean="0"/>
              <a:t>Prepare checklist of topics.</a:t>
            </a:r>
          </a:p>
          <a:p>
            <a:r>
              <a:rPr lang="en-US" dirty="0" smtClean="0"/>
              <a:t>Prepare checklist of specific questions</a:t>
            </a:r>
          </a:p>
          <a:p>
            <a:pPr lvl="1"/>
            <a:r>
              <a:rPr lang="en-US" dirty="0" smtClean="0"/>
              <a:t>Use clear, concise language</a:t>
            </a:r>
          </a:p>
          <a:p>
            <a:pPr lvl="1"/>
            <a:r>
              <a:rPr lang="en-US" dirty="0" smtClean="0"/>
              <a:t>Don’t include assumptions / opinions</a:t>
            </a:r>
          </a:p>
          <a:p>
            <a:pPr lvl="1"/>
            <a:r>
              <a:rPr lang="en-US" dirty="0" smtClean="0"/>
              <a:t>No leading questions</a:t>
            </a:r>
          </a:p>
          <a:p>
            <a:pPr lvl="1"/>
            <a:r>
              <a:rPr lang="en-US" dirty="0" smtClean="0"/>
              <a:t>Avoid threatening questions</a:t>
            </a:r>
          </a:p>
          <a:p>
            <a:r>
              <a:rPr lang="en-US" dirty="0" smtClean="0"/>
              <a:t>Prepare the participants…. Do they need to do </a:t>
            </a:r>
            <a:r>
              <a:rPr lang="en-US" dirty="0" err="1" smtClean="0"/>
              <a:t>prework</a:t>
            </a:r>
            <a:r>
              <a:rPr lang="en-US" dirty="0" smtClean="0"/>
              <a:t> or bring documents?</a:t>
            </a:r>
          </a:p>
          <a:p>
            <a:r>
              <a:rPr lang="en-US" dirty="0" smtClean="0"/>
              <a:t>Identify team roles</a:t>
            </a:r>
          </a:p>
          <a:p>
            <a:pPr lvl="1"/>
            <a:r>
              <a:rPr lang="en-US" dirty="0" smtClean="0"/>
              <a:t>Facilitator</a:t>
            </a:r>
          </a:p>
          <a:p>
            <a:pPr lvl="1"/>
            <a:r>
              <a:rPr lang="en-US" dirty="0" smtClean="0"/>
              <a:t>Note taker</a:t>
            </a:r>
          </a:p>
        </p:txBody>
      </p:sp>
    </p:spTree>
    <p:extLst>
      <p:ext uri="{BB962C8B-B14F-4D97-AF65-F5344CB8AC3E}">
        <p14:creationId xmlns:p14="http://schemas.microsoft.com/office/powerpoint/2010/main" val="2448834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the 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Opening</a:t>
            </a:r>
          </a:p>
          <a:p>
            <a:pPr lvl="1"/>
            <a:r>
              <a:rPr lang="en-US" dirty="0" smtClean="0"/>
              <a:t>Summarize the problem.  Everyone should know why they are there</a:t>
            </a:r>
          </a:p>
          <a:p>
            <a:pPr lvl="1"/>
            <a:r>
              <a:rPr lang="en-US" dirty="0" smtClean="0"/>
              <a:t>Offer incentive</a:t>
            </a:r>
          </a:p>
          <a:p>
            <a:pPr lvl="1"/>
            <a:r>
              <a:rPr lang="en-US" dirty="0" smtClean="0"/>
              <a:t>Ask for assistance</a:t>
            </a:r>
          </a:p>
          <a:p>
            <a:r>
              <a:rPr lang="en-US" dirty="0" smtClean="0"/>
              <a:t>Body</a:t>
            </a:r>
          </a:p>
          <a:p>
            <a:r>
              <a:rPr lang="en-US" dirty="0" smtClean="0"/>
              <a:t>Closing</a:t>
            </a:r>
          </a:p>
          <a:p>
            <a:pPr lvl="1"/>
            <a:r>
              <a:rPr lang="en-US" dirty="0" smtClean="0"/>
              <a:t>Express appreciation</a:t>
            </a:r>
          </a:p>
          <a:p>
            <a:pPr lvl="1"/>
            <a:r>
              <a:rPr lang="en-US" dirty="0" smtClean="0"/>
              <a:t>Answer questions</a:t>
            </a:r>
          </a:p>
          <a:p>
            <a:pPr lvl="1"/>
            <a:r>
              <a:rPr lang="en-US" dirty="0" smtClean="0"/>
              <a:t>Confirm Action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person or remote?</a:t>
            </a:r>
          </a:p>
          <a:p>
            <a:r>
              <a:rPr lang="en-US" dirty="0" smtClean="0"/>
              <a:t>In an office or conference room?</a:t>
            </a:r>
          </a:p>
          <a:p>
            <a:r>
              <a:rPr lang="en-US" dirty="0" smtClean="0"/>
              <a:t>Should you record </a:t>
            </a:r>
            <a:r>
              <a:rPr lang="en-US" dirty="0" smtClean="0"/>
              <a:t>the session?</a:t>
            </a:r>
          </a:p>
          <a:p>
            <a:r>
              <a:rPr lang="en-US" dirty="0" smtClean="0"/>
              <a:t>Should you do group or individual interviews?</a:t>
            </a:r>
          </a:p>
          <a:p>
            <a:r>
              <a:rPr lang="en-US" dirty="0" smtClean="0"/>
              <a:t>How will you build rapport?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5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</a:t>
            </a:r>
            <a:r>
              <a:rPr lang="en-US" dirty="0"/>
              <a:t>G</a:t>
            </a:r>
            <a:r>
              <a:rPr lang="en-US" dirty="0" smtClean="0"/>
              <a:t>uidelines: Do’s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 courteous and patient</a:t>
            </a:r>
          </a:p>
          <a:p>
            <a:r>
              <a:rPr lang="en-US" dirty="0" smtClean="0"/>
              <a:t>Listen carefully </a:t>
            </a:r>
          </a:p>
          <a:p>
            <a:r>
              <a:rPr lang="en-US" dirty="0" smtClean="0"/>
              <a:t>Maintain control of self and interview</a:t>
            </a:r>
          </a:p>
          <a:p>
            <a:r>
              <a:rPr lang="en-US" dirty="0" smtClean="0"/>
              <a:t>Probe</a:t>
            </a:r>
          </a:p>
          <a:p>
            <a:r>
              <a:rPr lang="en-US" dirty="0" smtClean="0"/>
              <a:t>Observe nonverbal signals</a:t>
            </a:r>
          </a:p>
          <a:p>
            <a:r>
              <a:rPr lang="en-US" dirty="0" smtClean="0"/>
              <a:t>Keep the interviewee at 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</a:t>
            </a:r>
            <a:r>
              <a:rPr lang="en-US" dirty="0"/>
              <a:t>G</a:t>
            </a:r>
            <a:r>
              <a:rPr lang="en-US" dirty="0" smtClean="0"/>
              <a:t>uidelines: </a:t>
            </a:r>
            <a:r>
              <a:rPr lang="en-US" dirty="0" smtClean="0"/>
              <a:t>Don'ts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Continue unnecessarily</a:t>
            </a:r>
          </a:p>
          <a:p>
            <a:r>
              <a:rPr lang="en-US" dirty="0" smtClean="0"/>
              <a:t>Assume the answer is finished or irrelevant</a:t>
            </a:r>
          </a:p>
          <a:p>
            <a:r>
              <a:rPr lang="en-US" dirty="0" smtClean="0"/>
              <a:t>Use jargon</a:t>
            </a:r>
          </a:p>
          <a:p>
            <a:r>
              <a:rPr lang="en-US" dirty="0" smtClean="0"/>
              <a:t>Reveal personal biases</a:t>
            </a:r>
          </a:p>
          <a:p>
            <a:r>
              <a:rPr lang="en-US" dirty="0" smtClean="0"/>
              <a:t>Talk when you should listen</a:t>
            </a:r>
          </a:p>
          <a:p>
            <a:r>
              <a:rPr lang="en-US" dirty="0" smtClean="0"/>
              <a:t>Make assumptions</a:t>
            </a:r>
          </a:p>
          <a:p>
            <a:r>
              <a:rPr lang="en-US" dirty="0" smtClean="0"/>
              <a:t>Record the meeting??????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27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5590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0CD23D21CD2D45860F480864B9A058" ma:contentTypeVersion="4" ma:contentTypeDescription="Create a new document." ma:contentTypeScope="" ma:versionID="1a4e38bda755dda2b2669a6c9dd82265">
  <xsd:schema xmlns:xsd="http://www.w3.org/2001/XMLSchema" xmlns:xs="http://www.w3.org/2001/XMLSchema" xmlns:p="http://schemas.microsoft.com/office/2006/metadata/properties" xmlns:ns2="1ffc5cef-5e13-4ad0-ae05-c40db939f708" xmlns:ns3="e1d2bf11-960d-4bcf-9abd-a58bceb4bb98" targetNamespace="http://schemas.microsoft.com/office/2006/metadata/properties" ma:root="true" ma:fieldsID="868b807db04849192736c4966eb3c1b1" ns2:_="" ns3:_="">
    <xsd:import namespace="1ffc5cef-5e13-4ad0-ae05-c40db939f708"/>
    <xsd:import namespace="e1d2bf11-960d-4bcf-9abd-a58bceb4bb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5cef-5e13-4ad0-ae05-c40db939f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d2bf11-960d-4bcf-9abd-a58bceb4bb9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7E9750-82D1-4BFB-B737-0302B96D2B54}"/>
</file>

<file path=customXml/itemProps2.xml><?xml version="1.0" encoding="utf-8"?>
<ds:datastoreItem xmlns:ds="http://schemas.openxmlformats.org/officeDocument/2006/customXml" ds:itemID="{01531DEC-B931-407B-B78B-B1FA6CB9537F}"/>
</file>

<file path=customXml/itemProps3.xml><?xml version="1.0" encoding="utf-8"?>
<ds:datastoreItem xmlns:ds="http://schemas.openxmlformats.org/officeDocument/2006/customXml" ds:itemID="{E013F8C6-16C4-4CEA-A576-D8F2A4926555}"/>
</file>

<file path=docProps/app.xml><?xml version="1.0" encoding="utf-8"?>
<Properties xmlns="http://schemas.openxmlformats.org/officeDocument/2006/extended-properties" xmlns:vt="http://schemas.openxmlformats.org/officeDocument/2006/docPropsVTypes">
  <TotalTime>1955</TotalTime>
  <Words>207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MIS321</vt:lpstr>
      <vt:lpstr>Interviews</vt:lpstr>
      <vt:lpstr>Interview Preparation</vt:lpstr>
      <vt:lpstr>During the Interview</vt:lpstr>
      <vt:lpstr>Things to consider</vt:lpstr>
      <vt:lpstr>Meeting Guidelines: Do’s</vt:lpstr>
      <vt:lpstr>Meeting Guidelines: Don'ts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Lucas, Jeff S</cp:lastModifiedBy>
  <cp:revision>60</cp:revision>
  <dcterms:created xsi:type="dcterms:W3CDTF">2018-05-11T20:59:43Z</dcterms:created>
  <dcterms:modified xsi:type="dcterms:W3CDTF">2020-08-22T22:04:30Z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0x010100580CD23D21CD2D45860F480864B9A058</vt:lpwstr>
  </property>
</Properties>
</file>